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6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8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7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9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4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4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0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9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3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FC5B-F88B-44D8-AF72-B13CB90A0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32FF8-2EC7-405E-B7F5-5F687B54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5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391400" cy="2438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Chapter 1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Origins </a:t>
            </a:r>
            <a:r>
              <a:rPr lang="en-US" dirty="0" smtClean="0"/>
              <a:t>of Federal Law Enforcement 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62400"/>
            <a:ext cx="6480048" cy="1828800"/>
          </a:xfrm>
        </p:spPr>
        <p:txBody>
          <a:bodyPr>
            <a:normAutofit fontScale="92500" lnSpcReduction="10000"/>
          </a:bodyPr>
          <a:lstStyle/>
          <a:p>
            <a:r>
              <a:rPr lang="en-US" sz="2000" i="1" dirty="0" smtClean="0"/>
              <a:t>Federal Law Enforcement: A Primer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err="1" smtClean="0"/>
              <a:t>Bumgarner</a:t>
            </a:r>
            <a:r>
              <a:rPr lang="en-US" sz="1600" dirty="0" smtClean="0"/>
              <a:t>, Crawford, &amp; Burns</a:t>
            </a:r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sz="1100" dirty="0" err="1" smtClean="0"/>
              <a:t>Powerpoints</a:t>
            </a:r>
            <a:r>
              <a:rPr lang="en-US" sz="1100" dirty="0" smtClean="0"/>
              <a:t> by Ryan Branch &amp; Keith Logan</a:t>
            </a:r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4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Law Enforcement Expands with the Nation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09800"/>
            <a:ext cx="7704667" cy="37900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U.S. Secret Service (Cont’d)</a:t>
            </a:r>
          </a:p>
          <a:p>
            <a:pPr lvl="1"/>
            <a:r>
              <a:rPr lang="en-US" dirty="0" smtClean="0"/>
              <a:t>Extremely successful</a:t>
            </a:r>
          </a:p>
          <a:p>
            <a:pPr lvl="2"/>
            <a:r>
              <a:rPr lang="en-US" dirty="0" smtClean="0"/>
              <a:t>By 1865 counterfeiting considered only a minor problem</a:t>
            </a:r>
          </a:p>
          <a:p>
            <a:pPr lvl="1"/>
            <a:r>
              <a:rPr lang="en-US" dirty="0" smtClean="0"/>
              <a:t>Sundry Civil Expenses Act of 1907</a:t>
            </a:r>
          </a:p>
          <a:p>
            <a:pPr lvl="2"/>
            <a:r>
              <a:rPr lang="en-US" dirty="0" smtClean="0"/>
              <a:t>USSS expressly delegated as permanent protective agency for U.S. presidents</a:t>
            </a:r>
          </a:p>
          <a:p>
            <a:pPr lvl="2"/>
            <a:r>
              <a:rPr lang="en-US" dirty="0" smtClean="0"/>
              <a:t>Began in 1894 by USSS employees informally protecting President G. Cleveland</a:t>
            </a:r>
          </a:p>
          <a:p>
            <a:pPr lvl="3"/>
            <a:r>
              <a:rPr lang="en-US" dirty="0" smtClean="0"/>
              <a:t>Cleveland receiving threats to a USSS fraud case</a:t>
            </a:r>
          </a:p>
          <a:p>
            <a:pPr lvl="2"/>
            <a:r>
              <a:rPr lang="en-US" dirty="0" smtClean="0"/>
              <a:t>1865-1901, 3 presidential assassinations (Lincoln, Garfield, McKinley)</a:t>
            </a:r>
          </a:p>
          <a:p>
            <a:pPr lvl="2"/>
            <a:r>
              <a:rPr lang="en-US" dirty="0" smtClean="0"/>
              <a:t>Politicians worried that if U.S. Military used for personal detail, it would give president too much power (e.g., using personal detail for secret orders)</a:t>
            </a:r>
          </a:p>
          <a:p>
            <a:pPr lvl="3"/>
            <a:r>
              <a:rPr lang="en-US" dirty="0" smtClean="0"/>
              <a:t>House Judiciary Committee recommended use of USSS – passed in 1907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dirty="0" smtClean="0"/>
              <a:t>Email bhall@cap-press.com </a:t>
            </a:r>
            <a:br>
              <a:rPr lang="en-US" b="1" dirty="0" smtClean="0"/>
            </a:br>
            <a:r>
              <a:rPr lang="en-US" b="1" dirty="0" smtClean="0"/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1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</a:t>
            </a:r>
            <a:r>
              <a:rPr lang="en-US" dirty="0" smtClean="0"/>
              <a:t>rigins of Federal </a:t>
            </a:r>
            <a:r>
              <a:rPr lang="en-US" dirty="0"/>
              <a:t>L</a:t>
            </a:r>
            <a:r>
              <a:rPr lang="en-US" dirty="0" smtClean="0"/>
              <a:t>aw </a:t>
            </a:r>
            <a:r>
              <a:rPr lang="en-US" dirty="0"/>
              <a:t>E</a:t>
            </a:r>
            <a:r>
              <a:rPr lang="en-US" dirty="0" smtClean="0"/>
              <a:t>nforcement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U.S. Constitution does not confer general police power to the national government</a:t>
            </a:r>
          </a:p>
          <a:p>
            <a:pPr lvl="1"/>
            <a:r>
              <a:rPr lang="en-US" dirty="0" smtClean="0"/>
              <a:t>Gives broader policing power to the states</a:t>
            </a:r>
          </a:p>
          <a:p>
            <a:pPr lvl="1"/>
            <a:r>
              <a:rPr lang="en-US" dirty="0" smtClean="0"/>
              <a:t>However, Constitution does envision a law enforcement responsibility for the national government (i.e. enforcing enumerated powers and treason) 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and 8</a:t>
            </a:r>
            <a:r>
              <a:rPr lang="en-US" baseline="30000" dirty="0" smtClean="0"/>
              <a:t>th</a:t>
            </a:r>
            <a:r>
              <a:rPr lang="en-US" dirty="0" smtClean="0"/>
              <a:t> Amendments all protect citizens from federal government power</a:t>
            </a:r>
          </a:p>
          <a:p>
            <a:r>
              <a:rPr lang="en-US" dirty="0" smtClean="0"/>
              <a:t>The Necessary and Proper Clause of the Constitution (Article I, Section 8)</a:t>
            </a:r>
          </a:p>
          <a:p>
            <a:pPr lvl="1"/>
            <a:r>
              <a:rPr lang="en-US" dirty="0" smtClean="0"/>
              <a:t>Gives government the ability to exercise its responsibilities through all necessary and proper means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</a:t>
            </a:r>
            <a:r>
              <a:rPr lang="en-US" dirty="0" smtClean="0"/>
              <a:t>rigins of Federal </a:t>
            </a:r>
            <a:r>
              <a:rPr lang="en-US" dirty="0"/>
              <a:t>L</a:t>
            </a:r>
            <a:r>
              <a:rPr lang="en-US" dirty="0" smtClean="0"/>
              <a:t>aw </a:t>
            </a:r>
            <a:r>
              <a:rPr lang="en-US" dirty="0"/>
              <a:t>E</a:t>
            </a:r>
            <a:r>
              <a:rPr lang="en-US" dirty="0" smtClean="0"/>
              <a:t>nforcement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American federal law enforcement’s 4 functions:</a:t>
            </a:r>
          </a:p>
          <a:p>
            <a:pPr lvl="1"/>
            <a:r>
              <a:rPr lang="en-US" dirty="0" smtClean="0"/>
              <a:t>1) Enforcing taxes as tariffs</a:t>
            </a:r>
          </a:p>
          <a:p>
            <a:pPr lvl="1"/>
            <a:r>
              <a:rPr lang="en-US" dirty="0" smtClean="0"/>
              <a:t>2) Serving the federal judicial system</a:t>
            </a:r>
          </a:p>
          <a:p>
            <a:pPr lvl="1"/>
            <a:r>
              <a:rPr lang="en-US" dirty="0" smtClean="0"/>
              <a:t>3) Securing public facilities</a:t>
            </a:r>
          </a:p>
          <a:p>
            <a:pPr lvl="1"/>
            <a:r>
              <a:rPr lang="en-US" dirty="0" smtClean="0"/>
              <a:t>4) Protecting the postal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9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nforcing </a:t>
            </a:r>
            <a:r>
              <a:rPr lang="en-US" dirty="0"/>
              <a:t>T</a:t>
            </a:r>
            <a:r>
              <a:rPr lang="en-US" dirty="0" smtClean="0"/>
              <a:t>axes and Tariffs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Tariff Act of 1789, signed into law July 4, 1789</a:t>
            </a:r>
          </a:p>
          <a:p>
            <a:pPr lvl="1"/>
            <a:r>
              <a:rPr lang="en-US" dirty="0" smtClean="0"/>
              <a:t>Authorized U.S. government to collect duties on imports</a:t>
            </a:r>
          </a:p>
          <a:p>
            <a:r>
              <a:rPr lang="en-US" dirty="0" smtClean="0"/>
              <a:t>Fifth Act of Congress passed August 1789</a:t>
            </a:r>
          </a:p>
          <a:p>
            <a:pPr lvl="1"/>
            <a:r>
              <a:rPr lang="en-US" dirty="0" smtClean="0"/>
              <a:t>Created United States Customs</a:t>
            </a:r>
          </a:p>
          <a:p>
            <a:pPr lvl="2"/>
            <a:r>
              <a:rPr lang="en-US" dirty="0" smtClean="0"/>
              <a:t>Placed under the Department of Treasury</a:t>
            </a:r>
          </a:p>
          <a:p>
            <a:pPr lvl="2"/>
            <a:r>
              <a:rPr lang="en-US" dirty="0" smtClean="0"/>
              <a:t>Covered 100+ ports of entry</a:t>
            </a:r>
            <a:endParaRPr lang="en-US" dirty="0"/>
          </a:p>
          <a:p>
            <a:pPr lvl="1"/>
            <a:r>
              <a:rPr lang="en-US" dirty="0" smtClean="0"/>
              <a:t>Revenue Cutter Service – cutter fleet operated by U.S. customs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sed to combat smuggling, piracy, and anti-slave trafficking laws</a:t>
            </a:r>
            <a:endParaRPr lang="en-US" dirty="0"/>
          </a:p>
          <a:p>
            <a:pPr lvl="1"/>
            <a:r>
              <a:rPr lang="en-US" dirty="0" smtClean="0"/>
              <a:t>U.S. Customs primary source of federal funds for 125 years</a:t>
            </a:r>
          </a:p>
          <a:p>
            <a:pPr lvl="2"/>
            <a:r>
              <a:rPr lang="en-US" dirty="0" smtClean="0"/>
              <a:t>Completely paid off federal debt by 1835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Serving the Federal Judiciary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Judiciary Act of 1789</a:t>
            </a:r>
          </a:p>
          <a:p>
            <a:pPr lvl="2"/>
            <a:r>
              <a:rPr lang="en-US" dirty="0" smtClean="0"/>
              <a:t>Created 13 federal judicial districts, federal district and appellate courts, the office of U.S. Attorney in each district, and the office of U.S. Marshal in each district</a:t>
            </a:r>
          </a:p>
          <a:p>
            <a:pPr lvl="1"/>
            <a:r>
              <a:rPr lang="en-US" dirty="0" smtClean="0"/>
              <a:t>U.S. Marshals considered to be first federal law enforcement officers with an exclusively law enforcement mission</a:t>
            </a:r>
          </a:p>
          <a:p>
            <a:pPr lvl="2"/>
            <a:r>
              <a:rPr lang="en-US" dirty="0" smtClean="0"/>
              <a:t>Served federal court orders, captured/delivered federal prisoners, &amp; enforced summonses of citizens for jury duty to serve as jurors</a:t>
            </a:r>
            <a:endParaRPr lang="en-US" dirty="0"/>
          </a:p>
          <a:p>
            <a:pPr lvl="2"/>
            <a:r>
              <a:rPr lang="en-US" dirty="0" smtClean="0"/>
              <a:t>Acts and policies under investigation jurisdiction of U.S. Marshals:</a:t>
            </a:r>
          </a:p>
          <a:p>
            <a:pPr lvl="3"/>
            <a:r>
              <a:rPr lang="en-US" dirty="0" smtClean="0"/>
              <a:t>Alien Act of 1798, Sedition Act of 1798, immigration laws, slave trade violations, &amp; post-Civil War civil rights violations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Public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1790, Congress appointed a commission to manage and protect facilities while they were under construction in Washington, D.C.</a:t>
            </a:r>
          </a:p>
          <a:p>
            <a:pPr lvl="2"/>
            <a:r>
              <a:rPr lang="en-US" dirty="0" smtClean="0"/>
              <a:t>Started as six (6) night watchmen</a:t>
            </a:r>
          </a:p>
          <a:p>
            <a:pPr lvl="1"/>
            <a:r>
              <a:rPr lang="en-US" dirty="0" smtClean="0"/>
              <a:t>Originally overseen by a superintendent of public buildings, then Office of the Commissioner in 1816</a:t>
            </a:r>
          </a:p>
          <a:p>
            <a:pPr lvl="1"/>
            <a:r>
              <a:rPr lang="en-US" dirty="0" smtClean="0"/>
              <a:t>Department of Interior (DOI) established in 1849</a:t>
            </a:r>
          </a:p>
          <a:p>
            <a:pPr lvl="2"/>
            <a:r>
              <a:rPr lang="en-US" dirty="0" smtClean="0"/>
              <a:t>DOI was given the management and control over public facilities</a:t>
            </a:r>
            <a:endParaRPr lang="en-US" dirty="0"/>
          </a:p>
          <a:p>
            <a:r>
              <a:rPr lang="en-US" dirty="0" smtClean="0"/>
              <a:t>H.R. 158, An Act Making Appropriations for Public Buildings and Other Purposes </a:t>
            </a:r>
          </a:p>
          <a:p>
            <a:pPr lvl="1"/>
            <a:r>
              <a:rPr lang="en-US" dirty="0" smtClean="0"/>
              <a:t>April 29, 1828</a:t>
            </a:r>
          </a:p>
          <a:p>
            <a:pPr lvl="1"/>
            <a:r>
              <a:rPr lang="en-US" dirty="0" smtClean="0"/>
              <a:t>Created the Capitol police force (largely undertrained, relied on D.C. auxiliary guard)</a:t>
            </a:r>
          </a:p>
          <a:p>
            <a:pPr lvl="1"/>
            <a:r>
              <a:rPr lang="en-US" dirty="0" smtClean="0"/>
              <a:t>Absorbed into DOI at its formation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Carolina Academic Press.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the Postal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1772, Benjamin Franklin created the “surveyor” position</a:t>
            </a:r>
          </a:p>
          <a:p>
            <a:pPr lvl="1"/>
            <a:r>
              <a:rPr lang="en-US" dirty="0" smtClean="0"/>
              <a:t>Provided regulatory and audit support, providing security and integrity to the postal system</a:t>
            </a:r>
          </a:p>
          <a:p>
            <a:pPr lvl="2"/>
            <a:r>
              <a:rPr lang="en-US" dirty="0" smtClean="0"/>
              <a:t>Became the position of “special agent” in 1801</a:t>
            </a:r>
          </a:p>
          <a:p>
            <a:r>
              <a:rPr lang="en-US" dirty="0" smtClean="0"/>
              <a:t>Office of Instructions and Mail Depredations creating within USPS in 1830</a:t>
            </a:r>
          </a:p>
          <a:p>
            <a:pPr lvl="1"/>
            <a:r>
              <a:rPr lang="en-US" dirty="0" smtClean="0"/>
              <a:t>Its agents:</a:t>
            </a:r>
          </a:p>
          <a:p>
            <a:pPr lvl="2"/>
            <a:r>
              <a:rPr lang="en-US" dirty="0" smtClean="0"/>
              <a:t>Tracked down USPS embezzlers, thieves, &amp; robbers targeting mail staff and transportation equipment</a:t>
            </a:r>
          </a:p>
          <a:p>
            <a:pPr lvl="2"/>
            <a:r>
              <a:rPr lang="en-US" dirty="0" smtClean="0"/>
              <a:t>Possessed a full range of law enforcement authority</a:t>
            </a:r>
          </a:p>
          <a:p>
            <a:pPr lvl="3"/>
            <a:r>
              <a:rPr lang="en-US" dirty="0" smtClean="0"/>
              <a:t>Power to carry fire arms</a:t>
            </a:r>
          </a:p>
          <a:p>
            <a:pPr lvl="3"/>
            <a:r>
              <a:rPr lang="en-US" dirty="0" smtClean="0"/>
              <a:t>Power to execute warrants as agents of the federal government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Law Enforcement Expands with the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Issues in American Western Frontier during expansion:</a:t>
            </a:r>
          </a:p>
          <a:p>
            <a:pPr lvl="1"/>
            <a:r>
              <a:rPr lang="en-US" dirty="0" smtClean="0"/>
              <a:t>Native American tribes raiding/attacking westward settlers</a:t>
            </a:r>
          </a:p>
          <a:p>
            <a:pPr lvl="1"/>
            <a:r>
              <a:rPr lang="en-US" dirty="0" smtClean="0"/>
              <a:t>Many criminals &amp; outlaws went west due to little law enforcement presence</a:t>
            </a:r>
          </a:p>
          <a:p>
            <a:r>
              <a:rPr lang="en-US" dirty="0" smtClean="0"/>
              <a:t>Potentially only a handful of U.S. Marshals in the equivalent area of 1-2 modern-day states</a:t>
            </a:r>
          </a:p>
          <a:p>
            <a:pPr lvl="1"/>
            <a:r>
              <a:rPr lang="en-US" dirty="0" smtClean="0"/>
              <a:t>Often the only civilian law enforcement power in the western territories</a:t>
            </a:r>
          </a:p>
          <a:p>
            <a:r>
              <a:rPr lang="en-US" dirty="0" smtClean="0"/>
              <a:t>If federal money or property were taken in a robbery, the U.S. Marshals were granted jurisdiction of the case</a:t>
            </a:r>
          </a:p>
          <a:p>
            <a:pPr lvl="1"/>
            <a:r>
              <a:rPr lang="en-US" dirty="0" smtClean="0"/>
              <a:t>Could also have joint jurisdictions with local authorities within states &amp; organized territories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Law Enforcement Expands with the </a:t>
            </a:r>
            <a:r>
              <a:rPr lang="en-US" dirty="0" smtClean="0"/>
              <a:t>Nation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U.S. Department of Justice (DOJ) – July 1870</a:t>
            </a:r>
          </a:p>
          <a:p>
            <a:pPr lvl="1"/>
            <a:r>
              <a:rPr lang="en-US" dirty="0" smtClean="0"/>
              <a:t>Given authority over federal law enforcement activities</a:t>
            </a:r>
          </a:p>
          <a:p>
            <a:pPr lvl="1"/>
            <a:r>
              <a:rPr lang="en-US" dirty="0" smtClean="0"/>
              <a:t>Absorbed the Office of U.S. Marshals</a:t>
            </a:r>
          </a:p>
          <a:p>
            <a:pPr lvl="2"/>
            <a:r>
              <a:rPr lang="en-US" dirty="0" smtClean="0"/>
              <a:t>Marshals became salary-based, department employees</a:t>
            </a:r>
          </a:p>
          <a:p>
            <a:r>
              <a:rPr lang="en-US" dirty="0" smtClean="0"/>
              <a:t>U.S. Secret Service (USSS) – April 1865</a:t>
            </a:r>
          </a:p>
          <a:p>
            <a:pPr lvl="2"/>
            <a:r>
              <a:rPr lang="en-US" dirty="0" smtClean="0"/>
              <a:t>USSS was placed under the Department of Treasury</a:t>
            </a:r>
          </a:p>
          <a:p>
            <a:pPr lvl="1"/>
            <a:r>
              <a:rPr lang="en-US" dirty="0" smtClean="0"/>
              <a:t>Combatted counterfeit currency – easy to do before end of civil war</a:t>
            </a:r>
          </a:p>
          <a:p>
            <a:pPr lvl="2"/>
            <a:r>
              <a:rPr lang="en-US" dirty="0" smtClean="0"/>
              <a:t>Each state bank could create/produce its own notes</a:t>
            </a:r>
          </a:p>
          <a:p>
            <a:pPr lvl="2"/>
            <a:r>
              <a:rPr lang="en-US" dirty="0" smtClean="0"/>
              <a:t>Confederacy used counterfeits in attempt to ruin Northern economy</a:t>
            </a:r>
          </a:p>
          <a:p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1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959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1:  Origins of Federal Law Enforcement in America</vt:lpstr>
      <vt:lpstr>Origins of Federal Law Enforcement </vt:lpstr>
      <vt:lpstr>Origins of Federal Law Enforcement (Cont’d)</vt:lpstr>
      <vt:lpstr>Enforcing Taxes and Tariffs</vt:lpstr>
      <vt:lpstr>Serving the Federal Judiciary System</vt:lpstr>
      <vt:lpstr>Securing Public Facilities</vt:lpstr>
      <vt:lpstr>Protecting the Postal System</vt:lpstr>
      <vt:lpstr>Federal Law Enforcement Expands with the Nation</vt:lpstr>
      <vt:lpstr>Federal Law Enforcement Expands with the Nation (Cont’d)</vt:lpstr>
      <vt:lpstr>Federal Law Enforcement Expands with the Nation (Cont’d)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Origins of Federal Law Enforcement in America</dc:title>
  <dc:creator>tina</dc:creator>
  <cp:lastModifiedBy>tina</cp:lastModifiedBy>
  <cp:revision>1</cp:revision>
  <dcterms:created xsi:type="dcterms:W3CDTF">2014-09-22T13:02:52Z</dcterms:created>
  <dcterms:modified xsi:type="dcterms:W3CDTF">2014-09-22T13:03:39Z</dcterms:modified>
</cp:coreProperties>
</file>