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5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302BBC-150F-45B8-B98E-3EB0A5548164}" type="datetimeFigureOut">
              <a:rPr lang="en-US" smtClean="0"/>
              <a:t>9/18/2014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19BA0-444D-4317-A98E-3182010235F7}" type="slidenum">
              <a:rPr lang="en-US" smtClean="0"/>
              <a:t>‹#›</a:t>
            </a:fld>
            <a:endParaRPr lang="en-US"/>
          </a:p>
        </p:txBody>
      </p:sp>
    </p:spTree>
    <p:extLst>
      <p:ext uri="{BB962C8B-B14F-4D97-AF65-F5344CB8AC3E}">
        <p14:creationId xmlns:p14="http://schemas.microsoft.com/office/powerpoint/2010/main" val="1806774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Paper boy stopped for ice cream.  Struck when returning to his bike from the ice cream truck.  All “3</a:t>
            </a:r>
            <a:r>
              <a:rPr lang="en-US" baseline="30000" dirty="0" smtClean="0"/>
              <a:t>rd</a:t>
            </a:r>
            <a:r>
              <a:rPr lang="en-US" dirty="0" smtClean="0"/>
              <a:t> party” claims settled.  Case dismissed before trial on summary judgment for no proximate cause.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F8CAB5A-6012-474D-AB38-59BF68619FBB}" type="slidenum">
              <a:rPr lang="en-US" smtClean="0"/>
              <a:t>6</a:t>
            </a:fld>
            <a:endParaRPr lang="en-US"/>
          </a:p>
        </p:txBody>
      </p:sp>
    </p:spTree>
    <p:extLst>
      <p:ext uri="{BB962C8B-B14F-4D97-AF65-F5344CB8AC3E}">
        <p14:creationId xmlns:p14="http://schemas.microsoft.com/office/powerpoint/2010/main" val="426156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Simply selected a jurisdiction</a:t>
            </a:r>
            <a:r>
              <a:rPr lang="en-US" baseline="0" dirty="0" smtClean="0"/>
              <a:t> (MD)</a:t>
            </a:r>
            <a:r>
              <a:rPr lang="en-US" dirty="0" smtClean="0"/>
              <a:t> in which coverage had been found and followed</a:t>
            </a:r>
            <a:r>
              <a:rPr lang="en-US" baseline="0" dirty="0" smtClean="0"/>
              <a:t> it.  Note how it approached case as if all of workers’ comp was a kind of seamless web.</a:t>
            </a:r>
            <a:r>
              <a:rPr lang="en-US" dirty="0" smtClean="0"/>
              <a:t> </a:t>
            </a:r>
            <a:endParaRPr lang="en-US" dirty="0"/>
          </a:p>
        </p:txBody>
      </p:sp>
      <p:sp>
        <p:nvSpPr>
          <p:cNvPr id="4" name="Slide Number Placeholder 3"/>
          <p:cNvSpPr>
            <a:spLocks noGrp="1"/>
          </p:cNvSpPr>
          <p:nvPr>
            <p:ph type="sldNum" sz="quarter" idx="10"/>
          </p:nvPr>
        </p:nvSpPr>
        <p:spPr/>
        <p:txBody>
          <a:bodyPr/>
          <a:lstStyle/>
          <a:p>
            <a:fld id="{1F8CAB5A-6012-474D-AB38-59BF68619FBB}" type="slidenum">
              <a:rPr lang="en-US" smtClean="0"/>
              <a:t>9</a:t>
            </a:fld>
            <a:endParaRPr lang="en-US"/>
          </a:p>
        </p:txBody>
      </p:sp>
    </p:spTree>
    <p:extLst>
      <p:ext uri="{BB962C8B-B14F-4D97-AF65-F5344CB8AC3E}">
        <p14:creationId xmlns:p14="http://schemas.microsoft.com/office/powerpoint/2010/main" val="225287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tell the legislature.</a:t>
            </a:r>
            <a:r>
              <a:rPr lang="en-US" baseline="0" dirty="0" smtClean="0"/>
              <a:t>  Recent skirmishing between legislature and “activist” judges.  Wouldn’t you like us to be activist for you now?  Well we won’t do it.  Here, strict construction works against the employer not the employee as you might expect.</a:t>
            </a:r>
            <a:endParaRPr lang="en-US" dirty="0"/>
          </a:p>
        </p:txBody>
      </p:sp>
      <p:sp>
        <p:nvSpPr>
          <p:cNvPr id="4" name="Slide Number Placeholder 3"/>
          <p:cNvSpPr>
            <a:spLocks noGrp="1"/>
          </p:cNvSpPr>
          <p:nvPr>
            <p:ph type="sldNum" sz="quarter" idx="10"/>
          </p:nvPr>
        </p:nvSpPr>
        <p:spPr/>
        <p:txBody>
          <a:bodyPr/>
          <a:lstStyle/>
          <a:p>
            <a:fld id="{1F8CAB5A-6012-474D-AB38-59BF68619FBB}" type="slidenum">
              <a:rPr lang="en-US" smtClean="0"/>
              <a:t>10</a:t>
            </a:fld>
            <a:endParaRPr lang="en-US"/>
          </a:p>
        </p:txBody>
      </p:sp>
    </p:spTree>
    <p:extLst>
      <p:ext uri="{BB962C8B-B14F-4D97-AF65-F5344CB8AC3E}">
        <p14:creationId xmlns:p14="http://schemas.microsoft.com/office/powerpoint/2010/main" val="2450755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1FF7BB-1373-48B7-9B22-632110F94259}"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156490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FF7BB-1373-48B7-9B22-632110F94259}"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307097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FF7BB-1373-48B7-9B22-632110F94259}"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379821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FF7BB-1373-48B7-9B22-632110F94259}"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291362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1FF7BB-1373-48B7-9B22-632110F94259}"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42263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1FF7BB-1373-48B7-9B22-632110F94259}"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214792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1FF7BB-1373-48B7-9B22-632110F94259}"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33203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1FF7BB-1373-48B7-9B22-632110F94259}"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85369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FF7BB-1373-48B7-9B22-632110F94259}"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20633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FF7BB-1373-48B7-9B22-632110F94259}"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375331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FF7BB-1373-48B7-9B22-632110F94259}"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6F7C98-0530-4CA1-AB40-AC9C09320854}" type="slidenum">
              <a:rPr lang="en-US" smtClean="0"/>
              <a:t>‹#›</a:t>
            </a:fld>
            <a:endParaRPr lang="en-US"/>
          </a:p>
        </p:txBody>
      </p:sp>
    </p:spTree>
    <p:extLst>
      <p:ext uri="{BB962C8B-B14F-4D97-AF65-F5344CB8AC3E}">
        <p14:creationId xmlns:p14="http://schemas.microsoft.com/office/powerpoint/2010/main" val="258612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FF7BB-1373-48B7-9B22-632110F94259}" type="datetimeFigureOut">
              <a:rPr lang="en-US" smtClean="0"/>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F7C98-0530-4CA1-AB40-AC9C09320854}" type="slidenum">
              <a:rPr lang="en-US" smtClean="0"/>
              <a:t>‹#›</a:t>
            </a:fld>
            <a:endParaRPr lang="en-US"/>
          </a:p>
        </p:txBody>
      </p:sp>
    </p:spTree>
    <p:extLst>
      <p:ext uri="{BB962C8B-B14F-4D97-AF65-F5344CB8AC3E}">
        <p14:creationId xmlns:p14="http://schemas.microsoft.com/office/powerpoint/2010/main" val="193307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Workers’ Compensation</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8378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Superior Industries (Ark 2000) </a:t>
            </a:r>
            <a:endParaRPr lang="en-US" dirty="0"/>
          </a:p>
        </p:txBody>
      </p:sp>
      <p:sp>
        <p:nvSpPr>
          <p:cNvPr id="3" name="Content Placeholder 2"/>
          <p:cNvSpPr>
            <a:spLocks noGrp="1"/>
          </p:cNvSpPr>
          <p:nvPr>
            <p:ph idx="1"/>
          </p:nvPr>
        </p:nvSpPr>
        <p:spPr/>
        <p:txBody>
          <a:bodyPr>
            <a:normAutofit lnSpcReduction="10000"/>
          </a:bodyPr>
          <a:lstStyle/>
          <a:p>
            <a:r>
              <a:rPr lang="en-US" dirty="0" smtClean="0"/>
              <a:t>Employer argued that it should be relieved of paying workers’ comp benefits because of employee’s alleged misconduct leading to being fired</a:t>
            </a:r>
          </a:p>
          <a:p>
            <a:r>
              <a:rPr lang="en-US" dirty="0" smtClean="0"/>
              <a:t>Subtext: was employee’s misconduct directly related to incapacity for work created by injury?</a:t>
            </a:r>
          </a:p>
          <a:p>
            <a:r>
              <a:rPr lang="en-US" dirty="0" smtClean="0"/>
              <a:t>Court’s answer to question of whether benefits could be suspended?  </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2909408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smtClean="0"/>
              <a:t>Email crutan@cap-press.com </a:t>
            </a:r>
            <a:r>
              <a:rPr lang="en-US" b="1" dirty="0" smtClean="0"/>
              <a:t/>
            </a:r>
            <a:br>
              <a:rPr lang="en-US" b="1" dirty="0" smtClean="0"/>
            </a:br>
            <a:r>
              <a:rPr lang="en-US" b="1" dirty="0" smtClean="0"/>
              <a:t>for more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180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Word on Plan of Text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Oriented towards STUDENTS</a:t>
            </a:r>
          </a:p>
          <a:p>
            <a:r>
              <a:rPr lang="en-US" dirty="0" smtClean="0"/>
              <a:t>Deviations from “classical” presentation of material</a:t>
            </a:r>
          </a:p>
          <a:p>
            <a:r>
              <a:rPr lang="en-US" dirty="0" smtClean="0"/>
              <a:t>Bias toward the practice of workers’ comp</a:t>
            </a:r>
          </a:p>
          <a:p>
            <a:pPr lvl="1"/>
            <a:r>
              <a:rPr lang="en-US" dirty="0" smtClean="0"/>
              <a:t>Much less to say about policy (except in context of cases)</a:t>
            </a:r>
          </a:p>
          <a:p>
            <a:pPr lvl="1"/>
            <a:r>
              <a:rPr lang="en-US" dirty="0" smtClean="0"/>
              <a:t>Much less to say about history (except in context of cases)</a:t>
            </a:r>
          </a:p>
          <a:p>
            <a:pPr lvl="1"/>
            <a:r>
              <a:rPr lang="en-US" dirty="0" smtClean="0"/>
              <a:t>Practice digressions whenever possible</a:t>
            </a:r>
          </a:p>
          <a:p>
            <a:r>
              <a:rPr lang="en-US" dirty="0" smtClean="0"/>
              <a:t>Very little interest in covering splits of authority “for show”: let’s talk about </a:t>
            </a:r>
            <a:r>
              <a:rPr lang="en-US" u="sng" dirty="0" smtClean="0"/>
              <a:t>uniformity</a:t>
            </a:r>
          </a:p>
          <a:p>
            <a:r>
              <a:rPr lang="en-US" dirty="0" smtClean="0"/>
              <a:t>Unabashedly claimant oriented—but covers the range of arguments </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107949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Picture—Workplace Injuries</a:t>
            </a:r>
            <a:endParaRPr lang="en-US" dirty="0"/>
          </a:p>
        </p:txBody>
      </p:sp>
      <p:sp>
        <p:nvSpPr>
          <p:cNvPr id="3" name="Content Placeholder 2"/>
          <p:cNvSpPr>
            <a:spLocks noGrp="1"/>
          </p:cNvSpPr>
          <p:nvPr>
            <p:ph idx="1"/>
          </p:nvPr>
        </p:nvSpPr>
        <p:spPr/>
        <p:txBody>
          <a:bodyPr/>
          <a:lstStyle/>
          <a:p>
            <a:r>
              <a:rPr lang="en-US" dirty="0" smtClean="0"/>
              <a:t>Someone gets hurt—who is going to pay?</a:t>
            </a:r>
          </a:p>
          <a:p>
            <a:r>
              <a:rPr lang="en-US" dirty="0" smtClean="0"/>
              <a:t>Who pays if the law does nothing?</a:t>
            </a:r>
          </a:p>
          <a:p>
            <a:r>
              <a:rPr lang="en-US" dirty="0" smtClean="0"/>
              <a:t>Who pays if handled in tort?</a:t>
            </a:r>
          </a:p>
          <a:p>
            <a:r>
              <a:rPr lang="en-US" dirty="0" smtClean="0"/>
              <a:t>Who pays if handled with insurance?</a:t>
            </a:r>
          </a:p>
          <a:p>
            <a:pPr lvl="1"/>
            <a:r>
              <a:rPr lang="en-US" dirty="0" smtClean="0"/>
              <a:t>Concept of risk pool</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364398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Development</a:t>
            </a:r>
            <a:endParaRPr lang="en-US" dirty="0"/>
          </a:p>
        </p:txBody>
      </p:sp>
      <p:sp>
        <p:nvSpPr>
          <p:cNvPr id="3" name="Content Placeholder 2"/>
          <p:cNvSpPr>
            <a:spLocks noGrp="1"/>
          </p:cNvSpPr>
          <p:nvPr>
            <p:ph idx="1"/>
          </p:nvPr>
        </p:nvSpPr>
        <p:spPr/>
        <p:txBody>
          <a:bodyPr/>
          <a:lstStyle/>
          <a:p>
            <a:r>
              <a:rPr lang="en-US" dirty="0" smtClean="0"/>
              <a:t>I won’t repeat the text here but one word says it all:</a:t>
            </a:r>
          </a:p>
          <a:p>
            <a:pPr lvl="1"/>
            <a:r>
              <a:rPr lang="en-US" sz="6000" dirty="0" smtClean="0"/>
              <a:t>RAILROADS</a:t>
            </a:r>
            <a:endParaRPr lang="en-US" sz="6000"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263254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Exclusive Remedy Rule</a:t>
            </a:r>
            <a:endParaRPr lang="en-US" dirty="0"/>
          </a:p>
        </p:txBody>
      </p:sp>
      <p:sp>
        <p:nvSpPr>
          <p:cNvPr id="3" name="Content Placeholder 2"/>
          <p:cNvSpPr>
            <a:spLocks noGrp="1"/>
          </p:cNvSpPr>
          <p:nvPr>
            <p:ph idx="1"/>
          </p:nvPr>
        </p:nvSpPr>
        <p:spPr/>
        <p:txBody>
          <a:bodyPr/>
          <a:lstStyle/>
          <a:p>
            <a:r>
              <a:rPr lang="en-US" dirty="0" smtClean="0"/>
              <a:t>If there is nothing else you get from this class . . . </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1700077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O’Rourke (NY 1976)</a:t>
            </a:r>
            <a:endParaRPr lang="en-US" dirty="0"/>
          </a:p>
        </p:txBody>
      </p:sp>
      <p:sp>
        <p:nvSpPr>
          <p:cNvPr id="3" name="Content Placeholder 2"/>
          <p:cNvSpPr>
            <a:spLocks noGrp="1"/>
          </p:cNvSpPr>
          <p:nvPr>
            <p:ph idx="1"/>
          </p:nvPr>
        </p:nvSpPr>
        <p:spPr/>
        <p:txBody>
          <a:bodyPr/>
          <a:lstStyle/>
          <a:p>
            <a:r>
              <a:rPr lang="en-US" dirty="0" smtClean="0"/>
              <a:t>Minor illegally employed injured in course of employment</a:t>
            </a:r>
          </a:p>
          <a:p>
            <a:r>
              <a:rPr lang="en-US" dirty="0" smtClean="0"/>
              <a:t>Why did court write this opinion?  What was the essential idea?</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53638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Construction </a:t>
            </a:r>
            <a:endParaRPr lang="en-US" dirty="0"/>
          </a:p>
        </p:txBody>
      </p:sp>
      <p:sp>
        <p:nvSpPr>
          <p:cNvPr id="3" name="Content Placeholder 2"/>
          <p:cNvSpPr>
            <a:spLocks noGrp="1"/>
          </p:cNvSpPr>
          <p:nvPr>
            <p:ph idx="1"/>
          </p:nvPr>
        </p:nvSpPr>
        <p:spPr/>
        <p:txBody>
          <a:bodyPr/>
          <a:lstStyle/>
          <a:p>
            <a:r>
              <a:rPr lang="en-US" dirty="0" smtClean="0"/>
              <a:t>Liberally construed to accomplish the beneficent purposes of the Act</a:t>
            </a:r>
          </a:p>
          <a:p>
            <a:r>
              <a:rPr lang="en-US" dirty="0" smtClean="0"/>
              <a:t>Strictly construed so as not to favor the interests of employers or employees</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774927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Perspective</a:t>
            </a:r>
            <a:endParaRPr lang="en-US" dirty="0"/>
          </a:p>
        </p:txBody>
      </p:sp>
      <p:sp>
        <p:nvSpPr>
          <p:cNvPr id="3" name="Content Placeholder 2"/>
          <p:cNvSpPr>
            <a:spLocks noGrp="1"/>
          </p:cNvSpPr>
          <p:nvPr>
            <p:ph idx="1"/>
          </p:nvPr>
        </p:nvSpPr>
        <p:spPr/>
        <p:txBody>
          <a:bodyPr/>
          <a:lstStyle/>
          <a:p>
            <a:r>
              <a:rPr lang="en-US" dirty="0" smtClean="0"/>
              <a:t>Legislatures often have very limited conception of the magnitude of the societal “quid pro quo” </a:t>
            </a:r>
          </a:p>
          <a:p>
            <a:r>
              <a:rPr lang="en-US" dirty="0" smtClean="0"/>
              <a:t>How one comes down on this question often has a lot to do with what one REALLY knows about the deep policy</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320458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Fisher (NJ 1921)</a:t>
            </a:r>
            <a:endParaRPr lang="en-US" dirty="0"/>
          </a:p>
        </p:txBody>
      </p:sp>
      <p:sp>
        <p:nvSpPr>
          <p:cNvPr id="3" name="Content Placeholder 2"/>
          <p:cNvSpPr>
            <a:spLocks noGrp="1"/>
          </p:cNvSpPr>
          <p:nvPr>
            <p:ph idx="1"/>
          </p:nvPr>
        </p:nvSpPr>
        <p:spPr/>
        <p:txBody>
          <a:bodyPr/>
          <a:lstStyle/>
          <a:p>
            <a:r>
              <a:rPr lang="en-US" dirty="0" smtClean="0"/>
              <a:t>Employer paid employee’s transportation going home</a:t>
            </a:r>
          </a:p>
          <a:p>
            <a:r>
              <a:rPr lang="en-US" dirty="0" smtClean="0"/>
              <a:t>The problem?  </a:t>
            </a:r>
          </a:p>
          <a:p>
            <a:r>
              <a:rPr lang="en-US" dirty="0" smtClean="0"/>
              <a:t>Is injury suffered while in transit covered by “the coming and going rule”?</a:t>
            </a:r>
          </a:p>
          <a:p>
            <a:r>
              <a:rPr lang="en-US" dirty="0" smtClean="0"/>
              <a:t>How did court resolve the problem? </a:t>
            </a:r>
            <a:endParaRPr lang="en-US" dirty="0"/>
          </a:p>
        </p:txBody>
      </p:sp>
      <p:sp>
        <p:nvSpPr>
          <p:cNvPr id="4" name="Footer Placeholder 3"/>
          <p:cNvSpPr>
            <a:spLocks noGrp="1"/>
          </p:cNvSpPr>
          <p:nvPr>
            <p:ph type="ftr" sz="quarter" idx="11"/>
          </p:nvPr>
        </p:nvSpPr>
        <p:spPr/>
        <p:txBody>
          <a:bodyPr/>
          <a:lstStyle/>
          <a:p>
            <a:r>
              <a:rPr lang="en-US" smtClean="0"/>
              <a:t>Copyright © 2014 Michael C. Duff. All rights reserved.</a:t>
            </a:r>
            <a:endParaRPr lang="en-US"/>
          </a:p>
        </p:txBody>
      </p:sp>
    </p:spTree>
    <p:extLst>
      <p:ext uri="{BB962C8B-B14F-4D97-AF65-F5344CB8AC3E}">
        <p14:creationId xmlns:p14="http://schemas.microsoft.com/office/powerpoint/2010/main" val="3136930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590</Words>
  <Application>Microsoft Office PowerPoint</Application>
  <PresentationFormat>On-screen Show (4:3)</PresentationFormat>
  <Paragraphs>56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Workers’ Compensation</vt:lpstr>
      <vt:lpstr>Quick Word on Plan of Text</vt:lpstr>
      <vt:lpstr>Big Picture—Workplace Injuries</vt:lpstr>
      <vt:lpstr>Historical Development</vt:lpstr>
      <vt:lpstr>Exclusive Remedy Rule</vt:lpstr>
      <vt:lpstr>O’Rourke (NY 1976)</vt:lpstr>
      <vt:lpstr>Statutory Construction </vt:lpstr>
      <vt:lpstr>Historical Perspective</vt:lpstr>
      <vt:lpstr>Fisher (NJ 1921)</vt:lpstr>
      <vt:lpstr>Superior Industries (Ark 2000) </vt:lpstr>
      <vt:lpstr>The full set of PowerPoint slides is available upon adoption.  Email crutan@cap-press.com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dc:title>
  <dc:creator>tina</dc:creator>
  <cp:lastModifiedBy>tina</cp:lastModifiedBy>
  <cp:revision>1</cp:revision>
  <dcterms:created xsi:type="dcterms:W3CDTF">2014-09-18T14:50:13Z</dcterms:created>
  <dcterms:modified xsi:type="dcterms:W3CDTF">2014-09-18T14:51:33Z</dcterms:modified>
</cp:coreProperties>
</file>