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2" autoAdjust="0"/>
    <p:restoredTop sz="94660"/>
  </p:normalViewPr>
  <p:slideViewPr>
    <p:cSldViewPr>
      <p:cViewPr varScale="1">
        <p:scale>
          <a:sx n="111" d="100"/>
          <a:sy n="111" d="100"/>
        </p:scale>
        <p:origin x="-22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6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2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9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2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7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92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37052"/>
                </a:solidFill>
              </a:rPr>
              <a:t>Copyright © 2015 Barbara Glesner Fines. All rights reserved.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8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68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Barbara Glesner Fines.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92FF69-01C8-4A6F-BC34-562EA657E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77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Barbara Glesner Fines. All rights reserved.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37C0B-4128-468C-9160-9601D1F00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256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Barbara Glesner Fines. All rights reserved.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68DE-7957-4F23-B78E-2F4B45A49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3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2015 Barbara Glesner Fines.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D2D1B3-8CDD-433C-9173-8BC307E1F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4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Barbara Glesner Fines.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D729-4BB4-4A0C-8272-162E4AA1B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7E26-C8A2-4E85-BB3D-B8854E6442D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0093-9E8E-44A6-8907-25B1C3C9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Responsibility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Goals for today’s class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 better informed about the profession</a:t>
            </a:r>
          </a:p>
          <a:p>
            <a:pPr eaLnBrk="1" hangingPunct="1"/>
            <a:r>
              <a:rPr lang="en-US" altLang="en-US" smtClean="0"/>
              <a:t>Think about how that profession is likely to change in the future</a:t>
            </a:r>
          </a:p>
          <a:p>
            <a:pPr eaLnBrk="1" hangingPunct="1"/>
            <a:r>
              <a:rPr lang="en-US" altLang="en-US" smtClean="0"/>
              <a:t>Know that the decision about where to work and whom to represent is a pivotal ethical choice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  <a:ea typeface="ＭＳ Ｐゴシック" pitchFamily="34" charset="-128"/>
              </a:rPr>
              <a:t>The full set of PowerPoint slides is available upon adoption. </a:t>
            </a:r>
            <a:br>
              <a:rPr lang="en-US" sz="4000" b="1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4000" b="1" dirty="0">
                <a:solidFill>
                  <a:prstClr val="black"/>
                </a:solidFill>
                <a:ea typeface="ＭＳ Ｐゴシック" pitchFamily="34" charset="-128"/>
              </a:rPr>
              <a:t>Email </a:t>
            </a:r>
            <a:r>
              <a:rPr lang="en-US" sz="4000" b="1" dirty="0" smtClean="0">
                <a:solidFill>
                  <a:prstClr val="black"/>
                </a:solidFill>
                <a:ea typeface="ＭＳ Ｐゴシック" pitchFamily="34" charset="-128"/>
              </a:rPr>
              <a:t>crutan@cap-press.com </a:t>
            </a:r>
            <a:r>
              <a:rPr lang="en-US" sz="4000" b="1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4000" b="1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4000" b="1" dirty="0">
                <a:solidFill>
                  <a:prstClr val="black"/>
                </a:solidFill>
                <a:ea typeface="ＭＳ Ｐゴシック" pitchFamily="34" charset="-128"/>
              </a:rPr>
              <a:t>for more information.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 to the course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Professional Responsibility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Contact information:</a:t>
            </a:r>
          </a:p>
          <a:p>
            <a:r>
              <a:rPr lang="en-US" altLang="en-US" sz="3000" dirty="0" smtClean="0"/>
              <a:t>Office hours: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What you will learn in </a:t>
            </a:r>
            <a:br>
              <a:rPr lang="en-US" altLang="en-US" dirty="0" smtClean="0"/>
            </a:br>
            <a:r>
              <a:rPr lang="en-US" altLang="en-US" dirty="0" smtClean="0"/>
              <a:t>Professional Responsibility</a:t>
            </a:r>
            <a:endParaRPr lang="en-US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97150" y="1845734"/>
            <a:ext cx="837164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Technical </a:t>
            </a:r>
            <a:r>
              <a:rPr lang="en-US" sz="4400" dirty="0" smtClean="0"/>
              <a:t>Professionalism</a:t>
            </a:r>
          </a:p>
          <a:p>
            <a:r>
              <a:rPr lang="en-US" sz="4400" dirty="0" smtClean="0"/>
              <a:t> </a:t>
            </a:r>
            <a:r>
              <a:rPr lang="en-US" sz="4400" dirty="0" smtClean="0">
                <a:sym typeface="Webdings" panose="05030102010509060703" pitchFamily="18" charset="2"/>
              </a:rPr>
              <a:t></a:t>
            </a:r>
            <a:r>
              <a:rPr lang="en-US" sz="2800" dirty="0" smtClean="0">
                <a:sym typeface="Webdings" panose="05030102010509060703" pitchFamily="18" charset="2"/>
              </a:rPr>
              <a:t> How to find, r</a:t>
            </a:r>
            <a:r>
              <a:rPr lang="en-US" sz="2800" dirty="0" smtClean="0"/>
              <a:t>ead, </a:t>
            </a:r>
            <a:r>
              <a:rPr lang="en-US" sz="2800" dirty="0"/>
              <a:t>and </a:t>
            </a:r>
            <a:r>
              <a:rPr lang="en-US" sz="2800" dirty="0" smtClean="0"/>
              <a:t>analyze </a:t>
            </a:r>
            <a:r>
              <a:rPr lang="en-US" sz="2800" dirty="0"/>
              <a:t>l</a:t>
            </a:r>
            <a:r>
              <a:rPr lang="en-US" sz="2800" dirty="0" smtClean="0"/>
              <a:t>awyer regulation </a:t>
            </a:r>
            <a:endParaRPr lang="en-US" sz="2800" dirty="0"/>
          </a:p>
          <a:p>
            <a:r>
              <a:rPr lang="en-US" sz="2800" dirty="0">
                <a:sym typeface="Webdings" panose="05030102010509060703" pitchFamily="18" charset="2"/>
              </a:rPr>
              <a:t>    Some basic p</a:t>
            </a:r>
            <a:r>
              <a:rPr lang="en-US" sz="2800" dirty="0"/>
              <a:t>ractice management &amp; communications skills that are key ingredients to ethical practice</a:t>
            </a:r>
          </a:p>
          <a:p>
            <a:r>
              <a:rPr lang="en-US" sz="4400" dirty="0" smtClean="0"/>
              <a:t>Civic </a:t>
            </a:r>
            <a:r>
              <a:rPr lang="en-US" sz="4400" dirty="0"/>
              <a:t>Professionalism</a:t>
            </a:r>
          </a:p>
          <a:p>
            <a:r>
              <a:rPr lang="en-US" sz="2800" dirty="0" smtClean="0">
                <a:sym typeface="Webdings" panose="05030102010509060703" pitchFamily="18" charset="2"/>
              </a:rPr>
              <a:t>How to reconcile</a:t>
            </a:r>
            <a:r>
              <a:rPr lang="en-US" sz="2800" dirty="0" smtClean="0"/>
              <a:t> the values that drive lawyer regulation (formal and informal) and your own sense of yourself as a professional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need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1788584"/>
            <a:ext cx="5777240" cy="402336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Read the textbook</a:t>
            </a:r>
          </a:p>
          <a:p>
            <a:r>
              <a:rPr lang="en-US" altLang="en-US" dirty="0" smtClean="0"/>
              <a:t>Read the assigned ABA Model Rules of Professional Conduct (which you can have in hard copy or can access for free online)</a:t>
            </a:r>
          </a:p>
          <a:p>
            <a:r>
              <a:rPr lang="en-US" altLang="en-US" dirty="0" smtClean="0"/>
              <a:t>Be able to access web resources</a:t>
            </a:r>
          </a:p>
          <a:p>
            <a:r>
              <a:rPr lang="en-US" altLang="en-US" dirty="0" smtClean="0"/>
              <a:t>Be able to access CALI lessons</a:t>
            </a:r>
            <a:br>
              <a:rPr lang="en-US" altLang="en-US" dirty="0" smtClean="0"/>
            </a:br>
            <a:r>
              <a:rPr lang="en-US" altLang="en-US" dirty="0" smtClean="0"/>
              <a:t>(our school’s authorization </a:t>
            </a:r>
            <a:br>
              <a:rPr lang="en-US" altLang="en-US" dirty="0" smtClean="0"/>
            </a:br>
            <a:r>
              <a:rPr lang="en-US" altLang="en-US" dirty="0" smtClean="0"/>
              <a:t>code is ____________)</a:t>
            </a:r>
          </a:p>
          <a:p>
            <a:r>
              <a:rPr lang="en-US" altLang="en-US" dirty="0" smtClean="0"/>
              <a:t>Come to class &amp;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Actively participate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08" y="1845734"/>
            <a:ext cx="1781175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08" y="1788584"/>
            <a:ext cx="1743075" cy="2619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48" y="3471169"/>
            <a:ext cx="4044035" cy="2694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048" y="2982536"/>
            <a:ext cx="4288002" cy="3050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624" y="3691626"/>
            <a:ext cx="4659426" cy="27261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final grade will be determined based </a:t>
            </a:r>
            <a:r>
              <a:rPr lang="en-US" sz="2800" dirty="0" smtClean="0"/>
              <a:t>on: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for an effective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Prepared</a:t>
            </a:r>
          </a:p>
          <a:p>
            <a:r>
              <a:rPr lang="en-US" sz="2800" dirty="0" smtClean="0"/>
              <a:t>Prompt</a:t>
            </a:r>
          </a:p>
          <a:p>
            <a:r>
              <a:rPr lang="en-US" sz="2800" dirty="0" smtClean="0"/>
              <a:t>Engaged</a:t>
            </a:r>
          </a:p>
          <a:p>
            <a:r>
              <a:rPr lang="en-US" sz="2800" dirty="0" smtClean="0"/>
              <a:t>Respectful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3899" y="477673"/>
            <a:ext cx="8734567" cy="384667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Chapter One </a:t>
            </a:r>
            <a:br>
              <a:rPr lang="en-US" sz="7200" dirty="0" smtClean="0"/>
            </a:br>
            <a:r>
              <a:rPr lang="en-US" sz="7200" dirty="0" smtClean="0"/>
              <a:t>What Is a Professional?</a:t>
            </a:r>
            <a:endParaRPr lang="en-US" sz="7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Barbara Glesner Fines.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Retrospect</vt:lpstr>
      <vt:lpstr>Professional Responsibility</vt:lpstr>
      <vt:lpstr>Today’s agenda </vt:lpstr>
      <vt:lpstr>Professional Responsibility</vt:lpstr>
      <vt:lpstr>What you will learn in  Professional Responsibility</vt:lpstr>
      <vt:lpstr>What you will need to do</vt:lpstr>
      <vt:lpstr>Grading</vt:lpstr>
      <vt:lpstr>Policies for an effective learning environment</vt:lpstr>
      <vt:lpstr>Questions?</vt:lpstr>
      <vt:lpstr>Chapter One  What Is a Professional?</vt:lpstr>
      <vt:lpstr>Goals for today’s class</vt:lpstr>
      <vt:lpstr>The full set of PowerPoint slides is available upon adoption.  Email crutan@cap-press.com  for more information.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Responsibility</dc:title>
  <dc:creator>tina</dc:creator>
  <cp:lastModifiedBy>tina</cp:lastModifiedBy>
  <cp:revision>1</cp:revision>
  <dcterms:created xsi:type="dcterms:W3CDTF">2015-11-18T20:56:50Z</dcterms:created>
  <dcterms:modified xsi:type="dcterms:W3CDTF">2015-11-18T20:57:31Z</dcterms:modified>
</cp:coreProperties>
</file>