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5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4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A160-00E3-40A9-9C3F-A57E02AA52B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FE31-0316-4972-8A9C-998AC9333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9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A160-00E3-40A9-9C3F-A57E02AA52B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FE31-0316-4972-8A9C-998AC9333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94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A160-00E3-40A9-9C3F-A57E02AA52B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FE31-0316-4972-8A9C-998AC9333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60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106CF-345D-419E-B4FF-F4260DB6C8E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2015 Carolina Academic Press.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97F97-BD26-47E9-9B22-5C996F979A8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759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B2476-99E7-453D-A0B4-69A45090B3A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2015 Carolina Academic Press.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79E69-450A-4D02-A9C4-D4E0898F0F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73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E9F2-81AB-4E95-84B0-2F96743FAB2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2015 Carolina Academic Press.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EA12D-C26C-464F-913B-DF32945CE7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709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45151-A19B-491F-8023-B33D0540B87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2015 Carolina Academic Press. All rights reserved.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AC35C-9EBC-44CF-8243-818EA006E4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12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A688-3898-4323-8EE3-8B3BF8886AA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2015 Carolina Academic Press. All rights reserved.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2F7F3-888F-4A14-ADA0-ACEEFDE0B34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060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BF957-3931-4FE4-B1B8-91979E56E98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2015 Carolina Academic Press. All rights reserved.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C6DB8-3EC6-4BDA-AA30-F55F4CDB93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855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3277B-DF6B-4373-BA5F-5EDC3711C821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2015 Carolina Academic Press. All rights reserved.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B5D5A-C631-484A-A468-1A476E1D5D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011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2E5F4-F488-4EC6-8521-134E673D804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2015 Carolina Academic Press. All rights reserved.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7EA17-0BBF-4268-8A42-FCC3D1BBE40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67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A160-00E3-40A9-9C3F-A57E02AA52B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FE31-0316-4972-8A9C-998AC9333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84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48CD3-6796-435E-9D58-987A500930E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2015 Carolina Academic Press. All rights reserved.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D834B-DFAE-4E60-A598-78CE62C5DDA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621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168DA-94A1-4C3E-9285-08FFF016E07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2015 Carolina Academic Press.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BAAB0-0E53-4E7E-B175-D413A1E930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5502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212A-F7BD-48F3-8A0F-10FBC306CE2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2015 Carolina Academic Press.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AE83E-D599-48B1-B5D5-360EDF9D62C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2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A160-00E3-40A9-9C3F-A57E02AA52B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FE31-0316-4972-8A9C-998AC9333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4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A160-00E3-40A9-9C3F-A57E02AA52B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FE31-0316-4972-8A9C-998AC9333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7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A160-00E3-40A9-9C3F-A57E02AA52B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FE31-0316-4972-8A9C-998AC9333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0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A160-00E3-40A9-9C3F-A57E02AA52B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FE31-0316-4972-8A9C-998AC9333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7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A160-00E3-40A9-9C3F-A57E02AA52B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FE31-0316-4972-8A9C-998AC9333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1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A160-00E3-40A9-9C3F-A57E02AA52B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FE31-0316-4972-8A9C-998AC9333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5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A160-00E3-40A9-9C3F-A57E02AA52B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FE31-0316-4972-8A9C-998AC9333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2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0A160-00E3-40A9-9C3F-A57E02AA52B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5FE31-0316-4972-8A9C-998AC9333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3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028CAA-5928-4825-9E30-2E90FF84C940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2015 Carolina Academic Press.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950E80-4528-4954-B01F-97ACF2064AD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26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1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Introduction to Cybercrime and </a:t>
            </a:r>
            <a:r>
              <a:rPr lang="en-US" dirty="0" err="1" smtClean="0"/>
              <a:t>Cyberterror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2015 Carolina Academic Press.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30294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/>
              <a:t>The full set of PowerPoint slides is available upon adoption. </a:t>
            </a:r>
            <a:br>
              <a:rPr lang="en-US" altLang="en-US" b="1" dirty="0" smtClean="0"/>
            </a:b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>Email bhall@cap-press.com </a:t>
            </a:r>
            <a:br>
              <a:rPr lang="en-US" altLang="en-US" b="1" dirty="0" smtClean="0"/>
            </a:br>
            <a:r>
              <a:rPr lang="en-US" altLang="en-US" b="1" dirty="0" smtClean="0"/>
              <a:t>for more information.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9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Technology and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world has changed due to the introduction of computers and the Internet</a:t>
            </a:r>
          </a:p>
          <a:p>
            <a:pPr marL="742950" lvl="2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Email, text, Facebook, etc. have changed the nature of personal communication</a:t>
            </a:r>
          </a:p>
          <a:p>
            <a:pPr marL="742950" lvl="2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Online banking and commerce have revolutionized our access to money</a:t>
            </a:r>
          </a:p>
          <a:p>
            <a:pPr marL="742950" lvl="2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Technology affords multiple avenues for remote management of critical infrastructure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All manner of crime and terror are now enabled in part by technology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2015 Carolina Academic Press.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67041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Defining Cybercrime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Cyber-trespass</a:t>
            </a:r>
          </a:p>
          <a:p>
            <a:pPr lvl="1" eaLnBrk="1" hangingPunct="1"/>
            <a:r>
              <a:rPr lang="en-US" altLang="en-US" smtClean="0"/>
              <a:t>Individuals cross boundaries of computer systems into areas where ownership has already been established</a:t>
            </a:r>
          </a:p>
          <a:p>
            <a:pPr lvl="2" eaLnBrk="1" hangingPunct="1"/>
            <a:r>
              <a:rPr lang="en-US" altLang="en-US" smtClean="0"/>
              <a:t>Hackers, crackers, phreakers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Cyber-Deception/Theft</a:t>
            </a:r>
          </a:p>
          <a:p>
            <a:pPr lvl="1" eaLnBrk="1" hangingPunct="1"/>
            <a:r>
              <a:rPr lang="en-US" altLang="en-US" smtClean="0"/>
              <a:t>Criminal acquisitions that can occur online</a:t>
            </a:r>
          </a:p>
          <a:p>
            <a:pPr lvl="2" eaLnBrk="1" hangingPunct="1"/>
            <a:r>
              <a:rPr lang="en-US" altLang="en-US" smtClean="0"/>
              <a:t>Pirates, fraudsters, and hackers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2015 Carolina Academic Press.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143095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Wall’s Typology of Cybercrime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Cyberporn/Obscenity</a:t>
            </a:r>
          </a:p>
          <a:p>
            <a:pPr lvl="1" eaLnBrk="1" hangingPunct="1"/>
            <a:r>
              <a:rPr lang="en-US" altLang="en-US" smtClean="0"/>
              <a:t>Pedophiles, pornographers</a:t>
            </a:r>
          </a:p>
          <a:p>
            <a:pPr lvl="2" eaLnBrk="1" hangingPunct="1"/>
            <a:r>
              <a:rPr lang="en-US" altLang="en-US" smtClean="0"/>
              <a:t>Not always criminal</a:t>
            </a:r>
          </a:p>
          <a:p>
            <a:pPr lvl="2" eaLnBrk="1" hangingPunct="1"/>
            <a:r>
              <a:rPr lang="en-US" altLang="en-US" smtClean="0"/>
              <a:t>Sexual services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Cyber-violence</a:t>
            </a:r>
          </a:p>
          <a:p>
            <a:pPr lvl="1" eaLnBrk="1" hangingPunct="1"/>
            <a:r>
              <a:rPr lang="en-US" altLang="en-US" smtClean="0"/>
              <a:t>Violence against individuals or groups on-line</a:t>
            </a:r>
          </a:p>
          <a:p>
            <a:pPr lvl="2" eaLnBrk="1" hangingPunct="1"/>
            <a:r>
              <a:rPr lang="en-US" altLang="en-US" smtClean="0"/>
              <a:t>Cyber-stalking</a:t>
            </a:r>
          </a:p>
          <a:p>
            <a:pPr lvl="2" eaLnBrk="1" hangingPunct="1"/>
            <a:r>
              <a:rPr lang="en-US" altLang="en-US" smtClean="0"/>
              <a:t>Cyber-hate</a:t>
            </a:r>
          </a:p>
          <a:p>
            <a:pPr lvl="2" eaLnBrk="1" hangingPunct="1"/>
            <a:r>
              <a:rPr lang="en-US" altLang="en-US" smtClean="0"/>
              <a:t>Tech-talk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2015 Carolina Academic Press.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7972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Defining Cyberterrorism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One of the most inclusive definitions for </a:t>
            </a:r>
            <a:r>
              <a:rPr lang="en-US" sz="2400" dirty="0" err="1" smtClean="0"/>
              <a:t>cyberterror</a:t>
            </a:r>
            <a:r>
              <a:rPr lang="en-US" sz="2400" dirty="0" smtClean="0"/>
              <a:t> recognizes the utility of the Internet as a communications or attack venue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The premeditated, methodological, ideologically motivated dissemination of information, facilitation of communication, or, attack against physical targets, digital information, computer systems, and/or computer programs which is intended to cause social, financial, physical, or psychological harm to noncombatant targets and audiences for the purpose of affecting ideological, political, or social change; or any utilization of digital communication or information which facilitates such actions directly or indirectly 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2015 Carolina Academic Press.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124816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Policing Cyberspace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Internet is a complex environment that is policed by multiple groups</a:t>
            </a:r>
          </a:p>
          <a:p>
            <a:pPr lvl="1" eaLnBrk="1" hangingPunct="1"/>
            <a:r>
              <a:rPr lang="en-US" altLang="en-US" smtClean="0"/>
              <a:t>Internet users</a:t>
            </a:r>
          </a:p>
          <a:p>
            <a:pPr lvl="1" eaLnBrk="1" hangingPunct="1"/>
            <a:r>
              <a:rPr lang="en-US" altLang="en-US" smtClean="0"/>
              <a:t>Internet Service Providers</a:t>
            </a:r>
          </a:p>
          <a:p>
            <a:pPr lvl="1" eaLnBrk="1" hangingPunct="1"/>
            <a:r>
              <a:rPr lang="en-US" altLang="en-US" smtClean="0"/>
              <a:t>Corporate Security and Industry</a:t>
            </a:r>
          </a:p>
          <a:p>
            <a:pPr lvl="1" eaLnBrk="1" hangingPunct="1"/>
            <a:r>
              <a:rPr lang="en-US" altLang="en-US" smtClean="0"/>
              <a:t>Non-Governmental Non-Police Organizations</a:t>
            </a:r>
          </a:p>
          <a:p>
            <a:pPr lvl="1" eaLnBrk="1" hangingPunct="1"/>
            <a:r>
              <a:rPr lang="en-US" altLang="en-US" smtClean="0"/>
              <a:t>Governmental Non-Police Organizations</a:t>
            </a:r>
          </a:p>
          <a:p>
            <a:pPr lvl="1" eaLnBrk="1" hangingPunct="1"/>
            <a:r>
              <a:rPr lang="en-US" altLang="en-US" smtClean="0"/>
              <a:t>Public Policing Agencies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2015 Carolina Academic Press.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11863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Local Law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Though multiple entities are responsible for managing and policing the Internet, local law enforcement serve as gatekeepers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Point of first contact for most victims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Act as first responders to most all crime scenes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It is unclear how well they respond to cybercrime calls for service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Limited budgets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Limited jurisdictions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Limited Knowledge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2015 Carolina Academic Press.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17255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NIJ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National Institute of Justice presented 10 steps needed to improve the capability of state and local law enforcement agencies to handle cybercrimes </a:t>
            </a:r>
          </a:p>
          <a:p>
            <a:pPr marL="1009650" lvl="1" indent="-6096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Public awareness campaigns </a:t>
            </a:r>
          </a:p>
          <a:p>
            <a:pPr marL="1009650" lvl="1" indent="-6096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Better data and reporting of these crimes </a:t>
            </a:r>
          </a:p>
          <a:p>
            <a:pPr marL="1009650" lvl="1" indent="-6096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Uniform training and certification to assist law enforcement and scientists </a:t>
            </a:r>
          </a:p>
          <a:p>
            <a:pPr marL="1009650" lvl="1" indent="-6096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Onsite management assistance for task forces or electronic crime units </a:t>
            </a:r>
          </a:p>
          <a:p>
            <a:pPr marL="1009650" lvl="1" indent="-6096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Updated federal and state laws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2015 Carolina Academic Press.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480574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NIJ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National Institute of Justice presented 10 steps needed to improve the capability of state and local law enforcement agencies to handle cybercrimes </a:t>
            </a:r>
          </a:p>
          <a:p>
            <a:pPr marL="1009650" lvl="1" indent="-6096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Cooperation with the high tech industry</a:t>
            </a:r>
          </a:p>
          <a:p>
            <a:pPr marL="1009650" lvl="1" indent="-6096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Special research and publications</a:t>
            </a:r>
          </a:p>
          <a:p>
            <a:pPr marL="1009650" lvl="1" indent="-6096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Police management awareness and support</a:t>
            </a:r>
          </a:p>
          <a:p>
            <a:pPr marL="1009650" lvl="1" indent="-6096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Investigative and forensics tools</a:t>
            </a:r>
          </a:p>
          <a:p>
            <a:pPr marL="1009650" lvl="1" indent="-6096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Research on how to structure cybercrime units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2015 Carolina Academic Press.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23392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537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1_Office Theme</vt:lpstr>
      <vt:lpstr>Chapter 1 </vt:lpstr>
      <vt:lpstr>Technology and Society</vt:lpstr>
      <vt:lpstr>Defining Cybercrime</vt:lpstr>
      <vt:lpstr>Wall’s Typology of Cybercrime</vt:lpstr>
      <vt:lpstr>Defining Cyberterrorism</vt:lpstr>
      <vt:lpstr>Policing Cyberspace</vt:lpstr>
      <vt:lpstr>Local Law Enforcement</vt:lpstr>
      <vt:lpstr>NIJ Recommendations</vt:lpstr>
      <vt:lpstr>NIJ Recommendations</vt:lpstr>
      <vt:lpstr>The full set of PowerPoint slides is available upon adoption.   Email bhall@cap-press.com  for more information.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</dc:title>
  <dc:creator>tina</dc:creator>
  <cp:lastModifiedBy>tina</cp:lastModifiedBy>
  <cp:revision>1</cp:revision>
  <dcterms:created xsi:type="dcterms:W3CDTF">2015-09-17T15:50:29Z</dcterms:created>
  <dcterms:modified xsi:type="dcterms:W3CDTF">2015-09-17T15:51:13Z</dcterms:modified>
</cp:coreProperties>
</file>