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60" r:id="rId6"/>
    <p:sldId id="261" r:id="rId7"/>
    <p:sldId id="262" r:id="rId8"/>
    <p:sldId id="263" r:id="rId9"/>
    <p:sldId id="264" r:id="rId10"/>
    <p:sldId id="265" r:id="rId11"/>
    <p:sldId id="266" r:id="rId12"/>
    <p:sldId id="25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14" y="-4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C94537-97A3-4C7A-9B84-227651C2917B}"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6018F-15F1-4444-8AFF-9EF5399FF302}" type="slidenum">
              <a:rPr lang="en-US" smtClean="0"/>
              <a:t>‹#›</a:t>
            </a:fld>
            <a:endParaRPr lang="en-US"/>
          </a:p>
        </p:txBody>
      </p:sp>
    </p:spTree>
    <p:extLst>
      <p:ext uri="{BB962C8B-B14F-4D97-AF65-F5344CB8AC3E}">
        <p14:creationId xmlns:p14="http://schemas.microsoft.com/office/powerpoint/2010/main" val="2786136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94537-97A3-4C7A-9B84-227651C2917B}"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6018F-15F1-4444-8AFF-9EF5399FF302}" type="slidenum">
              <a:rPr lang="en-US" smtClean="0"/>
              <a:t>‹#›</a:t>
            </a:fld>
            <a:endParaRPr lang="en-US"/>
          </a:p>
        </p:txBody>
      </p:sp>
    </p:spTree>
    <p:extLst>
      <p:ext uri="{BB962C8B-B14F-4D97-AF65-F5344CB8AC3E}">
        <p14:creationId xmlns:p14="http://schemas.microsoft.com/office/powerpoint/2010/main" val="1194089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94537-97A3-4C7A-9B84-227651C2917B}"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6018F-15F1-4444-8AFF-9EF5399FF302}" type="slidenum">
              <a:rPr lang="en-US" smtClean="0"/>
              <a:t>‹#›</a:t>
            </a:fld>
            <a:endParaRPr lang="en-US"/>
          </a:p>
        </p:txBody>
      </p:sp>
    </p:spTree>
    <p:extLst>
      <p:ext uri="{BB962C8B-B14F-4D97-AF65-F5344CB8AC3E}">
        <p14:creationId xmlns:p14="http://schemas.microsoft.com/office/powerpoint/2010/main" val="3136664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909CB8-671E-4063-963A-3E86F41195A4}" type="datetime1">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1E0DF2B-676B-44A4-A202-A523927C5D72}" type="slidenum">
              <a:rPr lang="en-US" smtClean="0">
                <a:solidFill>
                  <a:srgbClr val="94B6D2"/>
                </a:solidFill>
              </a:rPr>
              <a:pPr/>
              <a:t>‹#›</a:t>
            </a:fld>
            <a:endParaRPr lang="en-US">
              <a:solidFill>
                <a:srgbClr val="94B6D2"/>
              </a:solidFill>
            </a:endParaRPr>
          </a:p>
        </p:txBody>
      </p:sp>
    </p:spTree>
    <p:extLst>
      <p:ext uri="{BB962C8B-B14F-4D97-AF65-F5344CB8AC3E}">
        <p14:creationId xmlns:p14="http://schemas.microsoft.com/office/powerpoint/2010/main" val="1699294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5985F6-C407-4217-8F68-5D65CD8FCEFE}" type="datetime1">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1E0DF2B-676B-44A4-A202-A523927C5D72}" type="slidenum">
              <a:rPr lang="en-US" smtClean="0">
                <a:solidFill>
                  <a:srgbClr val="94B6D2"/>
                </a:solidFill>
              </a:rPr>
              <a:pPr/>
              <a:t>‹#›</a:t>
            </a:fld>
            <a:endParaRPr lang="en-US">
              <a:solidFill>
                <a:srgbClr val="94B6D2"/>
              </a:solidFill>
            </a:endParaRPr>
          </a:p>
        </p:txBody>
      </p:sp>
    </p:spTree>
    <p:extLst>
      <p:ext uri="{BB962C8B-B14F-4D97-AF65-F5344CB8AC3E}">
        <p14:creationId xmlns:p14="http://schemas.microsoft.com/office/powerpoint/2010/main" val="1105409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336E51-476C-4D61-A051-7FEF9EE5EB6A}" type="datetime1">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1E0DF2B-676B-44A4-A202-A523927C5D72}" type="slidenum">
              <a:rPr lang="en-US" smtClean="0">
                <a:solidFill>
                  <a:srgbClr val="94B6D2"/>
                </a:solidFill>
              </a:rPr>
              <a:pPr/>
              <a:t>‹#›</a:t>
            </a:fld>
            <a:endParaRPr lang="en-US">
              <a:solidFill>
                <a:srgbClr val="94B6D2"/>
              </a:solidFill>
            </a:endParaRPr>
          </a:p>
        </p:txBody>
      </p:sp>
    </p:spTree>
    <p:extLst>
      <p:ext uri="{BB962C8B-B14F-4D97-AF65-F5344CB8AC3E}">
        <p14:creationId xmlns:p14="http://schemas.microsoft.com/office/powerpoint/2010/main" val="3133510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531ECB-A766-4F7F-A17F-C7B39DC279D9}" type="datetime1">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1E0DF2B-676B-44A4-A202-A523927C5D72}" type="slidenum">
              <a:rPr lang="en-US" smtClean="0">
                <a:solidFill>
                  <a:srgbClr val="94B6D2"/>
                </a:solidFill>
              </a:rPr>
              <a:pPr/>
              <a:t>‹#›</a:t>
            </a:fld>
            <a:endParaRPr lang="en-US">
              <a:solidFill>
                <a:srgbClr val="94B6D2"/>
              </a:solidFill>
            </a:endParaRPr>
          </a:p>
        </p:txBody>
      </p:sp>
    </p:spTree>
    <p:extLst>
      <p:ext uri="{BB962C8B-B14F-4D97-AF65-F5344CB8AC3E}">
        <p14:creationId xmlns:p14="http://schemas.microsoft.com/office/powerpoint/2010/main" val="821613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B02C69-6685-404B-B7E3-74C2DDEF8A5F}" type="datetime1">
              <a:rPr lang="en-US" smtClean="0">
                <a:solidFill>
                  <a:prstClr val="black">
                    <a:tint val="75000"/>
                  </a:prstClr>
                </a:solidFill>
              </a:rPr>
              <a:pPr/>
              <a:t>9/18/2015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1E0DF2B-676B-44A4-A202-A523927C5D72}" type="slidenum">
              <a:rPr lang="en-US" smtClean="0">
                <a:solidFill>
                  <a:srgbClr val="94B6D2"/>
                </a:solidFill>
              </a:rPr>
              <a:pPr/>
              <a:t>‹#›</a:t>
            </a:fld>
            <a:endParaRPr lang="en-US">
              <a:solidFill>
                <a:srgbClr val="94B6D2"/>
              </a:solidFill>
            </a:endParaRPr>
          </a:p>
        </p:txBody>
      </p:sp>
    </p:spTree>
    <p:extLst>
      <p:ext uri="{BB962C8B-B14F-4D97-AF65-F5344CB8AC3E}">
        <p14:creationId xmlns:p14="http://schemas.microsoft.com/office/powerpoint/2010/main" val="3249245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69B47A-D4CC-4362-A8B4-FFC7D3077C7B}" type="datetime1">
              <a:rPr lang="en-US" smtClean="0">
                <a:solidFill>
                  <a:prstClr val="black">
                    <a:tint val="75000"/>
                  </a:prstClr>
                </a:solidFill>
              </a:rPr>
              <a:pPr/>
              <a:t>9/18/2015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1E0DF2B-676B-44A4-A202-A523927C5D72}" type="slidenum">
              <a:rPr lang="en-US" smtClean="0">
                <a:solidFill>
                  <a:srgbClr val="94B6D2"/>
                </a:solidFill>
              </a:rPr>
              <a:pPr/>
              <a:t>‹#›</a:t>
            </a:fld>
            <a:endParaRPr lang="en-US">
              <a:solidFill>
                <a:srgbClr val="94B6D2"/>
              </a:solidFill>
            </a:endParaRPr>
          </a:p>
        </p:txBody>
      </p:sp>
    </p:spTree>
    <p:extLst>
      <p:ext uri="{BB962C8B-B14F-4D97-AF65-F5344CB8AC3E}">
        <p14:creationId xmlns:p14="http://schemas.microsoft.com/office/powerpoint/2010/main" val="9123601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E4D8B7-4C8B-4172-9D79-C1D86BF14B1D}" type="datetime1">
              <a:rPr lang="en-US" smtClean="0">
                <a:solidFill>
                  <a:prstClr val="black">
                    <a:tint val="75000"/>
                  </a:prstClr>
                </a:solidFill>
              </a:rPr>
              <a:pPr/>
              <a:t>9/18/2015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1E0DF2B-676B-44A4-A202-A523927C5D72}" type="slidenum">
              <a:rPr lang="en-US" smtClean="0">
                <a:solidFill>
                  <a:srgbClr val="94B6D2"/>
                </a:solidFill>
              </a:rPr>
              <a:pPr/>
              <a:t>‹#›</a:t>
            </a:fld>
            <a:endParaRPr lang="en-US">
              <a:solidFill>
                <a:srgbClr val="94B6D2"/>
              </a:solidFill>
            </a:endParaRPr>
          </a:p>
        </p:txBody>
      </p:sp>
    </p:spTree>
    <p:extLst>
      <p:ext uri="{BB962C8B-B14F-4D97-AF65-F5344CB8AC3E}">
        <p14:creationId xmlns:p14="http://schemas.microsoft.com/office/powerpoint/2010/main" val="38335677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09D18E-D9BC-43B0-98A7-4ACB774BCF0C}" type="datetime1">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1E0DF2B-676B-44A4-A202-A523927C5D72}" type="slidenum">
              <a:rPr lang="en-US" smtClean="0">
                <a:solidFill>
                  <a:srgbClr val="94B6D2"/>
                </a:solidFill>
              </a:rPr>
              <a:pPr/>
              <a:t>‹#›</a:t>
            </a:fld>
            <a:endParaRPr lang="en-US">
              <a:solidFill>
                <a:srgbClr val="94B6D2"/>
              </a:solidFill>
            </a:endParaRPr>
          </a:p>
        </p:txBody>
      </p:sp>
    </p:spTree>
    <p:extLst>
      <p:ext uri="{BB962C8B-B14F-4D97-AF65-F5344CB8AC3E}">
        <p14:creationId xmlns:p14="http://schemas.microsoft.com/office/powerpoint/2010/main" val="2913187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C94537-97A3-4C7A-9B84-227651C2917B}"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6018F-15F1-4444-8AFF-9EF5399FF302}" type="slidenum">
              <a:rPr lang="en-US" smtClean="0"/>
              <a:t>‹#›</a:t>
            </a:fld>
            <a:endParaRPr lang="en-US"/>
          </a:p>
        </p:txBody>
      </p:sp>
    </p:spTree>
    <p:extLst>
      <p:ext uri="{BB962C8B-B14F-4D97-AF65-F5344CB8AC3E}">
        <p14:creationId xmlns:p14="http://schemas.microsoft.com/office/powerpoint/2010/main" val="25094458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CB24E5-2588-41FB-ADB5-E4E831B022E1}" type="datetime1">
              <a:rPr lang="en-US" smtClean="0">
                <a:solidFill>
                  <a:prstClr val="black">
                    <a:tint val="75000"/>
                  </a:prstClr>
                </a:solidFill>
              </a:rPr>
              <a:pPr/>
              <a:t>9/18/2015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1E0DF2B-676B-44A4-A202-A523927C5D72}" type="slidenum">
              <a:rPr lang="en-US" smtClean="0">
                <a:solidFill>
                  <a:srgbClr val="94B6D2"/>
                </a:solidFill>
              </a:rPr>
              <a:pPr/>
              <a:t>‹#›</a:t>
            </a:fld>
            <a:endParaRPr lang="en-US">
              <a:solidFill>
                <a:srgbClr val="94B6D2"/>
              </a:solidFill>
            </a:endParaRPr>
          </a:p>
        </p:txBody>
      </p:sp>
    </p:spTree>
    <p:extLst>
      <p:ext uri="{BB962C8B-B14F-4D97-AF65-F5344CB8AC3E}">
        <p14:creationId xmlns:p14="http://schemas.microsoft.com/office/powerpoint/2010/main" val="9743669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DB5FB-4394-4644-89E4-59B23A88526A}" type="datetime1">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1E0DF2B-676B-44A4-A202-A523927C5D72}" type="slidenum">
              <a:rPr lang="en-US" smtClean="0">
                <a:solidFill>
                  <a:srgbClr val="94B6D2"/>
                </a:solidFill>
              </a:rPr>
              <a:pPr/>
              <a:t>‹#›</a:t>
            </a:fld>
            <a:endParaRPr lang="en-US">
              <a:solidFill>
                <a:srgbClr val="94B6D2"/>
              </a:solidFill>
            </a:endParaRPr>
          </a:p>
        </p:txBody>
      </p:sp>
    </p:spTree>
    <p:extLst>
      <p:ext uri="{BB962C8B-B14F-4D97-AF65-F5344CB8AC3E}">
        <p14:creationId xmlns:p14="http://schemas.microsoft.com/office/powerpoint/2010/main" val="37337291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9F12E4-29FD-4955-A5FA-7BAFF457B97B}" type="datetime1">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1E0DF2B-676B-44A4-A202-A523927C5D72}" type="slidenum">
              <a:rPr lang="en-US" smtClean="0">
                <a:solidFill>
                  <a:srgbClr val="94B6D2"/>
                </a:solidFill>
              </a:rPr>
              <a:pPr/>
              <a:t>‹#›</a:t>
            </a:fld>
            <a:endParaRPr lang="en-US">
              <a:solidFill>
                <a:srgbClr val="94B6D2"/>
              </a:solidFill>
            </a:endParaRPr>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94B6D2">
                    <a:lumMod val="60000"/>
                    <a:lumOff val="40000"/>
                  </a:srgbClr>
                </a:solidFill>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94B6D2">
                    <a:lumMod val="60000"/>
                    <a:lumOff val="40000"/>
                  </a:srgbClr>
                </a:solidFill>
                <a:latin typeface="Arial"/>
              </a:rPr>
              <a:t>”</a:t>
            </a:r>
            <a:endParaRPr lang="en-US" dirty="0">
              <a:solidFill>
                <a:srgbClr val="94B6D2">
                  <a:lumMod val="60000"/>
                  <a:lumOff val="40000"/>
                </a:srgbClr>
              </a:solidFill>
              <a:latin typeface="Arial"/>
            </a:endParaRPr>
          </a:p>
        </p:txBody>
      </p:sp>
    </p:spTree>
    <p:extLst>
      <p:ext uri="{BB962C8B-B14F-4D97-AF65-F5344CB8AC3E}">
        <p14:creationId xmlns:p14="http://schemas.microsoft.com/office/powerpoint/2010/main" val="4864739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2B73EC-CAB7-4D70-BDF8-ECAE0444EEF8}" type="datetime1">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1E0DF2B-676B-44A4-A202-A523927C5D72}" type="slidenum">
              <a:rPr lang="en-US" smtClean="0">
                <a:solidFill>
                  <a:srgbClr val="94B6D2"/>
                </a:solidFill>
              </a:rPr>
              <a:pPr/>
              <a:t>‹#›</a:t>
            </a:fld>
            <a:endParaRPr lang="en-US">
              <a:solidFill>
                <a:srgbClr val="94B6D2"/>
              </a:solidFill>
            </a:endParaRPr>
          </a:p>
        </p:txBody>
      </p:sp>
    </p:spTree>
    <p:extLst>
      <p:ext uri="{BB962C8B-B14F-4D97-AF65-F5344CB8AC3E}">
        <p14:creationId xmlns:p14="http://schemas.microsoft.com/office/powerpoint/2010/main" val="14371515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E7ADB2-0266-498B-8740-41A86F36C8F1}" type="datetime1">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1E0DF2B-676B-44A4-A202-A523927C5D72}" type="slidenum">
              <a:rPr lang="en-US" smtClean="0">
                <a:solidFill>
                  <a:srgbClr val="94B6D2"/>
                </a:solidFill>
              </a:rPr>
              <a:pPr/>
              <a:t>‹#›</a:t>
            </a:fld>
            <a:endParaRPr lang="en-US">
              <a:solidFill>
                <a:srgbClr val="94B6D2"/>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94B6D2">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94B6D2">
                    <a:lumMod val="60000"/>
                    <a:lumOff val="40000"/>
                  </a:srgbClr>
                </a:solidFill>
                <a:latin typeface="Arial"/>
              </a:rPr>
              <a:t>”</a:t>
            </a:r>
          </a:p>
        </p:txBody>
      </p:sp>
    </p:spTree>
    <p:extLst>
      <p:ext uri="{BB962C8B-B14F-4D97-AF65-F5344CB8AC3E}">
        <p14:creationId xmlns:p14="http://schemas.microsoft.com/office/powerpoint/2010/main" val="27915784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3E1542-CDD0-4E9D-B1A6-130AE74904ED}" type="datetime1">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1E0DF2B-676B-44A4-A202-A523927C5D72}" type="slidenum">
              <a:rPr lang="en-US" smtClean="0">
                <a:solidFill>
                  <a:srgbClr val="94B6D2"/>
                </a:solidFill>
              </a:rPr>
              <a:pPr/>
              <a:t>‹#›</a:t>
            </a:fld>
            <a:endParaRPr lang="en-US">
              <a:solidFill>
                <a:srgbClr val="94B6D2"/>
              </a:solidFill>
            </a:endParaRPr>
          </a:p>
        </p:txBody>
      </p:sp>
    </p:spTree>
    <p:extLst>
      <p:ext uri="{BB962C8B-B14F-4D97-AF65-F5344CB8AC3E}">
        <p14:creationId xmlns:p14="http://schemas.microsoft.com/office/powerpoint/2010/main" val="716884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D4EE0E-B8C9-44FD-B249-EDB8F733C880}" type="datetime1">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1E0DF2B-676B-44A4-A202-A523927C5D72}" type="slidenum">
              <a:rPr lang="en-US" smtClean="0">
                <a:solidFill>
                  <a:srgbClr val="94B6D2"/>
                </a:solidFill>
              </a:rPr>
              <a:pPr/>
              <a:t>‹#›</a:t>
            </a:fld>
            <a:endParaRPr lang="en-US">
              <a:solidFill>
                <a:srgbClr val="94B6D2"/>
              </a:solidFill>
            </a:endParaRPr>
          </a:p>
        </p:txBody>
      </p:sp>
    </p:spTree>
    <p:extLst>
      <p:ext uri="{BB962C8B-B14F-4D97-AF65-F5344CB8AC3E}">
        <p14:creationId xmlns:p14="http://schemas.microsoft.com/office/powerpoint/2010/main" val="33687613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FFF716-92BF-400A-9F59-B664CCB2F788}" type="datetime1">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1E0DF2B-676B-44A4-A202-A523927C5D72}" type="slidenum">
              <a:rPr lang="en-US" smtClean="0">
                <a:solidFill>
                  <a:srgbClr val="94B6D2"/>
                </a:solidFill>
              </a:rPr>
              <a:pPr/>
              <a:t>‹#›</a:t>
            </a:fld>
            <a:endParaRPr lang="en-US">
              <a:solidFill>
                <a:srgbClr val="94B6D2"/>
              </a:solidFill>
            </a:endParaRPr>
          </a:p>
        </p:txBody>
      </p:sp>
    </p:spTree>
    <p:extLst>
      <p:ext uri="{BB962C8B-B14F-4D97-AF65-F5344CB8AC3E}">
        <p14:creationId xmlns:p14="http://schemas.microsoft.com/office/powerpoint/2010/main" val="1815149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C94537-97A3-4C7A-9B84-227651C2917B}"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E6018F-15F1-4444-8AFF-9EF5399FF302}" type="slidenum">
              <a:rPr lang="en-US" smtClean="0"/>
              <a:t>‹#›</a:t>
            </a:fld>
            <a:endParaRPr lang="en-US"/>
          </a:p>
        </p:txBody>
      </p:sp>
    </p:spTree>
    <p:extLst>
      <p:ext uri="{BB962C8B-B14F-4D97-AF65-F5344CB8AC3E}">
        <p14:creationId xmlns:p14="http://schemas.microsoft.com/office/powerpoint/2010/main" val="3360848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C94537-97A3-4C7A-9B84-227651C2917B}"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6018F-15F1-4444-8AFF-9EF5399FF302}" type="slidenum">
              <a:rPr lang="en-US" smtClean="0"/>
              <a:t>‹#›</a:t>
            </a:fld>
            <a:endParaRPr lang="en-US"/>
          </a:p>
        </p:txBody>
      </p:sp>
    </p:spTree>
    <p:extLst>
      <p:ext uri="{BB962C8B-B14F-4D97-AF65-F5344CB8AC3E}">
        <p14:creationId xmlns:p14="http://schemas.microsoft.com/office/powerpoint/2010/main" val="151897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C94537-97A3-4C7A-9B84-227651C2917B}" type="datetimeFigureOut">
              <a:rPr lang="en-US" smtClean="0"/>
              <a:t>9/18/2015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E6018F-15F1-4444-8AFF-9EF5399FF302}" type="slidenum">
              <a:rPr lang="en-US" smtClean="0"/>
              <a:t>‹#›</a:t>
            </a:fld>
            <a:endParaRPr lang="en-US"/>
          </a:p>
        </p:txBody>
      </p:sp>
    </p:spTree>
    <p:extLst>
      <p:ext uri="{BB962C8B-B14F-4D97-AF65-F5344CB8AC3E}">
        <p14:creationId xmlns:p14="http://schemas.microsoft.com/office/powerpoint/2010/main" val="3511765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C94537-97A3-4C7A-9B84-227651C2917B}" type="datetimeFigureOut">
              <a:rPr lang="en-US" smtClean="0"/>
              <a:t>9/18/2015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E6018F-15F1-4444-8AFF-9EF5399FF302}" type="slidenum">
              <a:rPr lang="en-US" smtClean="0"/>
              <a:t>‹#›</a:t>
            </a:fld>
            <a:endParaRPr lang="en-US"/>
          </a:p>
        </p:txBody>
      </p:sp>
    </p:spTree>
    <p:extLst>
      <p:ext uri="{BB962C8B-B14F-4D97-AF65-F5344CB8AC3E}">
        <p14:creationId xmlns:p14="http://schemas.microsoft.com/office/powerpoint/2010/main" val="2337970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94537-97A3-4C7A-9B84-227651C2917B}" type="datetimeFigureOut">
              <a:rPr lang="en-US" smtClean="0"/>
              <a:t>9/18/2015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E6018F-15F1-4444-8AFF-9EF5399FF302}" type="slidenum">
              <a:rPr lang="en-US" smtClean="0"/>
              <a:t>‹#›</a:t>
            </a:fld>
            <a:endParaRPr lang="en-US"/>
          </a:p>
        </p:txBody>
      </p:sp>
    </p:spTree>
    <p:extLst>
      <p:ext uri="{BB962C8B-B14F-4D97-AF65-F5344CB8AC3E}">
        <p14:creationId xmlns:p14="http://schemas.microsoft.com/office/powerpoint/2010/main" val="3198894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94537-97A3-4C7A-9B84-227651C2917B}"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6018F-15F1-4444-8AFF-9EF5399FF302}" type="slidenum">
              <a:rPr lang="en-US" smtClean="0"/>
              <a:t>‹#›</a:t>
            </a:fld>
            <a:endParaRPr lang="en-US"/>
          </a:p>
        </p:txBody>
      </p:sp>
    </p:spTree>
    <p:extLst>
      <p:ext uri="{BB962C8B-B14F-4D97-AF65-F5344CB8AC3E}">
        <p14:creationId xmlns:p14="http://schemas.microsoft.com/office/powerpoint/2010/main" val="153909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94537-97A3-4C7A-9B84-227651C2917B}"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E6018F-15F1-4444-8AFF-9EF5399FF302}" type="slidenum">
              <a:rPr lang="en-US" smtClean="0"/>
              <a:t>‹#›</a:t>
            </a:fld>
            <a:endParaRPr lang="en-US"/>
          </a:p>
        </p:txBody>
      </p:sp>
    </p:spTree>
    <p:extLst>
      <p:ext uri="{BB962C8B-B14F-4D97-AF65-F5344CB8AC3E}">
        <p14:creationId xmlns:p14="http://schemas.microsoft.com/office/powerpoint/2010/main" val="2048031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94537-97A3-4C7A-9B84-227651C2917B}" type="datetimeFigureOut">
              <a:rPr lang="en-US" smtClean="0"/>
              <a:t>9/18/2015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6018F-15F1-4444-8AFF-9EF5399FF302}" type="slidenum">
              <a:rPr lang="en-US" smtClean="0"/>
              <a:t>‹#›</a:t>
            </a:fld>
            <a:endParaRPr lang="en-US"/>
          </a:p>
        </p:txBody>
      </p:sp>
    </p:spTree>
    <p:extLst>
      <p:ext uri="{BB962C8B-B14F-4D97-AF65-F5344CB8AC3E}">
        <p14:creationId xmlns:p14="http://schemas.microsoft.com/office/powerpoint/2010/main" val="2951572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C7AF07-2FB1-433A-A16D-4CAB9DFAEFC3}" type="datetime1">
              <a:rPr lang="en-US" smtClean="0">
                <a:solidFill>
                  <a:prstClr val="black">
                    <a:tint val="75000"/>
                  </a:prstClr>
                </a:solidFill>
              </a:rPr>
              <a:pPr/>
              <a:t>9/18/2015</a:t>
            </a:fld>
            <a:endParaRPr lang="en-US">
              <a:solidFill>
                <a:prstClr val="black">
                  <a:tint val="75000"/>
                </a:prst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51E0DF2B-676B-44A4-A202-A523927C5D72}" type="slidenum">
              <a:rPr lang="en-US" smtClean="0">
                <a:solidFill>
                  <a:srgbClr val="94B6D2"/>
                </a:solidFill>
              </a:rPr>
              <a:pPr/>
              <a:t>‹#›</a:t>
            </a:fld>
            <a:endParaRPr lang="en-US">
              <a:solidFill>
                <a:srgbClr val="94B6D2"/>
              </a:solidFill>
            </a:endParaRPr>
          </a:p>
        </p:txBody>
      </p:sp>
    </p:spTree>
    <p:extLst>
      <p:ext uri="{BB962C8B-B14F-4D97-AF65-F5344CB8AC3E}">
        <p14:creationId xmlns:p14="http://schemas.microsoft.com/office/powerpoint/2010/main" val="41247558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7135" y="2404531"/>
            <a:ext cx="5825202" cy="1646302"/>
          </a:xfrm>
        </p:spPr>
        <p:txBody>
          <a:bodyPr/>
          <a:lstStyle/>
          <a:p>
            <a:pPr algn="l"/>
            <a:r>
              <a:rPr lang="en-US"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4800" b="1" dirty="0" smtClean="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Chapter 1:</a:t>
            </a:r>
            <a:r>
              <a:rPr lang="en-US"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3600" b="1" dirty="0" smtClean="0">
                <a:solidFill>
                  <a:schemeClr val="tx1"/>
                </a:solidFill>
                <a:latin typeface="Times New Roman" panose="02020603050405020304" pitchFamily="18" charset="0"/>
                <a:cs typeface="Times New Roman" panose="02020603050405020304" pitchFamily="18" charset="0"/>
              </a:rPr>
              <a:t>Federalism and U.S. Marijuana Laws: </a:t>
            </a:r>
            <a:r>
              <a:rPr lang="en-US" b="1" dirty="0" smtClean="0">
                <a:solidFill>
                  <a:schemeClr val="tx1"/>
                </a:solidFill>
                <a:latin typeface="Times New Roman" panose="02020603050405020304" pitchFamily="18" charset="0"/>
                <a:cs typeface="Times New Roman" panose="02020603050405020304" pitchFamily="18" charset="0"/>
              </a:rPr>
              <a:t/>
            </a:r>
            <a:br>
              <a:rPr lang="en-US" b="1" dirty="0" smtClean="0">
                <a:solidFill>
                  <a:schemeClr val="tx1"/>
                </a:solidFill>
                <a:latin typeface="Times New Roman" panose="02020603050405020304" pitchFamily="18" charset="0"/>
                <a:cs typeface="Times New Roman" panose="02020603050405020304" pitchFamily="18" charset="0"/>
              </a:rPr>
            </a:br>
            <a:r>
              <a:rPr lang="en-US" sz="3200" b="1" dirty="0" smtClean="0">
                <a:solidFill>
                  <a:schemeClr val="tx1"/>
                </a:solidFill>
                <a:latin typeface="Times New Roman" panose="02020603050405020304" pitchFamily="18" charset="0"/>
                <a:cs typeface="Times New Roman" panose="02020603050405020304" pitchFamily="18" charset="0"/>
              </a:rPr>
              <a:t>A Constitutional Crisis</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pPr algn="l"/>
            <a:r>
              <a:rPr lang="en-US" sz="2000" dirty="0" smtClean="0">
                <a:latin typeface="Times New Roman" panose="02020603050405020304" pitchFamily="18" charset="0"/>
                <a:cs typeface="Times New Roman" panose="02020603050405020304" pitchFamily="18" charset="0"/>
              </a:rPr>
              <a:t>By: Willard M. Oliver </a:t>
            </a:r>
            <a:endParaRPr lang="en-US" sz="2000"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1166693" y="3958389"/>
            <a:ext cx="4810677"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H="1">
            <a:off x="8301790" y="3"/>
            <a:ext cx="631658" cy="5618747"/>
          </a:xfrm>
          <a:prstGeom prst="line">
            <a:avLst/>
          </a:prstGeom>
          <a:ln w="444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038475" y="3"/>
            <a:ext cx="884321" cy="6497053"/>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7796464" y="3597442"/>
            <a:ext cx="1347537" cy="32605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6955502" y="3"/>
            <a:ext cx="1472619" cy="6497053"/>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 y="0"/>
            <a:ext cx="622634" cy="5702968"/>
          </a:xfrm>
          <a:prstGeom prst="line">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038475" y="2"/>
            <a:ext cx="1452813" cy="3958389"/>
          </a:xfrm>
          <a:prstGeom prst="line">
            <a:avLst/>
          </a:prstGeom>
          <a:ln w="285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6713621" y="4174958"/>
            <a:ext cx="1714500" cy="2683042"/>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5576637" y="4511842"/>
            <a:ext cx="2634916" cy="234615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2903387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lstStyle/>
          <a:p>
            <a:r>
              <a:rPr lang="en-US" b="1" i="1" u="sng" dirty="0" smtClean="0">
                <a:latin typeface="Times New Roman" panose="02020603050405020304" pitchFamily="18" charset="0"/>
                <a:cs typeface="Times New Roman" panose="02020603050405020304" pitchFamily="18" charset="0"/>
              </a:rPr>
              <a:t>Federalism (Cont’d) </a:t>
            </a:r>
            <a:endParaRPr lang="en-US" b="1" i="1" u="sng" dirty="0">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a:off x="8604504" y="0"/>
            <a:ext cx="18288" cy="685800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5766816"/>
            <a:ext cx="731520" cy="1091184"/>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25" idx="0"/>
            <a:endCxn id="25" idx="4"/>
          </p:cNvCxnSpPr>
          <p:nvPr/>
        </p:nvCxnSpPr>
        <p:spPr>
          <a:xfrm>
            <a:off x="0" y="6303264"/>
            <a:ext cx="2331720" cy="554736"/>
          </a:xfrm>
          <a:prstGeom prst="line">
            <a:avLst/>
          </a:prstGeom>
          <a:ln w="15875" cap="flat"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8622792" y="0"/>
            <a:ext cx="521208" cy="6858000"/>
          </a:xfrm>
          <a:prstGeom prst="rect">
            <a:avLst/>
          </a:prstGeom>
          <a:solidFill>
            <a:schemeClr val="accent1">
              <a:lumMod val="40000"/>
              <a:lumOff val="60000"/>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5" name="Straight Connector 4"/>
          <p:cNvCxnSpPr/>
          <p:nvPr/>
        </p:nvCxnSpPr>
        <p:spPr>
          <a:xfrm>
            <a:off x="7854696" y="0"/>
            <a:ext cx="1289304" cy="33528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462588" y="1694688"/>
            <a:ext cx="1681413" cy="516331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1" name="Right Triangle 20"/>
          <p:cNvSpPr/>
          <p:nvPr/>
        </p:nvSpPr>
        <p:spPr>
          <a:xfrm>
            <a:off x="8622792" y="4355818"/>
            <a:ext cx="612648" cy="2502182"/>
          </a:xfrm>
          <a:prstGeom prst="rtTriangle">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Right Triangle 21"/>
          <p:cNvSpPr/>
          <p:nvPr/>
        </p:nvSpPr>
        <p:spPr>
          <a:xfrm flipH="1" flipV="1">
            <a:off x="7882128" y="-1"/>
            <a:ext cx="740664" cy="4355818"/>
          </a:xfrm>
          <a:prstGeom prst="rtTriangl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Right Triangle 24"/>
          <p:cNvSpPr/>
          <p:nvPr/>
        </p:nvSpPr>
        <p:spPr>
          <a:xfrm>
            <a:off x="0" y="6303264"/>
            <a:ext cx="2331720" cy="554736"/>
          </a:xfrm>
          <a:prstGeom prst="rtTriangle">
            <a:avLst/>
          </a:prstGeom>
          <a:solidFill>
            <a:schemeClr val="accent1">
              <a:alpha val="45000"/>
            </a:schemeClr>
          </a:solidFill>
          <a:ln w="1016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a:off x="1" y="6245352"/>
            <a:ext cx="2544679" cy="612648"/>
          </a:xfrm>
          <a:prstGeom prst="line">
            <a:avLst/>
          </a:prstGeom>
          <a:ln w="22225"/>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7560886" y="-2"/>
            <a:ext cx="1573129" cy="6013931"/>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2588" y="-1"/>
            <a:ext cx="1681413" cy="6437377"/>
          </a:xfrm>
          <a:prstGeom prst="line">
            <a:avLst/>
          </a:prstGeom>
          <a:ln w="381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ontent Placeholder 2"/>
          <p:cNvSpPr txBox="1">
            <a:spLocks/>
          </p:cNvSpPr>
          <p:nvPr/>
        </p:nvSpPr>
        <p:spPr>
          <a:xfrm>
            <a:off x="526289" y="1488616"/>
            <a:ext cx="6447501" cy="3880773"/>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
                <a:srgbClr val="94B6D2"/>
              </a:buClr>
            </a:pPr>
            <a:r>
              <a:rPr lang="en-US" dirty="0" smtClean="0">
                <a:solidFill>
                  <a:prstClr val="black">
                    <a:lumMod val="75000"/>
                    <a:lumOff val="25000"/>
                  </a:prstClr>
                </a:solidFill>
              </a:rPr>
              <a:t>Framers of the Constitution could not allocate responsibility for every issue at the time or for the future</a:t>
            </a:r>
          </a:p>
          <a:p>
            <a:pPr lvl="1">
              <a:buClr>
                <a:srgbClr val="92D050">
                  <a:lumMod val="50000"/>
                </a:srgbClr>
              </a:buClr>
              <a:buSzPct val="105000"/>
              <a:buFont typeface="Courier New" panose="02070309020205020404" pitchFamily="49" charset="0"/>
              <a:buChar char="o"/>
            </a:pPr>
            <a:r>
              <a:rPr lang="en-US" dirty="0" smtClean="0">
                <a:solidFill>
                  <a:prstClr val="black">
                    <a:lumMod val="75000"/>
                    <a:lumOff val="25000"/>
                  </a:prstClr>
                </a:solidFill>
              </a:rPr>
              <a:t>Provided a framework of governance for national and state governments to collaborate </a:t>
            </a:r>
          </a:p>
          <a:p>
            <a:pPr>
              <a:buClr>
                <a:srgbClr val="94B6D2"/>
              </a:buClr>
            </a:pPr>
            <a:r>
              <a:rPr lang="en-US" dirty="0" smtClean="0">
                <a:solidFill>
                  <a:prstClr val="black">
                    <a:lumMod val="75000"/>
                    <a:lumOff val="25000"/>
                  </a:prstClr>
                </a:solidFill>
              </a:rPr>
              <a:t>Constitutions vague in specifying responsibilities</a:t>
            </a:r>
          </a:p>
          <a:p>
            <a:pPr lvl="1">
              <a:buClr>
                <a:srgbClr val="92D050">
                  <a:lumMod val="50000"/>
                </a:srgbClr>
              </a:buClr>
              <a:buSzPct val="105000"/>
              <a:buFont typeface="Courier New" panose="02070309020205020404" pitchFamily="49" charset="0"/>
              <a:buChar char="o"/>
            </a:pPr>
            <a:r>
              <a:rPr lang="en-US" dirty="0" smtClean="0">
                <a:solidFill>
                  <a:prstClr val="black">
                    <a:lumMod val="75000"/>
                    <a:lumOff val="25000"/>
                  </a:prstClr>
                </a:solidFill>
              </a:rPr>
              <a:t>10th Amendment designed to address deficiency, “the powers not delegated to the United States by the Constitution, nor prohibited by it to the states, are reserved to the states respectively, or to the people”</a:t>
            </a:r>
          </a:p>
          <a:p>
            <a:pPr lvl="1">
              <a:buClr>
                <a:srgbClr val="92D050">
                  <a:lumMod val="50000"/>
                </a:srgbClr>
              </a:buClr>
              <a:buSzPct val="105000"/>
              <a:buFont typeface="Courier New" panose="02070309020205020404" pitchFamily="49" charset="0"/>
              <a:buChar char="o"/>
            </a:pPr>
            <a:r>
              <a:rPr lang="en-US" dirty="0" smtClean="0">
                <a:solidFill>
                  <a:prstClr val="black">
                    <a:lumMod val="75000"/>
                    <a:lumOff val="25000"/>
                  </a:prstClr>
                </a:solidFill>
              </a:rPr>
              <a:t>Constitution does not mentioned regulating drug for medicinal or recreational purposes therefor it is left for the states to decide </a:t>
            </a:r>
          </a:p>
          <a:p>
            <a:pPr lvl="1">
              <a:buClr>
                <a:srgbClr val="92D050">
                  <a:lumMod val="50000"/>
                </a:srgbClr>
              </a:buClr>
              <a:buSzPct val="105000"/>
              <a:buFont typeface="Courier New" panose="02070309020205020404" pitchFamily="49" charset="0"/>
              <a:buChar char="o"/>
            </a:pPr>
            <a:r>
              <a:rPr lang="en-US" dirty="0" smtClean="0">
                <a:solidFill>
                  <a:prstClr val="black">
                    <a:lumMod val="75000"/>
                    <a:lumOff val="25000"/>
                  </a:prstClr>
                </a:solidFill>
              </a:rPr>
              <a:t>“supremacy clause”	</a:t>
            </a:r>
          </a:p>
          <a:p>
            <a:pPr lvl="2">
              <a:buClrTx/>
              <a:buFont typeface="Arial" panose="020B0604020202020204" pitchFamily="34" charset="0"/>
              <a:buChar char="•"/>
            </a:pPr>
            <a:r>
              <a:rPr lang="en-US" dirty="0" smtClean="0">
                <a:solidFill>
                  <a:prstClr val="black">
                    <a:lumMod val="75000"/>
                    <a:lumOff val="25000"/>
                  </a:prstClr>
                </a:solidFill>
              </a:rPr>
              <a:t>“This Constitution, and the Laws of the United States which shall be made in Pursuance thereof; and all Treaties made, or which shall be made, under the Authority of the United States, shall be the supreme Law of the Land” </a:t>
            </a: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2929897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The full set of PowerPoint slides is available upon adoption. </a:t>
            </a:r>
            <a:br>
              <a:rPr lang="en-US" b="1" dirty="0" smtClean="0"/>
            </a:br>
            <a:r>
              <a:rPr lang="en-US" b="1" dirty="0" smtClean="0"/>
              <a:t>Email bhall@cap-press.com </a:t>
            </a:r>
            <a:br>
              <a:rPr lang="en-US" b="1" dirty="0" smtClean="0"/>
            </a:br>
            <a:r>
              <a:rPr lang="en-US" b="1" dirty="0" smtClean="0"/>
              <a:t>for more information.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28049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lstStyle/>
          <a:p>
            <a:r>
              <a:rPr lang="en-US" b="1" i="1" u="sng" dirty="0" smtClean="0">
                <a:latin typeface="Times New Roman" panose="02020603050405020304" pitchFamily="18" charset="0"/>
                <a:cs typeface="Times New Roman" panose="02020603050405020304" pitchFamily="18" charset="0"/>
              </a:rPr>
              <a:t>Introduction</a:t>
            </a:r>
            <a:endParaRPr lang="en-US" b="1" i="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8001" y="1646775"/>
            <a:ext cx="6447501" cy="3880773"/>
          </a:xfrm>
        </p:spPr>
        <p:txBody>
          <a:bodyPr/>
          <a:lstStyle/>
          <a:p>
            <a:r>
              <a:rPr lang="en-US" dirty="0" smtClean="0"/>
              <a:t>17 states and the District of Columbia have decriminalized marijuana</a:t>
            </a:r>
          </a:p>
          <a:p>
            <a:r>
              <a:rPr lang="en-US" dirty="0" smtClean="0"/>
              <a:t>23 states and the District of Columbia legalized medicinal marijuana</a:t>
            </a:r>
          </a:p>
          <a:p>
            <a:r>
              <a:rPr lang="en-US" dirty="0" smtClean="0"/>
              <a:t>4 states and the District of Columbia legalized recreational use of marijuana</a:t>
            </a:r>
          </a:p>
          <a:p>
            <a:r>
              <a:rPr lang="en-US" dirty="0" smtClean="0"/>
              <a:t>Washington D.C. despite laws continues to enforce the federal law that lists marijuana as a Schedule I narcotic</a:t>
            </a:r>
          </a:p>
          <a:p>
            <a:r>
              <a:rPr lang="en-US" dirty="0" smtClean="0"/>
              <a:t>Most significant federal crisis in modern times</a:t>
            </a:r>
          </a:p>
          <a:p>
            <a:pPr marL="0" indent="0">
              <a:buNone/>
            </a:pPr>
            <a:endParaRPr lang="en-US" dirty="0"/>
          </a:p>
        </p:txBody>
      </p:sp>
      <p:cxnSp>
        <p:nvCxnSpPr>
          <p:cNvPr id="7" name="Straight Connector 6"/>
          <p:cNvCxnSpPr/>
          <p:nvPr/>
        </p:nvCxnSpPr>
        <p:spPr>
          <a:xfrm>
            <a:off x="8604504" y="0"/>
            <a:ext cx="18288" cy="685800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5766816"/>
            <a:ext cx="731520" cy="1091184"/>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25" idx="0"/>
            <a:endCxn id="25" idx="4"/>
          </p:cNvCxnSpPr>
          <p:nvPr/>
        </p:nvCxnSpPr>
        <p:spPr>
          <a:xfrm>
            <a:off x="0" y="6303264"/>
            <a:ext cx="2331720" cy="554736"/>
          </a:xfrm>
          <a:prstGeom prst="line">
            <a:avLst/>
          </a:prstGeom>
          <a:ln w="15875" cap="flat"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8622792" y="0"/>
            <a:ext cx="521208" cy="6858000"/>
          </a:xfrm>
          <a:prstGeom prst="rect">
            <a:avLst/>
          </a:prstGeom>
          <a:solidFill>
            <a:schemeClr val="accent1">
              <a:lumMod val="40000"/>
              <a:lumOff val="60000"/>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5" name="Straight Connector 4"/>
          <p:cNvCxnSpPr/>
          <p:nvPr/>
        </p:nvCxnSpPr>
        <p:spPr>
          <a:xfrm>
            <a:off x="7854696" y="0"/>
            <a:ext cx="1289304" cy="33528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462588" y="1694688"/>
            <a:ext cx="1681413" cy="516331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1" name="Right Triangle 20"/>
          <p:cNvSpPr/>
          <p:nvPr/>
        </p:nvSpPr>
        <p:spPr>
          <a:xfrm>
            <a:off x="8622792" y="4355818"/>
            <a:ext cx="612648" cy="2502182"/>
          </a:xfrm>
          <a:prstGeom prst="rtTriangle">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Right Triangle 21"/>
          <p:cNvSpPr/>
          <p:nvPr/>
        </p:nvSpPr>
        <p:spPr>
          <a:xfrm flipH="1" flipV="1">
            <a:off x="7882128" y="-1"/>
            <a:ext cx="740664" cy="4355818"/>
          </a:xfrm>
          <a:prstGeom prst="rtTriangl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Right Triangle 24"/>
          <p:cNvSpPr/>
          <p:nvPr/>
        </p:nvSpPr>
        <p:spPr>
          <a:xfrm>
            <a:off x="0" y="6303264"/>
            <a:ext cx="2331720" cy="554736"/>
          </a:xfrm>
          <a:prstGeom prst="rtTriangle">
            <a:avLst/>
          </a:prstGeom>
          <a:solidFill>
            <a:schemeClr val="accent1">
              <a:alpha val="45000"/>
            </a:schemeClr>
          </a:solidFill>
          <a:ln w="1016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a:off x="1" y="6245352"/>
            <a:ext cx="2544679" cy="612648"/>
          </a:xfrm>
          <a:prstGeom prst="line">
            <a:avLst/>
          </a:prstGeom>
          <a:ln w="22225"/>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7560886" y="-2"/>
            <a:ext cx="1573129" cy="6013931"/>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2588" y="-1"/>
            <a:ext cx="1681413" cy="6437377"/>
          </a:xfrm>
          <a:prstGeom prst="line">
            <a:avLst/>
          </a:prstGeom>
          <a:ln w="381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2782642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lstStyle/>
          <a:p>
            <a:r>
              <a:rPr lang="en-US" b="1" i="1" u="sng" dirty="0" smtClean="0">
                <a:latin typeface="Times New Roman" panose="02020603050405020304" pitchFamily="18" charset="0"/>
                <a:cs typeface="Times New Roman" panose="02020603050405020304" pitchFamily="18" charset="0"/>
              </a:rPr>
              <a:t>History of Marijuana in the U.S. </a:t>
            </a:r>
            <a:endParaRPr lang="en-US" b="1" i="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8001" y="1488616"/>
            <a:ext cx="6447501" cy="3880773"/>
          </a:xfrm>
        </p:spPr>
        <p:txBody>
          <a:bodyPr/>
          <a:lstStyle/>
          <a:p>
            <a:r>
              <a:rPr lang="en-US" dirty="0"/>
              <a:t>Use of marijuana dates back to colonial era</a:t>
            </a:r>
          </a:p>
          <a:p>
            <a:pPr lvl="1">
              <a:buClr>
                <a:schemeClr val="accent2">
                  <a:lumMod val="50000"/>
                </a:schemeClr>
              </a:buClr>
              <a:buSzPct val="105000"/>
              <a:buFont typeface="Courier New" panose="02070309020205020404" pitchFamily="49" charset="0"/>
              <a:buChar char="o"/>
            </a:pPr>
            <a:r>
              <a:rPr lang="en-US" dirty="0"/>
              <a:t>Not smoked for medical or recreational purposes</a:t>
            </a:r>
          </a:p>
          <a:p>
            <a:pPr lvl="1">
              <a:buClr>
                <a:schemeClr val="accent2">
                  <a:lumMod val="50000"/>
                </a:schemeClr>
              </a:buClr>
              <a:buSzPct val="105000"/>
              <a:buFont typeface="Courier New" panose="02070309020205020404" pitchFamily="49" charset="0"/>
              <a:buChar char="o"/>
            </a:pPr>
            <a:r>
              <a:rPr lang="en-US" dirty="0"/>
              <a:t>Used as food product </a:t>
            </a:r>
          </a:p>
          <a:p>
            <a:pPr lvl="1">
              <a:buClr>
                <a:schemeClr val="accent2">
                  <a:lumMod val="50000"/>
                </a:schemeClr>
              </a:buClr>
              <a:buSzPct val="105000"/>
              <a:buFont typeface="Courier New" panose="02070309020205020404" pitchFamily="49" charset="0"/>
              <a:buChar char="o"/>
            </a:pPr>
            <a:r>
              <a:rPr lang="en-US" dirty="0"/>
              <a:t>Used for making ropes and fabrics</a:t>
            </a:r>
          </a:p>
          <a:p>
            <a:r>
              <a:rPr lang="en-US" dirty="0" smtClean="0"/>
              <a:t>Marijuana derived from Hemp Plant</a:t>
            </a:r>
          </a:p>
          <a:p>
            <a:pPr lvl="1">
              <a:buClr>
                <a:schemeClr val="accent2">
                  <a:lumMod val="50000"/>
                </a:schemeClr>
              </a:buClr>
              <a:buSzPct val="105000"/>
              <a:buFont typeface="Courier New" panose="02070309020205020404" pitchFamily="49" charset="0"/>
              <a:buChar char="o"/>
            </a:pPr>
            <a:r>
              <a:rPr lang="en-US" dirty="0" smtClean="0"/>
              <a:t>Indigenous to Central and South Asia </a:t>
            </a:r>
          </a:p>
          <a:p>
            <a:r>
              <a:rPr lang="en-US" dirty="0" smtClean="0"/>
              <a:t>Use for recreational purposes appears to have been derived from the Spaniards </a:t>
            </a:r>
          </a:p>
          <a:p>
            <a:r>
              <a:rPr lang="en-US" dirty="0" smtClean="0"/>
              <a:t>Use of drug migrated north with the Mexicans and individuals from the Caribbean (free islanders and African slaves)</a:t>
            </a:r>
          </a:p>
          <a:p>
            <a:pPr lvl="1">
              <a:buFont typeface="Wingdings" panose="05000000000000000000" pitchFamily="2" charset="2"/>
              <a:buChar char="q"/>
            </a:pPr>
            <a:endParaRPr lang="en-US" dirty="0" smtClean="0"/>
          </a:p>
          <a:p>
            <a:pPr lvl="1"/>
            <a:endParaRPr lang="en-US" dirty="0" smtClean="0"/>
          </a:p>
        </p:txBody>
      </p:sp>
      <p:cxnSp>
        <p:nvCxnSpPr>
          <p:cNvPr id="7" name="Straight Connector 6"/>
          <p:cNvCxnSpPr/>
          <p:nvPr/>
        </p:nvCxnSpPr>
        <p:spPr>
          <a:xfrm>
            <a:off x="8604504" y="0"/>
            <a:ext cx="18288" cy="685800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5766816"/>
            <a:ext cx="731520" cy="1091184"/>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25" idx="0"/>
            <a:endCxn id="25" idx="4"/>
          </p:cNvCxnSpPr>
          <p:nvPr/>
        </p:nvCxnSpPr>
        <p:spPr>
          <a:xfrm>
            <a:off x="0" y="6303264"/>
            <a:ext cx="2331720" cy="554736"/>
          </a:xfrm>
          <a:prstGeom prst="line">
            <a:avLst/>
          </a:prstGeom>
          <a:ln w="15875" cap="flat"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8622792" y="0"/>
            <a:ext cx="521208" cy="6858000"/>
          </a:xfrm>
          <a:prstGeom prst="rect">
            <a:avLst/>
          </a:prstGeom>
          <a:solidFill>
            <a:schemeClr val="accent1">
              <a:lumMod val="40000"/>
              <a:lumOff val="60000"/>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5" name="Straight Connector 4"/>
          <p:cNvCxnSpPr/>
          <p:nvPr/>
        </p:nvCxnSpPr>
        <p:spPr>
          <a:xfrm>
            <a:off x="7854696" y="0"/>
            <a:ext cx="1289304" cy="33528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462588" y="1694688"/>
            <a:ext cx="1681413" cy="516331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1" name="Right Triangle 20"/>
          <p:cNvSpPr/>
          <p:nvPr/>
        </p:nvSpPr>
        <p:spPr>
          <a:xfrm>
            <a:off x="8622792" y="4355818"/>
            <a:ext cx="612648" cy="2502182"/>
          </a:xfrm>
          <a:prstGeom prst="rtTriangle">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Right Triangle 21"/>
          <p:cNvSpPr/>
          <p:nvPr/>
        </p:nvSpPr>
        <p:spPr>
          <a:xfrm flipH="1" flipV="1">
            <a:off x="7882128" y="-1"/>
            <a:ext cx="740664" cy="4355818"/>
          </a:xfrm>
          <a:prstGeom prst="rtTriangl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Right Triangle 24"/>
          <p:cNvSpPr/>
          <p:nvPr/>
        </p:nvSpPr>
        <p:spPr>
          <a:xfrm>
            <a:off x="0" y="6303264"/>
            <a:ext cx="2331720" cy="554736"/>
          </a:xfrm>
          <a:prstGeom prst="rtTriangle">
            <a:avLst/>
          </a:prstGeom>
          <a:solidFill>
            <a:schemeClr val="accent1">
              <a:alpha val="45000"/>
            </a:schemeClr>
          </a:solidFill>
          <a:ln w="1016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a:off x="1" y="6245352"/>
            <a:ext cx="2544679" cy="612648"/>
          </a:xfrm>
          <a:prstGeom prst="line">
            <a:avLst/>
          </a:prstGeom>
          <a:ln w="22225"/>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7560886" y="-2"/>
            <a:ext cx="1573129" cy="6013931"/>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2588" y="-1"/>
            <a:ext cx="1681413" cy="6437377"/>
          </a:xfrm>
          <a:prstGeom prst="line">
            <a:avLst/>
          </a:prstGeom>
          <a:ln w="381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101584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lstStyle/>
          <a:p>
            <a:r>
              <a:rPr lang="en-US" b="1" i="1" u="sng" dirty="0">
                <a:latin typeface="Times New Roman" panose="02020603050405020304" pitchFamily="18" charset="0"/>
                <a:cs typeface="Times New Roman" panose="02020603050405020304" pitchFamily="18" charset="0"/>
              </a:rPr>
              <a:t>History of Marijuana in the U.S. </a:t>
            </a:r>
            <a:r>
              <a:rPr lang="en-US" b="1" i="1" u="sng" dirty="0" smtClean="0">
                <a:latin typeface="Times New Roman" panose="02020603050405020304" pitchFamily="18" charset="0"/>
                <a:cs typeface="Times New Roman" panose="02020603050405020304" pitchFamily="18" charset="0"/>
              </a:rPr>
              <a:t>(Cont’d)</a:t>
            </a:r>
            <a:endParaRPr lang="en-US" b="1" i="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8001" y="1488616"/>
            <a:ext cx="6447501" cy="3880773"/>
          </a:xfrm>
        </p:spPr>
        <p:txBody>
          <a:bodyPr/>
          <a:lstStyle/>
          <a:p>
            <a:r>
              <a:rPr lang="en-US" dirty="0"/>
              <a:t>Before the late </a:t>
            </a:r>
            <a:r>
              <a:rPr lang="en-US" dirty="0" smtClean="0"/>
              <a:t>19th </a:t>
            </a:r>
            <a:r>
              <a:rPr lang="en-US" dirty="0"/>
              <a:t>century marijuana largely seen as a cultural and underground </a:t>
            </a:r>
            <a:r>
              <a:rPr lang="en-US" dirty="0" smtClean="0"/>
              <a:t>phenomenon</a:t>
            </a:r>
            <a:endParaRPr lang="en-US" dirty="0"/>
          </a:p>
          <a:p>
            <a:r>
              <a:rPr lang="en-US" dirty="0" smtClean="0"/>
              <a:t>In the late 19th and early 20th centuries marijuana was largely associated with Hispanics and Blacks </a:t>
            </a:r>
          </a:p>
          <a:p>
            <a:pPr lvl="1">
              <a:buClr>
                <a:schemeClr val="accent2">
                  <a:lumMod val="50000"/>
                </a:schemeClr>
              </a:buClr>
              <a:buSzPct val="105000"/>
              <a:buFont typeface="Courier New" panose="02070309020205020404" pitchFamily="49" charset="0"/>
              <a:buChar char="o"/>
            </a:pPr>
            <a:r>
              <a:rPr lang="en-US" dirty="0" smtClean="0"/>
              <a:t>Mexicans </a:t>
            </a:r>
          </a:p>
          <a:p>
            <a:pPr lvl="2">
              <a:buClrTx/>
              <a:buFont typeface="Arial" panose="020B0604020202020204" pitchFamily="34" charset="0"/>
              <a:buChar char="•"/>
            </a:pPr>
            <a:r>
              <a:rPr lang="en-US" dirty="0" smtClean="0"/>
              <a:t>Practitioners of Voodoo </a:t>
            </a:r>
          </a:p>
          <a:p>
            <a:pPr lvl="2">
              <a:buClrTx/>
              <a:buFont typeface="Arial" panose="020B0604020202020204" pitchFamily="34" charset="0"/>
              <a:buChar char="•"/>
            </a:pPr>
            <a:r>
              <a:rPr lang="en-US" dirty="0" smtClean="0"/>
              <a:t>Those associated with jazz movement </a:t>
            </a:r>
          </a:p>
          <a:p>
            <a:pPr lvl="1">
              <a:buClr>
                <a:schemeClr val="accent2">
                  <a:lumMod val="50000"/>
                </a:schemeClr>
              </a:buClr>
              <a:buSzPct val="105000"/>
              <a:buFont typeface="Courier New" panose="02070309020205020404" pitchFamily="49" charset="0"/>
              <a:buChar char="o"/>
            </a:pPr>
            <a:r>
              <a:rPr lang="en-US" dirty="0" smtClean="0"/>
              <a:t>Concerns raised on the over mass of immigration and the American culture fundamentals beginning to change </a:t>
            </a:r>
          </a:p>
          <a:p>
            <a:pPr lvl="1">
              <a:buFont typeface="Wingdings" panose="05000000000000000000" pitchFamily="2" charset="2"/>
              <a:buChar char="q"/>
            </a:pPr>
            <a:endParaRPr lang="en-US" dirty="0"/>
          </a:p>
        </p:txBody>
      </p:sp>
      <p:cxnSp>
        <p:nvCxnSpPr>
          <p:cNvPr id="7" name="Straight Connector 6"/>
          <p:cNvCxnSpPr/>
          <p:nvPr/>
        </p:nvCxnSpPr>
        <p:spPr>
          <a:xfrm>
            <a:off x="8604504" y="0"/>
            <a:ext cx="18288" cy="685800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5766816"/>
            <a:ext cx="731520" cy="1091184"/>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25" idx="0"/>
            <a:endCxn id="25" idx="4"/>
          </p:cNvCxnSpPr>
          <p:nvPr/>
        </p:nvCxnSpPr>
        <p:spPr>
          <a:xfrm>
            <a:off x="0" y="6303264"/>
            <a:ext cx="2331720" cy="554736"/>
          </a:xfrm>
          <a:prstGeom prst="line">
            <a:avLst/>
          </a:prstGeom>
          <a:ln w="15875" cap="flat"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8622792" y="0"/>
            <a:ext cx="521208" cy="6858000"/>
          </a:xfrm>
          <a:prstGeom prst="rect">
            <a:avLst/>
          </a:prstGeom>
          <a:solidFill>
            <a:schemeClr val="accent1">
              <a:lumMod val="40000"/>
              <a:lumOff val="60000"/>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5" name="Straight Connector 4"/>
          <p:cNvCxnSpPr/>
          <p:nvPr/>
        </p:nvCxnSpPr>
        <p:spPr>
          <a:xfrm>
            <a:off x="7854696" y="0"/>
            <a:ext cx="1289304" cy="33528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462588" y="1694688"/>
            <a:ext cx="1681413" cy="516331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1" name="Right Triangle 20"/>
          <p:cNvSpPr/>
          <p:nvPr/>
        </p:nvSpPr>
        <p:spPr>
          <a:xfrm>
            <a:off x="8622792" y="4355818"/>
            <a:ext cx="612648" cy="2502182"/>
          </a:xfrm>
          <a:prstGeom prst="rtTriangle">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Right Triangle 21"/>
          <p:cNvSpPr/>
          <p:nvPr/>
        </p:nvSpPr>
        <p:spPr>
          <a:xfrm flipH="1" flipV="1">
            <a:off x="7882128" y="-1"/>
            <a:ext cx="740664" cy="4355818"/>
          </a:xfrm>
          <a:prstGeom prst="rtTriangl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Right Triangle 24"/>
          <p:cNvSpPr/>
          <p:nvPr/>
        </p:nvSpPr>
        <p:spPr>
          <a:xfrm>
            <a:off x="0" y="6303264"/>
            <a:ext cx="2331720" cy="554736"/>
          </a:xfrm>
          <a:prstGeom prst="rtTriangle">
            <a:avLst/>
          </a:prstGeom>
          <a:solidFill>
            <a:schemeClr val="accent1">
              <a:alpha val="45000"/>
            </a:schemeClr>
          </a:solidFill>
          <a:ln w="1016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a:off x="1" y="6245352"/>
            <a:ext cx="2544679" cy="612648"/>
          </a:xfrm>
          <a:prstGeom prst="line">
            <a:avLst/>
          </a:prstGeom>
          <a:ln w="22225"/>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7560886" y="-2"/>
            <a:ext cx="1573129" cy="6013931"/>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2588" y="-1"/>
            <a:ext cx="1681413" cy="6437377"/>
          </a:xfrm>
          <a:prstGeom prst="line">
            <a:avLst/>
          </a:prstGeom>
          <a:ln w="381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2352898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lstStyle/>
          <a:p>
            <a:r>
              <a:rPr lang="en-US" b="1" i="1" u="sng" dirty="0">
                <a:latin typeface="Times New Roman" panose="02020603050405020304" pitchFamily="18" charset="0"/>
                <a:cs typeface="Times New Roman" panose="02020603050405020304" pitchFamily="18" charset="0"/>
              </a:rPr>
              <a:t>History of Marijuana in the U.S. (Cont’d)</a:t>
            </a:r>
          </a:p>
        </p:txBody>
      </p:sp>
      <p:sp>
        <p:nvSpPr>
          <p:cNvPr id="3" name="Content Placeholder 2"/>
          <p:cNvSpPr>
            <a:spLocks noGrp="1"/>
          </p:cNvSpPr>
          <p:nvPr>
            <p:ph idx="1"/>
          </p:nvPr>
        </p:nvSpPr>
        <p:spPr>
          <a:xfrm>
            <a:off x="508001" y="1488616"/>
            <a:ext cx="6447501" cy="3880773"/>
          </a:xfrm>
        </p:spPr>
        <p:txBody>
          <a:bodyPr>
            <a:normAutofit lnSpcReduction="10000"/>
          </a:bodyPr>
          <a:lstStyle/>
          <a:p>
            <a:r>
              <a:rPr lang="en-US" dirty="0" smtClean="0"/>
              <a:t>Action by the federal government</a:t>
            </a:r>
          </a:p>
          <a:p>
            <a:pPr lvl="1">
              <a:buClr>
                <a:schemeClr val="accent2">
                  <a:lumMod val="50000"/>
                </a:schemeClr>
              </a:buClr>
              <a:buSzPct val="105000"/>
              <a:buFont typeface="Courier New" panose="02070309020205020404" pitchFamily="49" charset="0"/>
              <a:buChar char="o"/>
            </a:pPr>
            <a:r>
              <a:rPr lang="en-US" dirty="0" smtClean="0"/>
              <a:t>Pure food and Drug Act of 1906</a:t>
            </a:r>
          </a:p>
          <a:p>
            <a:pPr lvl="2">
              <a:buClrTx/>
              <a:buFont typeface="Arial" panose="020B0604020202020204" pitchFamily="34" charset="0"/>
              <a:buChar char="•"/>
            </a:pPr>
            <a:r>
              <a:rPr lang="en-US" dirty="0" smtClean="0"/>
              <a:t>Marijuana increasingly being labeled as a poison in the late 19th century</a:t>
            </a:r>
          </a:p>
          <a:p>
            <a:pPr lvl="1">
              <a:buClr>
                <a:schemeClr val="accent2">
                  <a:lumMod val="50000"/>
                </a:schemeClr>
              </a:buClr>
              <a:buSzPct val="105000"/>
              <a:buFont typeface="Courier New" panose="02070309020205020404" pitchFamily="49" charset="0"/>
              <a:buChar char="o"/>
            </a:pPr>
            <a:r>
              <a:rPr lang="en-US" dirty="0" smtClean="0"/>
              <a:t>Congress</a:t>
            </a:r>
          </a:p>
          <a:p>
            <a:pPr lvl="2">
              <a:buClr>
                <a:schemeClr val="tx1"/>
              </a:buClr>
              <a:buFont typeface="Arial" panose="020B0604020202020204" pitchFamily="34" charset="0"/>
              <a:buChar char="•"/>
            </a:pPr>
            <a:r>
              <a:rPr lang="en-US" dirty="0" smtClean="0"/>
              <a:t> </a:t>
            </a:r>
            <a:r>
              <a:rPr lang="en-US" dirty="0"/>
              <a:t>A</a:t>
            </a:r>
            <a:r>
              <a:rPr lang="en-US" dirty="0" smtClean="0"/>
              <a:t>dded cannabis to the list of “dangerous” drugs </a:t>
            </a:r>
          </a:p>
          <a:p>
            <a:pPr lvl="2">
              <a:buClr>
                <a:schemeClr val="tx1"/>
              </a:buClr>
              <a:buFont typeface="Arial" panose="020B0604020202020204" pitchFamily="34" charset="0"/>
              <a:buChar char="•"/>
            </a:pPr>
            <a:r>
              <a:rPr lang="en-US" dirty="0" smtClean="0"/>
              <a:t>Required labeling of all prescription drugs, including marijuana </a:t>
            </a:r>
          </a:p>
          <a:p>
            <a:r>
              <a:rPr lang="en-US" dirty="0" smtClean="0"/>
              <a:t>California was the first state to pass legislation regulating marijuana</a:t>
            </a:r>
          </a:p>
          <a:p>
            <a:pPr lvl="1">
              <a:buClr>
                <a:schemeClr val="accent2">
                  <a:lumMod val="50000"/>
                </a:schemeClr>
              </a:buClr>
              <a:buSzPct val="105000"/>
              <a:buFont typeface="Courier New" panose="02070309020205020404" pitchFamily="49" charset="0"/>
              <a:buChar char="o"/>
            </a:pPr>
            <a:r>
              <a:rPr lang="en-US" dirty="0" smtClean="0"/>
              <a:t>Poison Act in 1907</a:t>
            </a:r>
          </a:p>
          <a:p>
            <a:r>
              <a:rPr lang="en-US" dirty="0" smtClean="0"/>
              <a:t>Massachusetts in 1911 was the first to outlaw marijuana outright </a:t>
            </a:r>
            <a:endParaRPr lang="en-US" dirty="0"/>
          </a:p>
        </p:txBody>
      </p:sp>
      <p:cxnSp>
        <p:nvCxnSpPr>
          <p:cNvPr id="7" name="Straight Connector 6"/>
          <p:cNvCxnSpPr/>
          <p:nvPr/>
        </p:nvCxnSpPr>
        <p:spPr>
          <a:xfrm>
            <a:off x="8604504" y="0"/>
            <a:ext cx="18288" cy="685800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5766816"/>
            <a:ext cx="731520" cy="1091184"/>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25" idx="0"/>
            <a:endCxn id="25" idx="4"/>
          </p:cNvCxnSpPr>
          <p:nvPr/>
        </p:nvCxnSpPr>
        <p:spPr>
          <a:xfrm>
            <a:off x="0" y="6303264"/>
            <a:ext cx="2331720" cy="554736"/>
          </a:xfrm>
          <a:prstGeom prst="line">
            <a:avLst/>
          </a:prstGeom>
          <a:ln w="15875" cap="flat"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8622792" y="0"/>
            <a:ext cx="521208" cy="6858000"/>
          </a:xfrm>
          <a:prstGeom prst="rect">
            <a:avLst/>
          </a:prstGeom>
          <a:solidFill>
            <a:schemeClr val="accent1">
              <a:lumMod val="40000"/>
              <a:lumOff val="60000"/>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5" name="Straight Connector 4"/>
          <p:cNvCxnSpPr/>
          <p:nvPr/>
        </p:nvCxnSpPr>
        <p:spPr>
          <a:xfrm>
            <a:off x="7854696" y="0"/>
            <a:ext cx="1289304" cy="33528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462588" y="1694688"/>
            <a:ext cx="1681413" cy="516331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1" name="Right Triangle 20"/>
          <p:cNvSpPr/>
          <p:nvPr/>
        </p:nvSpPr>
        <p:spPr>
          <a:xfrm>
            <a:off x="8622792" y="4355818"/>
            <a:ext cx="612648" cy="2502182"/>
          </a:xfrm>
          <a:prstGeom prst="rtTriangle">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Right Triangle 21"/>
          <p:cNvSpPr/>
          <p:nvPr/>
        </p:nvSpPr>
        <p:spPr>
          <a:xfrm flipH="1" flipV="1">
            <a:off x="7882128" y="-1"/>
            <a:ext cx="740664" cy="4355818"/>
          </a:xfrm>
          <a:prstGeom prst="rtTriangl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Right Triangle 24"/>
          <p:cNvSpPr/>
          <p:nvPr/>
        </p:nvSpPr>
        <p:spPr>
          <a:xfrm>
            <a:off x="0" y="6303264"/>
            <a:ext cx="2331720" cy="554736"/>
          </a:xfrm>
          <a:prstGeom prst="rtTriangle">
            <a:avLst/>
          </a:prstGeom>
          <a:solidFill>
            <a:schemeClr val="accent1">
              <a:alpha val="45000"/>
            </a:schemeClr>
          </a:solidFill>
          <a:ln w="1016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a:off x="1" y="6245352"/>
            <a:ext cx="2544679" cy="612648"/>
          </a:xfrm>
          <a:prstGeom prst="line">
            <a:avLst/>
          </a:prstGeom>
          <a:ln w="22225"/>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7560886" y="-2"/>
            <a:ext cx="1573129" cy="6013931"/>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2588" y="-1"/>
            <a:ext cx="1681413" cy="6437377"/>
          </a:xfrm>
          <a:prstGeom prst="line">
            <a:avLst/>
          </a:prstGeom>
          <a:ln w="381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2477619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lstStyle/>
          <a:p>
            <a:r>
              <a:rPr lang="en-US" b="1" i="1" u="sng" dirty="0">
                <a:latin typeface="Times New Roman" panose="02020603050405020304" pitchFamily="18" charset="0"/>
                <a:cs typeface="Times New Roman" panose="02020603050405020304" pitchFamily="18" charset="0"/>
              </a:rPr>
              <a:t>History of Marijuana in the U.S. (Cont’d)</a:t>
            </a:r>
          </a:p>
        </p:txBody>
      </p:sp>
      <p:sp>
        <p:nvSpPr>
          <p:cNvPr id="3" name="Content Placeholder 2"/>
          <p:cNvSpPr>
            <a:spLocks noGrp="1"/>
          </p:cNvSpPr>
          <p:nvPr>
            <p:ph idx="1"/>
          </p:nvPr>
        </p:nvSpPr>
        <p:spPr>
          <a:xfrm>
            <a:off x="508001" y="1488616"/>
            <a:ext cx="6447501" cy="3880773"/>
          </a:xfrm>
        </p:spPr>
        <p:txBody>
          <a:bodyPr/>
          <a:lstStyle/>
          <a:p>
            <a:r>
              <a:rPr lang="en-US" dirty="0" smtClean="0"/>
              <a:t>When alcohol was made illegal by the Prohibition individuals were looking for an alternative drug</a:t>
            </a:r>
          </a:p>
          <a:p>
            <a:r>
              <a:rPr lang="en-US" dirty="0" smtClean="0"/>
              <a:t>Uniform policy </a:t>
            </a:r>
          </a:p>
          <a:p>
            <a:pPr lvl="1">
              <a:buClr>
                <a:schemeClr val="accent2">
                  <a:lumMod val="50000"/>
                </a:schemeClr>
              </a:buClr>
              <a:buSzPct val="105000"/>
              <a:buFont typeface="Courier New" panose="02070309020205020404" pitchFamily="49" charset="0"/>
              <a:buChar char="o"/>
            </a:pPr>
            <a:r>
              <a:rPr lang="en-US" dirty="0" smtClean="0"/>
              <a:t>1925 – International Opium Convention </a:t>
            </a:r>
          </a:p>
          <a:p>
            <a:pPr lvl="2">
              <a:buClrTx/>
              <a:buFont typeface="Arial" panose="020B0604020202020204" pitchFamily="34" charset="0"/>
              <a:buChar char="•"/>
            </a:pPr>
            <a:r>
              <a:rPr lang="en-US" dirty="0" smtClean="0"/>
              <a:t>Ban on hashish </a:t>
            </a:r>
          </a:p>
          <a:p>
            <a:pPr lvl="1">
              <a:buClr>
                <a:schemeClr val="accent2">
                  <a:lumMod val="50000"/>
                </a:schemeClr>
              </a:buClr>
              <a:buSzPct val="105000"/>
              <a:buFont typeface="Courier New" panose="02070309020205020404" pitchFamily="49" charset="0"/>
              <a:buChar char="o"/>
            </a:pPr>
            <a:r>
              <a:rPr lang="en-US" dirty="0" smtClean="0"/>
              <a:t>1925 - National Conference of Commissioners on Uniform State Laws</a:t>
            </a:r>
          </a:p>
          <a:p>
            <a:pPr lvl="2">
              <a:buClrTx/>
              <a:buFont typeface="Arial" panose="020B0604020202020204" pitchFamily="34" charset="0"/>
              <a:buChar char="•"/>
            </a:pPr>
            <a:r>
              <a:rPr lang="en-US" dirty="0" smtClean="0"/>
              <a:t>Uniform State Narcotic Act – Congress accepted the final draft as model legislation for regulating drugs </a:t>
            </a:r>
          </a:p>
          <a:p>
            <a:pPr lvl="1">
              <a:buClr>
                <a:schemeClr val="accent2">
                  <a:lumMod val="50000"/>
                </a:schemeClr>
              </a:buClr>
              <a:buSzPct val="105000"/>
              <a:buFont typeface="Courier New" panose="02070309020205020404" pitchFamily="49" charset="0"/>
              <a:buChar char="o"/>
            </a:pPr>
            <a:r>
              <a:rPr lang="en-US" dirty="0" smtClean="0"/>
              <a:t>1935 – every state in the nation had signed on to the uniform standards </a:t>
            </a:r>
            <a:endParaRPr lang="en-US" dirty="0"/>
          </a:p>
        </p:txBody>
      </p:sp>
      <p:cxnSp>
        <p:nvCxnSpPr>
          <p:cNvPr id="7" name="Straight Connector 6"/>
          <p:cNvCxnSpPr/>
          <p:nvPr/>
        </p:nvCxnSpPr>
        <p:spPr>
          <a:xfrm>
            <a:off x="8604504" y="0"/>
            <a:ext cx="18288" cy="685800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5766816"/>
            <a:ext cx="731520" cy="1091184"/>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25" idx="0"/>
            <a:endCxn id="25" idx="4"/>
          </p:cNvCxnSpPr>
          <p:nvPr/>
        </p:nvCxnSpPr>
        <p:spPr>
          <a:xfrm>
            <a:off x="0" y="6303264"/>
            <a:ext cx="2331720" cy="554736"/>
          </a:xfrm>
          <a:prstGeom prst="line">
            <a:avLst/>
          </a:prstGeom>
          <a:ln w="15875" cap="flat"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8622792" y="0"/>
            <a:ext cx="521208" cy="6858000"/>
          </a:xfrm>
          <a:prstGeom prst="rect">
            <a:avLst/>
          </a:prstGeom>
          <a:solidFill>
            <a:schemeClr val="accent1">
              <a:lumMod val="40000"/>
              <a:lumOff val="60000"/>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5" name="Straight Connector 4"/>
          <p:cNvCxnSpPr/>
          <p:nvPr/>
        </p:nvCxnSpPr>
        <p:spPr>
          <a:xfrm>
            <a:off x="7854696" y="0"/>
            <a:ext cx="1289304" cy="33528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462588" y="1694688"/>
            <a:ext cx="1681413" cy="516331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1" name="Right Triangle 20"/>
          <p:cNvSpPr/>
          <p:nvPr/>
        </p:nvSpPr>
        <p:spPr>
          <a:xfrm>
            <a:off x="8622792" y="4355818"/>
            <a:ext cx="612648" cy="2502182"/>
          </a:xfrm>
          <a:prstGeom prst="rtTriangle">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Right Triangle 21"/>
          <p:cNvSpPr/>
          <p:nvPr/>
        </p:nvSpPr>
        <p:spPr>
          <a:xfrm flipH="1" flipV="1">
            <a:off x="7882128" y="-1"/>
            <a:ext cx="740664" cy="4355818"/>
          </a:xfrm>
          <a:prstGeom prst="rtTriangl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Right Triangle 24"/>
          <p:cNvSpPr/>
          <p:nvPr/>
        </p:nvSpPr>
        <p:spPr>
          <a:xfrm>
            <a:off x="0" y="6303264"/>
            <a:ext cx="2331720" cy="554736"/>
          </a:xfrm>
          <a:prstGeom prst="rtTriangle">
            <a:avLst/>
          </a:prstGeom>
          <a:solidFill>
            <a:schemeClr val="accent1">
              <a:alpha val="45000"/>
            </a:schemeClr>
          </a:solidFill>
          <a:ln w="1016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a:off x="1" y="6245352"/>
            <a:ext cx="2544679" cy="612648"/>
          </a:xfrm>
          <a:prstGeom prst="line">
            <a:avLst/>
          </a:prstGeom>
          <a:ln w="22225"/>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7560886" y="-2"/>
            <a:ext cx="1573129" cy="6013931"/>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2588" y="-1"/>
            <a:ext cx="1681413" cy="6437377"/>
          </a:xfrm>
          <a:prstGeom prst="line">
            <a:avLst/>
          </a:prstGeom>
          <a:ln w="381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2685895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lstStyle/>
          <a:p>
            <a:r>
              <a:rPr lang="en-US" b="1" i="1" u="sng" dirty="0">
                <a:latin typeface="Times New Roman" panose="02020603050405020304" pitchFamily="18" charset="0"/>
                <a:cs typeface="Times New Roman" panose="02020603050405020304" pitchFamily="18" charset="0"/>
              </a:rPr>
              <a:t>History of Marijuana in the U.S. (Cont’d)</a:t>
            </a:r>
          </a:p>
        </p:txBody>
      </p:sp>
      <p:sp>
        <p:nvSpPr>
          <p:cNvPr id="3" name="Content Placeholder 2"/>
          <p:cNvSpPr>
            <a:spLocks noGrp="1"/>
          </p:cNvSpPr>
          <p:nvPr>
            <p:ph idx="1"/>
          </p:nvPr>
        </p:nvSpPr>
        <p:spPr>
          <a:xfrm>
            <a:off x="526289" y="1488616"/>
            <a:ext cx="6447501" cy="3880773"/>
          </a:xfrm>
        </p:spPr>
        <p:txBody>
          <a:bodyPr>
            <a:normAutofit lnSpcReduction="10000"/>
          </a:bodyPr>
          <a:lstStyle/>
          <a:p>
            <a:r>
              <a:rPr lang="en-US" dirty="0" smtClean="0"/>
              <a:t>1930 – Congress consolidated the Federal Narcotics Control Board and the Narcotics Division of U.S. Treasury to create the Federal Bureau of Narcotics (FBN) </a:t>
            </a:r>
          </a:p>
          <a:p>
            <a:pPr lvl="1">
              <a:buClr>
                <a:schemeClr val="accent2">
                  <a:lumMod val="50000"/>
                </a:schemeClr>
              </a:buClr>
              <a:buSzPct val="105000"/>
              <a:buFont typeface="Courier New" panose="02070309020205020404" pitchFamily="49" charset="0"/>
              <a:buChar char="o"/>
            </a:pPr>
            <a:r>
              <a:rPr lang="en-US" dirty="0" smtClean="0"/>
              <a:t>Commissioner – Harry J. </a:t>
            </a:r>
            <a:r>
              <a:rPr lang="en-US" dirty="0" err="1" smtClean="0"/>
              <a:t>Anslinger</a:t>
            </a:r>
            <a:r>
              <a:rPr lang="en-US" dirty="0" smtClean="0"/>
              <a:t> – focused much of his time on marijuana </a:t>
            </a:r>
          </a:p>
          <a:p>
            <a:pPr lvl="2">
              <a:buClrTx/>
              <a:buFont typeface="Arial" panose="020B0604020202020204" pitchFamily="34" charset="0"/>
              <a:buChar char="•"/>
            </a:pPr>
            <a:r>
              <a:rPr lang="en-US" dirty="0" smtClean="0"/>
              <a:t>Launched campaign to demonize marijuana</a:t>
            </a:r>
          </a:p>
          <a:p>
            <a:pPr lvl="2">
              <a:buClrTx/>
              <a:buFont typeface="Arial" panose="020B0604020202020204" pitchFamily="34" charset="0"/>
              <a:buChar char="•"/>
            </a:pPr>
            <a:r>
              <a:rPr lang="en-US" dirty="0" smtClean="0"/>
              <a:t>Civil and church groups became actively involved </a:t>
            </a:r>
          </a:p>
          <a:p>
            <a:pPr lvl="2">
              <a:buClrTx/>
              <a:buFont typeface="Arial" panose="020B0604020202020204" pitchFamily="34" charset="0"/>
              <a:buChar char="•"/>
            </a:pPr>
            <a:r>
              <a:rPr lang="en-US" dirty="0" smtClean="0"/>
              <a:t>Movies were used to convey anti-marijuana message</a:t>
            </a:r>
          </a:p>
          <a:p>
            <a:r>
              <a:rPr lang="en-US" dirty="0" smtClean="0"/>
              <a:t>Congress passed the Marihuana Tax Act in 1937</a:t>
            </a:r>
          </a:p>
          <a:p>
            <a:pPr lvl="1">
              <a:buClr>
                <a:schemeClr val="accent2">
                  <a:lumMod val="50000"/>
                </a:schemeClr>
              </a:buClr>
              <a:buSzPct val="105000"/>
              <a:buFont typeface="Courier New" panose="02070309020205020404" pitchFamily="49" charset="0"/>
              <a:buChar char="o"/>
            </a:pPr>
            <a:r>
              <a:rPr lang="en-US" dirty="0" smtClean="0"/>
              <a:t>Did not criminalize the possession or use of marijuana</a:t>
            </a:r>
          </a:p>
          <a:p>
            <a:pPr lvl="1">
              <a:buClr>
                <a:schemeClr val="accent2">
                  <a:lumMod val="50000"/>
                </a:schemeClr>
              </a:buClr>
              <a:buSzPct val="105000"/>
              <a:buFont typeface="Courier New" panose="02070309020205020404" pitchFamily="49" charset="0"/>
              <a:buChar char="o"/>
            </a:pPr>
            <a:r>
              <a:rPr lang="en-US" dirty="0" smtClean="0"/>
              <a:t>Placed tax on anyone selling marijuana </a:t>
            </a:r>
            <a:endParaRPr lang="en-US" dirty="0"/>
          </a:p>
          <a:p>
            <a:pPr lvl="1">
              <a:buClr>
                <a:schemeClr val="accent2">
                  <a:lumMod val="50000"/>
                </a:schemeClr>
              </a:buClr>
              <a:buSzPct val="105000"/>
              <a:buFont typeface="Courier New" panose="02070309020205020404" pitchFamily="49" charset="0"/>
              <a:buChar char="o"/>
            </a:pPr>
            <a:r>
              <a:rPr lang="en-US" dirty="0" smtClean="0"/>
              <a:t>Imposed heavy fines for anyone violating the law </a:t>
            </a:r>
            <a:endParaRPr lang="en-US" dirty="0"/>
          </a:p>
        </p:txBody>
      </p:sp>
      <p:cxnSp>
        <p:nvCxnSpPr>
          <p:cNvPr id="7" name="Straight Connector 6"/>
          <p:cNvCxnSpPr/>
          <p:nvPr/>
        </p:nvCxnSpPr>
        <p:spPr>
          <a:xfrm>
            <a:off x="8604504" y="0"/>
            <a:ext cx="18288" cy="685800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5766816"/>
            <a:ext cx="731520" cy="1091184"/>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25" idx="0"/>
            <a:endCxn id="25" idx="4"/>
          </p:cNvCxnSpPr>
          <p:nvPr/>
        </p:nvCxnSpPr>
        <p:spPr>
          <a:xfrm>
            <a:off x="0" y="6303264"/>
            <a:ext cx="2331720" cy="554736"/>
          </a:xfrm>
          <a:prstGeom prst="line">
            <a:avLst/>
          </a:prstGeom>
          <a:ln w="15875" cap="flat"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8622792" y="0"/>
            <a:ext cx="521208" cy="6858000"/>
          </a:xfrm>
          <a:prstGeom prst="rect">
            <a:avLst/>
          </a:prstGeom>
          <a:solidFill>
            <a:schemeClr val="accent1">
              <a:lumMod val="40000"/>
              <a:lumOff val="60000"/>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5" name="Straight Connector 4"/>
          <p:cNvCxnSpPr/>
          <p:nvPr/>
        </p:nvCxnSpPr>
        <p:spPr>
          <a:xfrm>
            <a:off x="7854696" y="0"/>
            <a:ext cx="1289304" cy="33528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462588" y="1694688"/>
            <a:ext cx="1681413" cy="516331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1" name="Right Triangle 20"/>
          <p:cNvSpPr/>
          <p:nvPr/>
        </p:nvSpPr>
        <p:spPr>
          <a:xfrm>
            <a:off x="8622792" y="4355818"/>
            <a:ext cx="612648" cy="2502182"/>
          </a:xfrm>
          <a:prstGeom prst="rtTriangle">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Right Triangle 21"/>
          <p:cNvSpPr/>
          <p:nvPr/>
        </p:nvSpPr>
        <p:spPr>
          <a:xfrm flipH="1" flipV="1">
            <a:off x="7882128" y="-1"/>
            <a:ext cx="740664" cy="4355818"/>
          </a:xfrm>
          <a:prstGeom prst="rtTriangl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Right Triangle 24"/>
          <p:cNvSpPr/>
          <p:nvPr/>
        </p:nvSpPr>
        <p:spPr>
          <a:xfrm>
            <a:off x="0" y="6303264"/>
            <a:ext cx="2331720" cy="554736"/>
          </a:xfrm>
          <a:prstGeom prst="rtTriangle">
            <a:avLst/>
          </a:prstGeom>
          <a:solidFill>
            <a:schemeClr val="accent1">
              <a:alpha val="45000"/>
            </a:schemeClr>
          </a:solidFill>
          <a:ln w="1016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a:off x="1" y="6245352"/>
            <a:ext cx="2544679" cy="612648"/>
          </a:xfrm>
          <a:prstGeom prst="line">
            <a:avLst/>
          </a:prstGeom>
          <a:ln w="22225"/>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7560886" y="-2"/>
            <a:ext cx="1573129" cy="6013931"/>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2588" y="-1"/>
            <a:ext cx="1681413" cy="6437377"/>
          </a:xfrm>
          <a:prstGeom prst="line">
            <a:avLst/>
          </a:prstGeom>
          <a:ln w="381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556776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lstStyle/>
          <a:p>
            <a:r>
              <a:rPr lang="en-US" b="1" i="1" u="sng" dirty="0">
                <a:latin typeface="Times New Roman" panose="02020603050405020304" pitchFamily="18" charset="0"/>
                <a:cs typeface="Times New Roman" panose="02020603050405020304" pitchFamily="18" charset="0"/>
              </a:rPr>
              <a:t>History of Marijuana in the U.S. (Cont’d)</a:t>
            </a:r>
          </a:p>
        </p:txBody>
      </p:sp>
      <p:sp>
        <p:nvSpPr>
          <p:cNvPr id="3" name="Content Placeholder 2"/>
          <p:cNvSpPr>
            <a:spLocks noGrp="1"/>
          </p:cNvSpPr>
          <p:nvPr>
            <p:ph idx="1"/>
          </p:nvPr>
        </p:nvSpPr>
        <p:spPr>
          <a:xfrm>
            <a:off x="531572" y="1488616"/>
            <a:ext cx="6447501" cy="3880773"/>
          </a:xfrm>
        </p:spPr>
        <p:txBody>
          <a:bodyPr/>
          <a:lstStyle/>
          <a:p>
            <a:r>
              <a:rPr lang="en-US" dirty="0" smtClean="0"/>
              <a:t>1960s – baby boom</a:t>
            </a:r>
          </a:p>
          <a:p>
            <a:r>
              <a:rPr lang="en-US" dirty="0" smtClean="0"/>
              <a:t>1970s – generation began challenging institutions </a:t>
            </a:r>
          </a:p>
          <a:p>
            <a:pPr lvl="1">
              <a:buClr>
                <a:schemeClr val="accent2">
                  <a:lumMod val="50000"/>
                </a:schemeClr>
              </a:buClr>
              <a:buSzPct val="105000"/>
              <a:buFont typeface="Courier New" panose="02070309020205020404" pitchFamily="49" charset="0"/>
              <a:buChar char="o"/>
            </a:pPr>
            <a:r>
              <a:rPr lang="en-US" dirty="0" smtClean="0"/>
              <a:t>Smoking marijuana became symbol of their generation</a:t>
            </a:r>
          </a:p>
          <a:p>
            <a:r>
              <a:rPr lang="en-US" dirty="0" smtClean="0"/>
              <a:t>Late 1960s and early 1970s Nixon Administration took a hardline approach to marijuana </a:t>
            </a:r>
          </a:p>
          <a:p>
            <a:pPr lvl="1">
              <a:buClr>
                <a:schemeClr val="accent2">
                  <a:lumMod val="50000"/>
                </a:schemeClr>
              </a:buClr>
              <a:buSzPct val="105000"/>
              <a:buFont typeface="Courier New" panose="02070309020205020404" pitchFamily="49" charset="0"/>
              <a:buChar char="o"/>
            </a:pPr>
            <a:r>
              <a:rPr lang="en-US" dirty="0" smtClean="0"/>
              <a:t>Controlled Substances Act, Title II of the Comprehensive Drug Abuser Prevention and Control Act </a:t>
            </a:r>
          </a:p>
          <a:p>
            <a:pPr lvl="2">
              <a:buClrTx/>
              <a:buFont typeface="Arial" panose="020B0604020202020204" pitchFamily="34" charset="0"/>
              <a:buChar char="•"/>
            </a:pPr>
            <a:r>
              <a:rPr lang="en-US" dirty="0" smtClean="0"/>
              <a:t>Placed drugs into different categories, called Schedules </a:t>
            </a:r>
          </a:p>
          <a:p>
            <a:pPr lvl="2">
              <a:buClrTx/>
              <a:buFont typeface="Arial" panose="020B0604020202020204" pitchFamily="34" charset="0"/>
              <a:buChar char="•"/>
            </a:pPr>
            <a:r>
              <a:rPr lang="en-US" dirty="0" smtClean="0"/>
              <a:t>Marijuana identified as a Schedule I drug (no recognized medical benefits and high potential for abuse)</a:t>
            </a:r>
            <a:endParaRPr lang="en-US" dirty="0"/>
          </a:p>
        </p:txBody>
      </p:sp>
      <p:cxnSp>
        <p:nvCxnSpPr>
          <p:cNvPr id="7" name="Straight Connector 6"/>
          <p:cNvCxnSpPr/>
          <p:nvPr/>
        </p:nvCxnSpPr>
        <p:spPr>
          <a:xfrm>
            <a:off x="8604504" y="0"/>
            <a:ext cx="18288" cy="685800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5766816"/>
            <a:ext cx="731520" cy="1091184"/>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25" idx="0"/>
            <a:endCxn id="25" idx="4"/>
          </p:cNvCxnSpPr>
          <p:nvPr/>
        </p:nvCxnSpPr>
        <p:spPr>
          <a:xfrm>
            <a:off x="0" y="6303264"/>
            <a:ext cx="2331720" cy="554736"/>
          </a:xfrm>
          <a:prstGeom prst="line">
            <a:avLst/>
          </a:prstGeom>
          <a:ln w="15875" cap="flat"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8622792" y="0"/>
            <a:ext cx="521208" cy="6858000"/>
          </a:xfrm>
          <a:prstGeom prst="rect">
            <a:avLst/>
          </a:prstGeom>
          <a:solidFill>
            <a:schemeClr val="accent1">
              <a:lumMod val="40000"/>
              <a:lumOff val="60000"/>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5" name="Straight Connector 4"/>
          <p:cNvCxnSpPr/>
          <p:nvPr/>
        </p:nvCxnSpPr>
        <p:spPr>
          <a:xfrm>
            <a:off x="7854696" y="0"/>
            <a:ext cx="1289304" cy="33528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462588" y="1694688"/>
            <a:ext cx="1681413" cy="516331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1" name="Right Triangle 20"/>
          <p:cNvSpPr/>
          <p:nvPr/>
        </p:nvSpPr>
        <p:spPr>
          <a:xfrm>
            <a:off x="8622792" y="4355818"/>
            <a:ext cx="612648" cy="2502182"/>
          </a:xfrm>
          <a:prstGeom prst="rtTriangle">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Right Triangle 21"/>
          <p:cNvSpPr/>
          <p:nvPr/>
        </p:nvSpPr>
        <p:spPr>
          <a:xfrm flipH="1" flipV="1">
            <a:off x="7882128" y="-1"/>
            <a:ext cx="740664" cy="4355818"/>
          </a:xfrm>
          <a:prstGeom prst="rtTriangl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Right Triangle 24"/>
          <p:cNvSpPr/>
          <p:nvPr/>
        </p:nvSpPr>
        <p:spPr>
          <a:xfrm>
            <a:off x="0" y="6303264"/>
            <a:ext cx="2331720" cy="554736"/>
          </a:xfrm>
          <a:prstGeom prst="rtTriangle">
            <a:avLst/>
          </a:prstGeom>
          <a:solidFill>
            <a:schemeClr val="accent1">
              <a:alpha val="45000"/>
            </a:schemeClr>
          </a:solidFill>
          <a:ln w="1016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a:off x="1" y="6245352"/>
            <a:ext cx="2544679" cy="612648"/>
          </a:xfrm>
          <a:prstGeom prst="line">
            <a:avLst/>
          </a:prstGeom>
          <a:ln w="22225"/>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7560886" y="-2"/>
            <a:ext cx="1573129" cy="6013931"/>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2588" y="-1"/>
            <a:ext cx="1681413" cy="6437377"/>
          </a:xfrm>
          <a:prstGeom prst="line">
            <a:avLst/>
          </a:prstGeom>
          <a:ln w="381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1846802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lstStyle/>
          <a:p>
            <a:r>
              <a:rPr lang="en-US" b="1" i="1" u="sng" dirty="0" smtClean="0">
                <a:latin typeface="Times New Roman" panose="02020603050405020304" pitchFamily="18" charset="0"/>
                <a:cs typeface="Times New Roman" panose="02020603050405020304" pitchFamily="18" charset="0"/>
              </a:rPr>
              <a:t>Federalism </a:t>
            </a:r>
            <a:endParaRPr lang="en-US" b="1" i="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8001" y="1488616"/>
            <a:ext cx="6447501" cy="3880773"/>
          </a:xfrm>
        </p:spPr>
        <p:txBody>
          <a:bodyPr>
            <a:normAutofit fontScale="92500" lnSpcReduction="20000"/>
          </a:bodyPr>
          <a:lstStyle/>
          <a:p>
            <a:r>
              <a:rPr lang="en-US" dirty="0" smtClean="0"/>
              <a:t>Conflict that arose in the 1970s is between the national government and state governments</a:t>
            </a:r>
          </a:p>
          <a:p>
            <a:r>
              <a:rPr lang="en-US" dirty="0" smtClean="0"/>
              <a:t>National government given enumerated powers </a:t>
            </a:r>
          </a:p>
          <a:p>
            <a:pPr lvl="1">
              <a:buClr>
                <a:schemeClr val="accent2">
                  <a:lumMod val="50000"/>
                </a:schemeClr>
              </a:buClr>
              <a:buSzPct val="105000"/>
              <a:buFont typeface="Courier New" panose="02070309020205020404" pitchFamily="49" charset="0"/>
              <a:buChar char="o"/>
            </a:pPr>
            <a:r>
              <a:rPr lang="en-US" dirty="0" smtClean="0"/>
              <a:t>Creation of military</a:t>
            </a:r>
          </a:p>
          <a:p>
            <a:pPr lvl="1">
              <a:buClr>
                <a:schemeClr val="accent2">
                  <a:lumMod val="50000"/>
                </a:schemeClr>
              </a:buClr>
              <a:buSzPct val="105000"/>
              <a:buFont typeface="Courier New" panose="02070309020205020404" pitchFamily="49" charset="0"/>
              <a:buChar char="o"/>
            </a:pPr>
            <a:r>
              <a:rPr lang="en-US" dirty="0" smtClean="0"/>
              <a:t>Printing of U.S. currency </a:t>
            </a:r>
          </a:p>
          <a:p>
            <a:r>
              <a:rPr lang="en-US" dirty="0" smtClean="0"/>
              <a:t>Powers reserved for state governments</a:t>
            </a:r>
          </a:p>
          <a:p>
            <a:pPr lvl="1">
              <a:buClr>
                <a:schemeClr val="accent2">
                  <a:lumMod val="50000"/>
                </a:schemeClr>
              </a:buClr>
              <a:buSzPct val="105000"/>
              <a:buFont typeface="Courier New" panose="02070309020205020404" pitchFamily="49" charset="0"/>
              <a:buChar char="o"/>
            </a:pPr>
            <a:r>
              <a:rPr lang="en-US" dirty="0" smtClean="0"/>
              <a:t>Conduct of elections </a:t>
            </a:r>
          </a:p>
          <a:p>
            <a:pPr lvl="1">
              <a:buClr>
                <a:schemeClr val="accent2">
                  <a:lumMod val="50000"/>
                </a:schemeClr>
              </a:buClr>
              <a:buSzPct val="105000"/>
              <a:buFont typeface="Courier New" panose="02070309020205020404" pitchFamily="49" charset="0"/>
              <a:buChar char="o"/>
            </a:pPr>
            <a:r>
              <a:rPr lang="en-US" dirty="0" smtClean="0"/>
              <a:t>Establishment of local governments</a:t>
            </a:r>
          </a:p>
          <a:p>
            <a:r>
              <a:rPr lang="en-US" dirty="0" smtClean="0"/>
              <a:t>Shared powers</a:t>
            </a:r>
            <a:r>
              <a:rPr lang="en-US" dirty="0"/>
              <a:t> </a:t>
            </a:r>
            <a:r>
              <a:rPr lang="en-US" dirty="0" smtClean="0"/>
              <a:t>of governance</a:t>
            </a:r>
          </a:p>
          <a:p>
            <a:pPr lvl="1">
              <a:buClr>
                <a:schemeClr val="accent2">
                  <a:lumMod val="50000"/>
                </a:schemeClr>
              </a:buClr>
              <a:buSzPct val="105000"/>
              <a:buFont typeface="Courier New" panose="02070309020205020404" pitchFamily="49" charset="0"/>
              <a:buChar char="o"/>
            </a:pPr>
            <a:r>
              <a:rPr lang="en-US" dirty="0" smtClean="0"/>
              <a:t>Establishment of courts</a:t>
            </a:r>
          </a:p>
          <a:p>
            <a:pPr lvl="1">
              <a:buClr>
                <a:schemeClr val="accent2">
                  <a:lumMod val="50000"/>
                </a:schemeClr>
              </a:buClr>
              <a:buSzPct val="105000"/>
              <a:buFont typeface="Courier New" panose="02070309020205020404" pitchFamily="49" charset="0"/>
              <a:buChar char="o"/>
            </a:pPr>
            <a:r>
              <a:rPr lang="en-US" dirty="0" smtClean="0"/>
              <a:t>Chartering banks</a:t>
            </a:r>
          </a:p>
          <a:p>
            <a:pPr lvl="1">
              <a:buClr>
                <a:schemeClr val="accent2">
                  <a:lumMod val="50000"/>
                </a:schemeClr>
              </a:buClr>
              <a:buSzPct val="105000"/>
              <a:buFont typeface="Courier New" panose="02070309020205020404" pitchFamily="49" charset="0"/>
              <a:buChar char="o"/>
            </a:pPr>
            <a:r>
              <a:rPr lang="en-US" dirty="0" smtClean="0"/>
              <a:t>Making and enforcing laws </a:t>
            </a:r>
          </a:p>
        </p:txBody>
      </p:sp>
      <p:cxnSp>
        <p:nvCxnSpPr>
          <p:cNvPr id="7" name="Straight Connector 6"/>
          <p:cNvCxnSpPr/>
          <p:nvPr/>
        </p:nvCxnSpPr>
        <p:spPr>
          <a:xfrm>
            <a:off x="8604504" y="0"/>
            <a:ext cx="18288" cy="6858000"/>
          </a:xfrm>
          <a:prstGeom prst="line">
            <a:avLst/>
          </a:prstGeom>
          <a:ln w="1905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5766816"/>
            <a:ext cx="731520" cy="1091184"/>
          </a:xfrm>
          <a:prstGeom prst="line">
            <a:avLst/>
          </a:prstGeom>
          <a:ln w="254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25" idx="0"/>
            <a:endCxn id="25" idx="4"/>
          </p:cNvCxnSpPr>
          <p:nvPr/>
        </p:nvCxnSpPr>
        <p:spPr>
          <a:xfrm>
            <a:off x="0" y="6303264"/>
            <a:ext cx="2331720" cy="554736"/>
          </a:xfrm>
          <a:prstGeom prst="line">
            <a:avLst/>
          </a:prstGeom>
          <a:ln w="15875" cap="flat" cmpd="sng">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8622792" y="0"/>
            <a:ext cx="521208" cy="6858000"/>
          </a:xfrm>
          <a:prstGeom prst="rect">
            <a:avLst/>
          </a:prstGeom>
          <a:solidFill>
            <a:schemeClr val="accent1">
              <a:lumMod val="40000"/>
              <a:lumOff val="60000"/>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5" name="Straight Connector 4"/>
          <p:cNvCxnSpPr/>
          <p:nvPr/>
        </p:nvCxnSpPr>
        <p:spPr>
          <a:xfrm>
            <a:off x="7854696" y="0"/>
            <a:ext cx="1289304" cy="33528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7462588" y="1694688"/>
            <a:ext cx="1681413" cy="516331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1" name="Right Triangle 20"/>
          <p:cNvSpPr/>
          <p:nvPr/>
        </p:nvSpPr>
        <p:spPr>
          <a:xfrm>
            <a:off x="8622792" y="4355818"/>
            <a:ext cx="612648" cy="2502182"/>
          </a:xfrm>
          <a:prstGeom prst="rtTriangle">
            <a:avLst/>
          </a:prstGeom>
          <a:solidFill>
            <a:schemeClr val="accent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Right Triangle 21"/>
          <p:cNvSpPr/>
          <p:nvPr/>
        </p:nvSpPr>
        <p:spPr>
          <a:xfrm flipH="1" flipV="1">
            <a:off x="7882128" y="-1"/>
            <a:ext cx="740664" cy="4355818"/>
          </a:xfrm>
          <a:prstGeom prst="rtTriangle">
            <a:avLst/>
          </a:prstGeom>
          <a:solidFill>
            <a:schemeClr val="accent2">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Right Triangle 24"/>
          <p:cNvSpPr/>
          <p:nvPr/>
        </p:nvSpPr>
        <p:spPr>
          <a:xfrm>
            <a:off x="0" y="6303264"/>
            <a:ext cx="2331720" cy="554736"/>
          </a:xfrm>
          <a:prstGeom prst="rtTriangle">
            <a:avLst/>
          </a:prstGeom>
          <a:solidFill>
            <a:schemeClr val="accent1">
              <a:alpha val="45000"/>
            </a:schemeClr>
          </a:solidFill>
          <a:ln w="1016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a:off x="1" y="6245352"/>
            <a:ext cx="2544679" cy="612648"/>
          </a:xfrm>
          <a:prstGeom prst="line">
            <a:avLst/>
          </a:prstGeom>
          <a:ln w="22225"/>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7560886" y="-2"/>
            <a:ext cx="1573129" cy="6013931"/>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462588" y="-1"/>
            <a:ext cx="1681413" cy="6437377"/>
          </a:xfrm>
          <a:prstGeom prst="line">
            <a:avLst/>
          </a:prstGeom>
          <a:ln w="38100" cap="flat"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US" smtClean="0">
                <a:solidFill>
                  <a:prstClr val="black">
                    <a:tint val="75000"/>
                  </a:prstClr>
                </a:solidFill>
              </a:rPr>
              <a:t>Copyright © 2015 Carolina Academic Press. All rights reserved.</a:t>
            </a:r>
            <a:endParaRPr lang="en-US">
              <a:solidFill>
                <a:prstClr val="black">
                  <a:tint val="75000"/>
                </a:prstClr>
              </a:solidFill>
            </a:endParaRPr>
          </a:p>
        </p:txBody>
      </p:sp>
    </p:spTree>
    <p:extLst>
      <p:ext uri="{BB962C8B-B14F-4D97-AF65-F5344CB8AC3E}">
        <p14:creationId xmlns:p14="http://schemas.microsoft.com/office/powerpoint/2010/main" val="2046884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Custom 3">
      <a:dk1>
        <a:sysClr val="windowText" lastClr="000000"/>
      </a:dk1>
      <a:lt1>
        <a:sysClr val="window" lastClr="FFFFFF"/>
      </a:lt1>
      <a:dk2>
        <a:srgbClr val="775F55"/>
      </a:dk2>
      <a:lt2>
        <a:srgbClr val="EBDDC3"/>
      </a:lt2>
      <a:accent1>
        <a:srgbClr val="94B6D2"/>
      </a:accent1>
      <a:accent2>
        <a:srgbClr val="92D050"/>
      </a:accent2>
      <a:accent3>
        <a:srgbClr val="A5AB81"/>
      </a:accent3>
      <a:accent4>
        <a:srgbClr val="D8B25C"/>
      </a:accent4>
      <a:accent5>
        <a:srgbClr val="7BA79D"/>
      </a:accent5>
      <a:accent6>
        <a:srgbClr val="968C8C"/>
      </a:accent6>
      <a:hlink>
        <a:srgbClr val="F7B615"/>
      </a:hlink>
      <a:folHlink>
        <a:srgbClr val="704404"/>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818</Words>
  <Application>Microsoft Office PowerPoint</Application>
  <PresentationFormat>On-screen Show (4:3)</PresentationFormat>
  <Paragraphs>91</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Facet</vt:lpstr>
      <vt:lpstr>  Chapter 1: Federalism and U.S. Marijuana Laws:  A Constitutional Crisis</vt:lpstr>
      <vt:lpstr>Introduction</vt:lpstr>
      <vt:lpstr>History of Marijuana in the U.S. </vt:lpstr>
      <vt:lpstr>History of Marijuana in the U.S. (Cont’d)</vt:lpstr>
      <vt:lpstr>History of Marijuana in the U.S. (Cont’d)</vt:lpstr>
      <vt:lpstr>History of Marijuana in the U.S. (Cont’d)</vt:lpstr>
      <vt:lpstr>History of Marijuana in the U.S. (Cont’d)</vt:lpstr>
      <vt:lpstr>History of Marijuana in the U.S. (Cont’d)</vt:lpstr>
      <vt:lpstr>Federalism </vt:lpstr>
      <vt:lpstr>Federalism (Cont’d) </vt:lpstr>
      <vt:lpstr>The full set of PowerPoint slides is available upon adoption.  Email bhall@cap-press.com  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Chapter 1: Federalism and U.S. Marijuana Laws:  A Constitutional Crisis</dc:title>
  <dc:creator>tina</dc:creator>
  <cp:lastModifiedBy>tina</cp:lastModifiedBy>
  <cp:revision>2</cp:revision>
  <dcterms:created xsi:type="dcterms:W3CDTF">2015-09-18T14:33:51Z</dcterms:created>
  <dcterms:modified xsi:type="dcterms:W3CDTF">2015-09-18T14:34:43Z</dcterms:modified>
</cp:coreProperties>
</file>