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259" r:id="rId4"/>
    <p:sldId id="260" r:id="rId5"/>
    <p:sldId id="261" r:id="rId6"/>
    <p:sldId id="262" r:id="rId7"/>
    <p:sldId id="263" r:id="rId8"/>
    <p:sldId id="264" r:id="rId9"/>
    <p:sldId id="265" r:id="rId10"/>
    <p:sldId id="266" r:id="rId11"/>
    <p:sldId id="267" r:id="rId12"/>
    <p:sldId id="25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91" autoAdjust="0"/>
    <p:restoredTop sz="94660"/>
  </p:normalViewPr>
  <p:slideViewPr>
    <p:cSldViewPr>
      <p:cViewPr>
        <p:scale>
          <a:sx n="90" d="100"/>
          <a:sy n="90" d="100"/>
        </p:scale>
        <p:origin x="-2592" y="-5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5CE82F-976E-488D-8FCD-662ECC335078}"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DF2F8-0CAB-4237-8769-2A4B38A0CCC3}" type="slidenum">
              <a:rPr lang="en-US" smtClean="0"/>
              <a:t>‹#›</a:t>
            </a:fld>
            <a:endParaRPr lang="en-US"/>
          </a:p>
        </p:txBody>
      </p:sp>
    </p:spTree>
    <p:extLst>
      <p:ext uri="{BB962C8B-B14F-4D97-AF65-F5344CB8AC3E}">
        <p14:creationId xmlns:p14="http://schemas.microsoft.com/office/powerpoint/2010/main" val="848102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CE82F-976E-488D-8FCD-662ECC335078}"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DF2F8-0CAB-4237-8769-2A4B38A0CCC3}" type="slidenum">
              <a:rPr lang="en-US" smtClean="0"/>
              <a:t>‹#›</a:t>
            </a:fld>
            <a:endParaRPr lang="en-US"/>
          </a:p>
        </p:txBody>
      </p:sp>
    </p:spTree>
    <p:extLst>
      <p:ext uri="{BB962C8B-B14F-4D97-AF65-F5344CB8AC3E}">
        <p14:creationId xmlns:p14="http://schemas.microsoft.com/office/powerpoint/2010/main" val="319227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0"/>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CE82F-976E-488D-8FCD-662ECC335078}"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DF2F8-0CAB-4237-8769-2A4B38A0CCC3}" type="slidenum">
              <a:rPr lang="en-US" smtClean="0"/>
              <a:t>‹#›</a:t>
            </a:fld>
            <a:endParaRPr lang="en-US"/>
          </a:p>
        </p:txBody>
      </p:sp>
    </p:spTree>
    <p:extLst>
      <p:ext uri="{BB962C8B-B14F-4D97-AF65-F5344CB8AC3E}">
        <p14:creationId xmlns:p14="http://schemas.microsoft.com/office/powerpoint/2010/main" val="1118983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F423F5-3B52-4832-A001-0DAB4AD3BCC2}" type="datetime1">
              <a:rPr lang="en-US" smtClean="0">
                <a:solidFill>
                  <a:prstClr val="black">
                    <a:tint val="75000"/>
                  </a:prstClr>
                </a:solidFill>
              </a:rPr>
              <a:pPr/>
              <a:t>3/18/2016</a:t>
            </a:fld>
            <a:endParaRPr lang="en-US">
              <a:solidFill>
                <a:prstClr val="black">
                  <a:tint val="75000"/>
                </a:prstClr>
              </a:solidFill>
            </a:endParaRPr>
          </a:p>
        </p:txBody>
      </p:sp>
      <p:sp>
        <p:nvSpPr>
          <p:cNvPr id="5" name="Footer Placeholder 4"/>
          <p:cNvSpPr>
            <a:spLocks noGrp="1"/>
          </p:cNvSpPr>
          <p:nvPr>
            <p:ph type="ftr" sz="quarter" idx="11"/>
          </p:nvPr>
        </p:nvSpPr>
        <p:spPr>
          <a:xfrm>
            <a:off x="2700717" y="6356351"/>
            <a:ext cx="3756728" cy="365125"/>
          </a:xfrm>
        </p:spPr>
        <p:txBody>
          <a:bodyPr/>
          <a:lstStyle/>
          <a:p>
            <a:r>
              <a:rPr lang="en-US" smtClean="0">
                <a:solidFill>
                  <a:prstClr val="black">
                    <a:tint val="75000"/>
                  </a:prstClr>
                </a:solidFill>
              </a:rPr>
              <a:t>Copyright © 2016 Carolina Academic Press, LLC. All rights reserved.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9233906-32C0-4DA2-9099-3B248D011B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4586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5805C0-37D9-449B-BC11-D31722215BF2}" type="datetime1">
              <a:rPr lang="en-US" smtClean="0">
                <a:solidFill>
                  <a:prstClr val="black">
                    <a:tint val="75000"/>
                  </a:prstClr>
                </a:solidFill>
              </a:rPr>
              <a:pPr/>
              <a:t>3/18/2016</a:t>
            </a:fld>
            <a:endParaRPr lang="en-US">
              <a:solidFill>
                <a:prstClr val="black">
                  <a:tint val="75000"/>
                </a:prstClr>
              </a:solidFill>
            </a:endParaRPr>
          </a:p>
        </p:txBody>
      </p:sp>
      <p:sp>
        <p:nvSpPr>
          <p:cNvPr id="5" name="Footer Placeholder 4"/>
          <p:cNvSpPr>
            <a:spLocks noGrp="1"/>
          </p:cNvSpPr>
          <p:nvPr>
            <p:ph type="ftr" sz="quarter" idx="11"/>
          </p:nvPr>
        </p:nvSpPr>
        <p:spPr>
          <a:xfrm>
            <a:off x="2286000" y="6356351"/>
            <a:ext cx="4572000" cy="365125"/>
          </a:xfrm>
        </p:spPr>
        <p:txBody>
          <a:bodyPr/>
          <a:lstStyle/>
          <a:p>
            <a:r>
              <a:rPr lang="en-US" dirty="0" smtClean="0">
                <a:solidFill>
                  <a:prstClr val="black">
                    <a:tint val="75000"/>
                  </a:prstClr>
                </a:solidFill>
              </a:rPr>
              <a:t>Copyright © 2016 Carolina Academic Press, LLC. All rights reserved.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9233906-32C0-4DA2-9099-3B248D011B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4761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5167B3-50A7-48EF-A4F2-C6911483B6BD}" type="datetime1">
              <a:rPr lang="en-US" smtClean="0">
                <a:solidFill>
                  <a:prstClr val="black">
                    <a:tint val="75000"/>
                  </a:prstClr>
                </a:solidFill>
              </a:rPr>
              <a:pPr/>
              <a:t>3/18/2016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Copyright © 2016 Carolina Academic Press, LLC. All rights reserved.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9233906-32C0-4DA2-9099-3B248D011B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6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03236D-2857-467F-8807-3E33BF37CCDB}" type="datetime1">
              <a:rPr lang="en-US" smtClean="0">
                <a:solidFill>
                  <a:prstClr val="black">
                    <a:tint val="75000"/>
                  </a:prstClr>
                </a:solidFill>
              </a:rPr>
              <a:pPr/>
              <a:t>3/18/2016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Copyright © 2016 Carolina Academic Press, LLC. All rights reserved.</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9233906-32C0-4DA2-9099-3B248D011B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0144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A99AB0-B139-42AC-8E2E-24FDF3D6A3C2}" type="datetime1">
              <a:rPr lang="en-US" smtClean="0">
                <a:solidFill>
                  <a:prstClr val="black">
                    <a:tint val="75000"/>
                  </a:prstClr>
                </a:solidFill>
              </a:rPr>
              <a:pPr/>
              <a:t>3/18/2016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Copyright © 2016 Carolina Academic Press, LLC. All rights reserved.</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9233906-32C0-4DA2-9099-3B248D011B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85809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ABB438-3DB2-4842-8516-CA862DAF6D25}" type="datetime1">
              <a:rPr lang="en-US" smtClean="0">
                <a:solidFill>
                  <a:prstClr val="black">
                    <a:tint val="75000"/>
                  </a:prstClr>
                </a:solidFill>
              </a:rPr>
              <a:pPr/>
              <a:t>3/18/2016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2016 Carolina Academic Press, LLC. All rights reserved.</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9233906-32C0-4DA2-9099-3B248D011B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36870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713277-9312-4587-85FC-15273EFC650C}" type="datetime1">
              <a:rPr lang="en-US" smtClean="0">
                <a:solidFill>
                  <a:prstClr val="black">
                    <a:tint val="75000"/>
                  </a:prstClr>
                </a:solidFill>
              </a:rPr>
              <a:pPr/>
              <a:t>3/18/2016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Copyright © 2016 Carolina Academic Press, LLC. All rights reserved.</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9233906-32C0-4DA2-9099-3B248D011B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45589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3E1B0-43A5-4953-88E7-2B759710DE59}" type="datetime1">
              <a:rPr lang="en-US" smtClean="0">
                <a:solidFill>
                  <a:prstClr val="black">
                    <a:tint val="75000"/>
                  </a:prstClr>
                </a:solidFill>
              </a:rPr>
              <a:pPr/>
              <a:t>3/18/2016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Copyright © 2016 Carolina Academic Press, LLC. All rights reserved.</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9233906-32C0-4DA2-9099-3B248D011B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8470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CE82F-976E-488D-8FCD-662ECC335078}"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DF2F8-0CAB-4237-8769-2A4B38A0CCC3}" type="slidenum">
              <a:rPr lang="en-US" smtClean="0"/>
              <a:t>‹#›</a:t>
            </a:fld>
            <a:endParaRPr lang="en-US"/>
          </a:p>
        </p:txBody>
      </p:sp>
    </p:spTree>
    <p:extLst>
      <p:ext uri="{BB962C8B-B14F-4D97-AF65-F5344CB8AC3E}">
        <p14:creationId xmlns:p14="http://schemas.microsoft.com/office/powerpoint/2010/main" val="20528358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941760-8680-4BF5-93E5-9C1110E37996}" type="datetime1">
              <a:rPr lang="en-US" smtClean="0">
                <a:solidFill>
                  <a:prstClr val="black">
                    <a:tint val="75000"/>
                  </a:prstClr>
                </a:solidFill>
              </a:rPr>
              <a:pPr/>
              <a:t>3/18/2016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Copyright © 2016 Carolina Academic Press, LLC. All rights reserved.</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9233906-32C0-4DA2-9099-3B248D011B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44576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AD92E-211C-49EC-B492-AA597B044B49}" type="datetime1">
              <a:rPr lang="en-US" smtClean="0">
                <a:solidFill>
                  <a:prstClr val="black">
                    <a:tint val="75000"/>
                  </a:prstClr>
                </a:solidFill>
              </a:rPr>
              <a:pPr/>
              <a:t>3/18/2016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Copyright © 2016 Carolina Academic Press, LLC. All rights reserved.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9233906-32C0-4DA2-9099-3B248D011B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67339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F6B9-5886-4AE6-A7E0-9438C18B42DC}" type="datetime1">
              <a:rPr lang="en-US" smtClean="0">
                <a:solidFill>
                  <a:prstClr val="black">
                    <a:tint val="75000"/>
                  </a:prstClr>
                </a:solidFill>
              </a:rPr>
              <a:pPr/>
              <a:t>3/18/2016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Copyright © 2016 Carolina Academic Press, LLC. All rights reserved.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9233906-32C0-4DA2-9099-3B248D011B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3338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5CE82F-976E-488D-8FCD-662ECC335078}"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DF2F8-0CAB-4237-8769-2A4B38A0CCC3}" type="slidenum">
              <a:rPr lang="en-US" smtClean="0"/>
              <a:t>‹#›</a:t>
            </a:fld>
            <a:endParaRPr lang="en-US"/>
          </a:p>
        </p:txBody>
      </p:sp>
    </p:spTree>
    <p:extLst>
      <p:ext uri="{BB962C8B-B14F-4D97-AF65-F5344CB8AC3E}">
        <p14:creationId xmlns:p14="http://schemas.microsoft.com/office/powerpoint/2010/main" val="3464061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2"/>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0202"/>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5CE82F-976E-488D-8FCD-662ECC335078}"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DF2F8-0CAB-4237-8769-2A4B38A0CCC3}" type="slidenum">
              <a:rPr lang="en-US" smtClean="0"/>
              <a:t>‹#›</a:t>
            </a:fld>
            <a:endParaRPr lang="en-US"/>
          </a:p>
        </p:txBody>
      </p:sp>
    </p:spTree>
    <p:extLst>
      <p:ext uri="{BB962C8B-B14F-4D97-AF65-F5344CB8AC3E}">
        <p14:creationId xmlns:p14="http://schemas.microsoft.com/office/powerpoint/2010/main" val="1865610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5CE82F-976E-488D-8FCD-662ECC335078}" type="datetimeFigureOut">
              <a:rPr lang="en-US" smtClean="0"/>
              <a:t>3/18/2016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6DF2F8-0CAB-4237-8769-2A4B38A0CCC3}" type="slidenum">
              <a:rPr lang="en-US" smtClean="0"/>
              <a:t>‹#›</a:t>
            </a:fld>
            <a:endParaRPr lang="en-US"/>
          </a:p>
        </p:txBody>
      </p:sp>
    </p:spTree>
    <p:extLst>
      <p:ext uri="{BB962C8B-B14F-4D97-AF65-F5344CB8AC3E}">
        <p14:creationId xmlns:p14="http://schemas.microsoft.com/office/powerpoint/2010/main" val="3060895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5CE82F-976E-488D-8FCD-662ECC335078}" type="datetimeFigureOut">
              <a:rPr lang="en-US" smtClean="0"/>
              <a:t>3/18/2016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6DF2F8-0CAB-4237-8769-2A4B38A0CCC3}" type="slidenum">
              <a:rPr lang="en-US" smtClean="0"/>
              <a:t>‹#›</a:t>
            </a:fld>
            <a:endParaRPr lang="en-US"/>
          </a:p>
        </p:txBody>
      </p:sp>
    </p:spTree>
    <p:extLst>
      <p:ext uri="{BB962C8B-B14F-4D97-AF65-F5344CB8AC3E}">
        <p14:creationId xmlns:p14="http://schemas.microsoft.com/office/powerpoint/2010/main" val="2173825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CE82F-976E-488D-8FCD-662ECC335078}" type="datetimeFigureOut">
              <a:rPr lang="en-US" smtClean="0"/>
              <a:t>3/18/2016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6DF2F8-0CAB-4237-8769-2A4B38A0CCC3}" type="slidenum">
              <a:rPr lang="en-US" smtClean="0"/>
              <a:t>‹#›</a:t>
            </a:fld>
            <a:endParaRPr lang="en-US"/>
          </a:p>
        </p:txBody>
      </p:sp>
    </p:spTree>
    <p:extLst>
      <p:ext uri="{BB962C8B-B14F-4D97-AF65-F5344CB8AC3E}">
        <p14:creationId xmlns:p14="http://schemas.microsoft.com/office/powerpoint/2010/main" val="1173839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5CE82F-976E-488D-8FCD-662ECC335078}"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DF2F8-0CAB-4237-8769-2A4B38A0CCC3}" type="slidenum">
              <a:rPr lang="en-US" smtClean="0"/>
              <a:t>‹#›</a:t>
            </a:fld>
            <a:endParaRPr lang="en-US"/>
          </a:p>
        </p:txBody>
      </p:sp>
    </p:spTree>
    <p:extLst>
      <p:ext uri="{BB962C8B-B14F-4D97-AF65-F5344CB8AC3E}">
        <p14:creationId xmlns:p14="http://schemas.microsoft.com/office/powerpoint/2010/main" val="1711455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5CE82F-976E-488D-8FCD-662ECC335078}"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DF2F8-0CAB-4237-8769-2A4B38A0CCC3}" type="slidenum">
              <a:rPr lang="en-US" smtClean="0"/>
              <a:t>‹#›</a:t>
            </a:fld>
            <a:endParaRPr lang="en-US"/>
          </a:p>
        </p:txBody>
      </p:sp>
    </p:spTree>
    <p:extLst>
      <p:ext uri="{BB962C8B-B14F-4D97-AF65-F5344CB8AC3E}">
        <p14:creationId xmlns:p14="http://schemas.microsoft.com/office/powerpoint/2010/main" val="202691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5CE82F-976E-488D-8FCD-662ECC335078}" type="datetimeFigureOut">
              <a:rPr lang="en-US" smtClean="0"/>
              <a:t>3/18/2016</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6DF2F8-0CAB-4237-8769-2A4B38A0CCC3}" type="slidenum">
              <a:rPr lang="en-US" smtClean="0"/>
              <a:t>‹#›</a:t>
            </a:fld>
            <a:endParaRPr lang="en-US"/>
          </a:p>
        </p:txBody>
      </p:sp>
    </p:spTree>
    <p:extLst>
      <p:ext uri="{BB962C8B-B14F-4D97-AF65-F5344CB8AC3E}">
        <p14:creationId xmlns:p14="http://schemas.microsoft.com/office/powerpoint/2010/main" val="1306546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D00CB1-FDBF-4583-9A17-6C353FDE3917}" type="datetime1">
              <a:rPr lang="en-US" smtClean="0">
                <a:solidFill>
                  <a:prstClr val="black">
                    <a:tint val="75000"/>
                  </a:prstClr>
                </a:solidFill>
              </a:rPr>
              <a:pPr/>
              <a:t>3/18/2016</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Copyright © 2016 Carolina Academic Press, LLC. All rights reserved.</a:t>
            </a: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233906-32C0-4DA2-9099-3B248D011B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04866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Chapter 1</a:t>
            </a:r>
            <a:br>
              <a:rPr lang="en-US" dirty="0" smtClean="0"/>
            </a:br>
            <a:r>
              <a:rPr lang="en-US" dirty="0" smtClean="0"/>
              <a:t>Structure of the Trial &amp; Presentation of Evidence</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a:xfrm>
            <a:off x="2133600" y="6356351"/>
            <a:ext cx="4876800" cy="365125"/>
          </a:xfrm>
        </p:spPr>
        <p:txBody>
          <a:bodyPr/>
          <a:lstStyle/>
          <a:p>
            <a:r>
              <a:rPr lang="en-US" dirty="0" smtClean="0">
                <a:solidFill>
                  <a:prstClr val="black">
                    <a:tint val="75000"/>
                  </a:prstClr>
                </a:solidFill>
              </a:rPr>
              <a:t>Copyright © 2016 Carolina Academic Press, LLC. All rights reserved.</a:t>
            </a:r>
            <a:endParaRPr lang="en-US" dirty="0">
              <a:solidFill>
                <a:prstClr val="black">
                  <a:tint val="75000"/>
                </a:prstClr>
              </a:solidFill>
            </a:endParaRPr>
          </a:p>
        </p:txBody>
      </p:sp>
    </p:spTree>
    <p:extLst>
      <p:ext uri="{BB962C8B-B14F-4D97-AF65-F5344CB8AC3E}">
        <p14:creationId xmlns:p14="http://schemas.microsoft.com/office/powerpoint/2010/main" val="4155275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901(a)</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Rule 901. Authenticating or Identifying Evidence</a:t>
            </a:r>
          </a:p>
          <a:p>
            <a:pPr marL="0" indent="0">
              <a:buNone/>
            </a:pPr>
            <a:r>
              <a:rPr lang="en-US" dirty="0" smtClean="0"/>
              <a:t>(a) In General. To satisfy the requirement of authenticating or identifying an item of evidence, the proponent must produce evidence sufficient to support a finding that the item is what the proponent claims it is.</a:t>
            </a:r>
          </a:p>
          <a:p>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2016 Carolina Academic Press, LLC. All rights reserved.</a:t>
            </a:r>
            <a:endParaRPr lang="en-US">
              <a:solidFill>
                <a:prstClr val="black">
                  <a:tint val="75000"/>
                </a:prstClr>
              </a:solidFill>
            </a:endParaRPr>
          </a:p>
        </p:txBody>
      </p:sp>
    </p:spTree>
    <p:extLst>
      <p:ext uri="{BB962C8B-B14F-4D97-AF65-F5344CB8AC3E}">
        <p14:creationId xmlns:p14="http://schemas.microsoft.com/office/powerpoint/2010/main" val="457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chemeClr val="tx1"/>
                </a:solidFill>
                <a:effectLst/>
                <a:ea typeface="ＭＳ Ｐゴシック" pitchFamily="34" charset="-128"/>
              </a:rPr>
              <a:t>The full set of PowerPoint slides is available upon adoption. </a:t>
            </a:r>
            <a:br>
              <a:rPr lang="en-US" b="1" dirty="0" smtClean="0">
                <a:solidFill>
                  <a:schemeClr val="tx1"/>
                </a:solidFill>
                <a:effectLst/>
                <a:ea typeface="ＭＳ Ｐゴシック" pitchFamily="34" charset="-128"/>
              </a:rPr>
            </a:br>
            <a:r>
              <a:rPr lang="en-US" b="1" dirty="0" smtClean="0">
                <a:solidFill>
                  <a:schemeClr val="tx1"/>
                </a:solidFill>
                <a:effectLst/>
                <a:ea typeface="ＭＳ Ｐゴシック" pitchFamily="34" charset="-128"/>
              </a:rPr>
              <a:t>Email </a:t>
            </a:r>
            <a:r>
              <a:rPr lang="en-US" b="1" dirty="0" smtClean="0">
                <a:solidFill>
                  <a:schemeClr val="tx1"/>
                </a:solidFill>
                <a:effectLst/>
                <a:ea typeface="ＭＳ Ｐゴシック" pitchFamily="34" charset="-128"/>
              </a:rPr>
              <a:t>crutan@cap-press.com </a:t>
            </a:r>
            <a:r>
              <a:rPr lang="en-US" b="1" dirty="0" smtClean="0">
                <a:solidFill>
                  <a:schemeClr val="tx1"/>
                </a:solidFill>
                <a:effectLst/>
                <a:ea typeface="ＭＳ Ｐゴシック" pitchFamily="34" charset="-128"/>
              </a:rPr>
              <a:t/>
            </a:r>
            <a:br>
              <a:rPr lang="en-US" b="1" dirty="0" smtClean="0">
                <a:solidFill>
                  <a:schemeClr val="tx1"/>
                </a:solidFill>
                <a:effectLst/>
                <a:ea typeface="ＭＳ Ｐゴシック" pitchFamily="34" charset="-128"/>
              </a:rPr>
            </a:br>
            <a:r>
              <a:rPr lang="en-US" b="1" dirty="0" smtClean="0">
                <a:solidFill>
                  <a:schemeClr val="tx1"/>
                </a:solidFill>
                <a:effectLst/>
                <a:ea typeface="ＭＳ Ｐゴシック" pitchFamily="34" charset="-128"/>
              </a:rPr>
              <a:t>for more information.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20715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the Trial</a:t>
            </a:r>
            <a:endParaRPr lang="en-US" dirty="0"/>
          </a:p>
        </p:txBody>
      </p:sp>
      <p:sp>
        <p:nvSpPr>
          <p:cNvPr id="3" name="Content Placeholder 2"/>
          <p:cNvSpPr>
            <a:spLocks noGrp="1"/>
          </p:cNvSpPr>
          <p:nvPr>
            <p:ph idx="1"/>
          </p:nvPr>
        </p:nvSpPr>
        <p:spPr/>
        <p:txBody>
          <a:bodyPr/>
          <a:lstStyle/>
          <a:p>
            <a:r>
              <a:rPr lang="en-US" dirty="0" smtClean="0"/>
              <a:t>Opening statements</a:t>
            </a:r>
          </a:p>
          <a:p>
            <a:r>
              <a:rPr lang="en-US" dirty="0" smtClean="0"/>
              <a:t>P presents witnesses/evidence during their case-in-chief, while D cross-examines</a:t>
            </a:r>
          </a:p>
          <a:p>
            <a:r>
              <a:rPr lang="en-US" dirty="0" smtClean="0"/>
              <a:t>D presents witnesses/evidence during their case-in-chief, while P cross-examines</a:t>
            </a:r>
          </a:p>
          <a:p>
            <a:r>
              <a:rPr lang="en-US" dirty="0" smtClean="0"/>
              <a:t>P’s rebuttal</a:t>
            </a:r>
          </a:p>
          <a:p>
            <a:r>
              <a:rPr lang="en-US" dirty="0" smtClean="0"/>
              <a:t>D’s rejoinder</a:t>
            </a:r>
          </a:p>
          <a:p>
            <a:r>
              <a:rPr lang="en-US" dirty="0" smtClean="0"/>
              <a:t>Closing arguments</a:t>
            </a: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2016 Carolina Academic Press, LLC. All rights reserved.</a:t>
            </a:r>
            <a:endParaRPr lang="en-US">
              <a:solidFill>
                <a:prstClr val="black">
                  <a:tint val="75000"/>
                </a:prstClr>
              </a:solidFill>
            </a:endParaRPr>
          </a:p>
        </p:txBody>
      </p:sp>
    </p:spTree>
    <p:extLst>
      <p:ext uri="{BB962C8B-B14F-4D97-AF65-F5344CB8AC3E}">
        <p14:creationId xmlns:p14="http://schemas.microsoft.com/office/powerpoint/2010/main" val="463309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611</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Rule 611. Mode and Order of Examining Witnesses and Presenting Evidence</a:t>
            </a:r>
          </a:p>
          <a:p>
            <a:pPr marL="0" indent="0">
              <a:buNone/>
            </a:pPr>
            <a:r>
              <a:rPr lang="en-US" dirty="0" smtClean="0"/>
              <a:t>(a) Control by the Court; Purposes. The court should exercise reasonable control over the mode and order of examining witnesses and presenting evidence so as to:</a:t>
            </a:r>
          </a:p>
          <a:p>
            <a:r>
              <a:rPr lang="en-US" dirty="0" smtClean="0"/>
              <a:t>(1) make those procedures effective for determining the truth;</a:t>
            </a:r>
          </a:p>
          <a:p>
            <a:r>
              <a:rPr lang="en-US" dirty="0" smtClean="0"/>
              <a:t>(2) avoid wasting time; and</a:t>
            </a:r>
          </a:p>
          <a:p>
            <a:r>
              <a:rPr lang="en-US" dirty="0" smtClean="0"/>
              <a:t>(3) protect witnesses from harassment or undue embarrassment.</a:t>
            </a:r>
          </a:p>
          <a:p>
            <a:pPr marL="0" indent="0">
              <a:buNone/>
            </a:pPr>
            <a:r>
              <a:rPr lang="en-US" dirty="0" smtClean="0"/>
              <a:t>(b) Scope of Cross-Examination. Cross-examination should not go beyond the subject matter of the direct examination and matters affecting the witness’s credibility. The court may allow inquiry into additional matters as if on direct examination.</a:t>
            </a:r>
          </a:p>
          <a:p>
            <a:pPr marL="0" indent="0">
              <a:buNone/>
            </a:pPr>
            <a:r>
              <a:rPr lang="en-US" dirty="0" smtClean="0"/>
              <a:t>(c) Leading Questions. Leading questions should not be used on direct examination except as necessary to develop the witness’s testimony. Ordinarily, the court should allow leading questions:</a:t>
            </a:r>
          </a:p>
          <a:p>
            <a:r>
              <a:rPr lang="en-US" dirty="0" smtClean="0"/>
              <a:t>(1) on cross-examination; and</a:t>
            </a:r>
          </a:p>
          <a:p>
            <a:r>
              <a:rPr lang="en-US" dirty="0" smtClean="0"/>
              <a:t>(2) when a party calls a hostile witness, an adverse party, or a witness identified with an adverse party.</a:t>
            </a:r>
          </a:p>
          <a:p>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2016 Carolina Academic Press, LLC. All rights reserved.</a:t>
            </a:r>
            <a:endParaRPr lang="en-US">
              <a:solidFill>
                <a:prstClr val="black">
                  <a:tint val="75000"/>
                </a:prstClr>
              </a:solidFill>
            </a:endParaRPr>
          </a:p>
        </p:txBody>
      </p:sp>
    </p:spTree>
    <p:extLst>
      <p:ext uri="{BB962C8B-B14F-4D97-AF65-F5344CB8AC3E}">
        <p14:creationId xmlns:p14="http://schemas.microsoft.com/office/powerpoint/2010/main" val="310446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Ronald</a:t>
            </a:r>
            <a:endParaRPr lang="en-US" dirty="0"/>
          </a:p>
        </p:txBody>
      </p:sp>
      <p:sp>
        <p:nvSpPr>
          <p:cNvPr id="3" name="Content Placeholder 2"/>
          <p:cNvSpPr>
            <a:spLocks noGrp="1"/>
          </p:cNvSpPr>
          <p:nvPr>
            <p:ph idx="1"/>
          </p:nvPr>
        </p:nvSpPr>
        <p:spPr/>
        <p:txBody>
          <a:bodyPr>
            <a:normAutofit lnSpcReduction="10000"/>
          </a:bodyPr>
          <a:lstStyle/>
          <a:p>
            <a:r>
              <a:rPr lang="en-US" dirty="0" smtClean="0"/>
              <a:t>Ronald, the defendant, testified on his own behalf at trial. The trial court judge skeptically questioned Ronald at length during Ronald’s direct examination, and, after the plaintiff completed his thorough cross-examination, the judge followed up on the plaintiff’s questions with more of his own. On redirect, the judge repeatedly interrupted again, challenging Ronald about his assertions and other defense witnesses’ testimony. </a:t>
            </a:r>
          </a:p>
          <a:p>
            <a:r>
              <a:rPr lang="en-US" dirty="0" smtClean="0"/>
              <a:t>May a trial judge ask the defendant questions during trial? If so, are there any restrictions?</a:t>
            </a:r>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2016 Carolina Academic Press, LLC. All rights reserved.</a:t>
            </a:r>
            <a:endParaRPr lang="en-US">
              <a:solidFill>
                <a:prstClr val="black">
                  <a:tint val="75000"/>
                </a:prstClr>
              </a:solidFill>
            </a:endParaRPr>
          </a:p>
        </p:txBody>
      </p:sp>
    </p:spTree>
    <p:extLst>
      <p:ext uri="{BB962C8B-B14F-4D97-AF65-F5344CB8AC3E}">
        <p14:creationId xmlns:p14="http://schemas.microsoft.com/office/powerpoint/2010/main" val="479739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601</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Rule 601. Competency to Testify in General</a:t>
            </a:r>
          </a:p>
          <a:p>
            <a:pPr marL="0" indent="0">
              <a:buNone/>
            </a:pPr>
            <a:r>
              <a:rPr lang="en-US" dirty="0" smtClean="0"/>
              <a:t>Every person is competent to be a witness unless these rules provide otherwise. But in a civil case, state law governs the witness’s competency regarding a claim or defense for which state law supplies the rule of decision.</a:t>
            </a:r>
          </a:p>
          <a:p>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2016 Carolina Academic Press, LLC. All rights reserved.</a:t>
            </a:r>
            <a:endParaRPr lang="en-US">
              <a:solidFill>
                <a:prstClr val="black">
                  <a:tint val="75000"/>
                </a:prstClr>
              </a:solidFill>
            </a:endParaRPr>
          </a:p>
        </p:txBody>
      </p:sp>
    </p:spTree>
    <p:extLst>
      <p:ext uri="{BB962C8B-B14F-4D97-AF65-F5344CB8AC3E}">
        <p14:creationId xmlns:p14="http://schemas.microsoft.com/office/powerpoint/2010/main" val="2570253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606</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Rule 606. Juror</a:t>
            </a:r>
          </a:p>
          <a:p>
            <a:pPr marL="0" indent="0">
              <a:buNone/>
            </a:pPr>
            <a:r>
              <a:rPr lang="en-US" dirty="0" smtClean="0"/>
              <a:t>(a) At the Trial. A juror may not testify as a witness before the other jurors at the trial. If a juror is called to testify, the court must give a party an opportunity to object outside the jury’s presence.</a:t>
            </a:r>
          </a:p>
          <a:p>
            <a:pPr marL="0" indent="0">
              <a:buNone/>
            </a:pPr>
            <a:r>
              <a:rPr lang="en-US" dirty="0" smtClean="0"/>
              <a:t>(b) During an Inquiry into the Validity of a Verdict or Indictment.</a:t>
            </a:r>
          </a:p>
          <a:p>
            <a:r>
              <a:rPr lang="en-US" dirty="0" smtClean="0"/>
              <a:t>(1) Prohibited Testimony or Other Evidence. During an inquiry into the validity of a verdict or indictment, a juror may not testify about any statement made or incident that occurred during the jury’s deliberations; the effect of anything on that juror’s or another juror’s vote; or any juror’s mental processes concerning the verdict or indictment. The court may not receive a juror’s affidavit or evidence of a juror’s statement on these matters.</a:t>
            </a:r>
          </a:p>
          <a:p>
            <a:r>
              <a:rPr lang="en-US" dirty="0" smtClean="0"/>
              <a:t>(2) Exceptions. A juror may testify about whether:</a:t>
            </a:r>
          </a:p>
          <a:p>
            <a:pPr lvl="1"/>
            <a:r>
              <a:rPr lang="en-US" dirty="0" smtClean="0"/>
              <a:t>(A) extraneous prejudicial information was improperly brought to the jury’s attention;</a:t>
            </a:r>
          </a:p>
          <a:p>
            <a:pPr lvl="1"/>
            <a:r>
              <a:rPr lang="en-US" dirty="0" smtClean="0"/>
              <a:t>(B) an outside influence was improperly brought to bear on any juror; or</a:t>
            </a:r>
          </a:p>
          <a:p>
            <a:pPr lvl="1"/>
            <a:r>
              <a:rPr lang="en-US" dirty="0" smtClean="0"/>
              <a:t>(C) a mistake was made in entering the verdict on the verdict form.</a:t>
            </a:r>
          </a:p>
          <a:p>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2016 Carolina Academic Press, LLC. All rights reserved.</a:t>
            </a:r>
            <a:endParaRPr lang="en-US">
              <a:solidFill>
                <a:prstClr val="black">
                  <a:tint val="75000"/>
                </a:prstClr>
              </a:solidFill>
            </a:endParaRPr>
          </a:p>
        </p:txBody>
      </p:sp>
    </p:spTree>
    <p:extLst>
      <p:ext uri="{BB962C8B-B14F-4D97-AF65-F5344CB8AC3E}">
        <p14:creationId xmlns:p14="http://schemas.microsoft.com/office/powerpoint/2010/main" val="1920213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602</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Rule 602. Need for Personal Knowledge</a:t>
            </a:r>
          </a:p>
          <a:p>
            <a:pPr marL="0" indent="0">
              <a:buNone/>
            </a:pPr>
            <a:r>
              <a:rPr lang="en-US" dirty="0" smtClean="0"/>
              <a:t>A witness may testify to a matter only if evidence is introduced sufficient to support a finding that the witness has personal knowledge of the matter. Evidence to prove personal knowledge may consist of the witness’s own testimony. This rule does not apply to a witness’s expert testimony under Rule 703.</a:t>
            </a:r>
          </a:p>
          <a:p>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2016 Carolina Academic Press, LLC. All rights reserved.</a:t>
            </a:r>
            <a:endParaRPr lang="en-US">
              <a:solidFill>
                <a:prstClr val="black">
                  <a:tint val="75000"/>
                </a:prstClr>
              </a:solidFill>
            </a:endParaRPr>
          </a:p>
        </p:txBody>
      </p:sp>
    </p:spTree>
    <p:extLst>
      <p:ext uri="{BB962C8B-B14F-4D97-AF65-F5344CB8AC3E}">
        <p14:creationId xmlns:p14="http://schemas.microsoft.com/office/powerpoint/2010/main" val="979779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Chapman</a:t>
            </a:r>
            <a:endParaRPr lang="en-US" dirty="0"/>
          </a:p>
        </p:txBody>
      </p:sp>
      <p:sp>
        <p:nvSpPr>
          <p:cNvPr id="3" name="Content Placeholder 2"/>
          <p:cNvSpPr>
            <a:spLocks noGrp="1"/>
          </p:cNvSpPr>
          <p:nvPr>
            <p:ph idx="1"/>
          </p:nvPr>
        </p:nvSpPr>
        <p:spPr/>
        <p:txBody>
          <a:bodyPr>
            <a:normAutofit lnSpcReduction="10000"/>
          </a:bodyPr>
          <a:lstStyle/>
          <a:p>
            <a:r>
              <a:rPr lang="en-US" dirty="0" smtClean="0"/>
              <a:t>The plaintiff’s case rests primarily on the testimony of one eyewitness named Chapman. Prior to trial the defense learns that Chapman habitually uses narcotics and has been hospitalized twice previously for anxiety; the latter hospitalization having occurred just one month prior to the events about which Chapman was purporting to testify as an eyewitness. Defense counsel has concerns about Chapman’s ability to recall the specific events underlying the lawsuit. </a:t>
            </a:r>
          </a:p>
          <a:p>
            <a:r>
              <a:rPr lang="en-US" dirty="0" smtClean="0"/>
              <a:t>What should the defense counsel ask the judge to do prior to Chapman testifying at trial?</a:t>
            </a:r>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2016 Carolina Academic Press, LLC. All rights reserved.</a:t>
            </a:r>
            <a:endParaRPr lang="en-US">
              <a:solidFill>
                <a:prstClr val="black">
                  <a:tint val="75000"/>
                </a:prstClr>
              </a:solidFill>
            </a:endParaRPr>
          </a:p>
        </p:txBody>
      </p:sp>
    </p:spTree>
    <p:extLst>
      <p:ext uri="{BB962C8B-B14F-4D97-AF65-F5344CB8AC3E}">
        <p14:creationId xmlns:p14="http://schemas.microsoft.com/office/powerpoint/2010/main" val="3298484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Juror </a:t>
            </a:r>
            <a:r>
              <a:rPr lang="en-US" dirty="0" err="1" smtClean="0"/>
              <a:t>K.C</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Kerry, a member of the Ute Mountain Ute tribe, was charged with forcibly assaulting a Bureau of Indian Affairs officer with a dangerous weapon. The case proceeded to trial and the jury found Kerry guilty. The day after the jury announced its verdict, one juror — “Juror </a:t>
            </a:r>
            <a:r>
              <a:rPr lang="en-US" dirty="0" err="1" smtClean="0"/>
              <a:t>K.C</a:t>
            </a:r>
            <a:r>
              <a:rPr lang="en-US" dirty="0" smtClean="0"/>
              <a:t>.” — approached defense counsel and claimed that the jury deliberation had been improperly influenced by racist claims about Native Americans.  The foreman, according to Juror </a:t>
            </a:r>
            <a:r>
              <a:rPr lang="en-US" dirty="0" err="1" smtClean="0"/>
              <a:t>K.C</a:t>
            </a:r>
            <a:r>
              <a:rPr lang="en-US" dirty="0" smtClean="0"/>
              <a:t>., told the other jurors that he used to live near an Indian Reservation and that “when Indians get alcohol, they all get drunk, and that when they get drunk, they get violent.” Several other jurors then agreed with the foreman and discussed the need to “send a message back to the reservation.” Defense counsel immediately filed a post-trial motion seeking a new trial, arguing that several of the jurors obviously lied during </a:t>
            </a:r>
            <a:r>
              <a:rPr lang="en-US" dirty="0" err="1" smtClean="0"/>
              <a:t>voir</a:t>
            </a:r>
            <a:r>
              <a:rPr lang="en-US" dirty="0" smtClean="0"/>
              <a:t> dire when asked if they harbored any bias or prejudice toward Native Americans. Juror </a:t>
            </a:r>
            <a:r>
              <a:rPr lang="en-US" dirty="0" err="1" smtClean="0"/>
              <a:t>K.C</a:t>
            </a:r>
            <a:r>
              <a:rPr lang="en-US" dirty="0" smtClean="0"/>
              <a:t>. is willing to testify at this post-trial proceeding.   The government opposes the motion on the ground that Kerry’s only evidence of misconduct (namely, Juror </a:t>
            </a:r>
            <a:r>
              <a:rPr lang="en-US" dirty="0" err="1" smtClean="0"/>
              <a:t>K.C.’s</a:t>
            </a:r>
            <a:r>
              <a:rPr lang="en-US" dirty="0" smtClean="0"/>
              <a:t> testimony) is inadmissible under the Rules of Evidence. </a:t>
            </a:r>
          </a:p>
          <a:p>
            <a:r>
              <a:rPr lang="en-US" dirty="0" smtClean="0"/>
              <a:t>Is the government correct?</a:t>
            </a:r>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2016 Carolina Academic Press, LLC. All rights reserved.</a:t>
            </a:r>
            <a:endParaRPr lang="en-US">
              <a:solidFill>
                <a:prstClr val="black">
                  <a:tint val="75000"/>
                </a:prstClr>
              </a:solidFill>
            </a:endParaRPr>
          </a:p>
        </p:txBody>
      </p:sp>
    </p:spTree>
    <p:extLst>
      <p:ext uri="{BB962C8B-B14F-4D97-AF65-F5344CB8AC3E}">
        <p14:creationId xmlns:p14="http://schemas.microsoft.com/office/powerpoint/2010/main" val="3962577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1143</Words>
  <Application>Microsoft Office PowerPoint</Application>
  <PresentationFormat>On-screen Show (4:3)</PresentationFormat>
  <Paragraphs>56</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1_Office Theme</vt:lpstr>
      <vt:lpstr>Chapter 1 Structure of the Trial &amp; Presentation of Evidence</vt:lpstr>
      <vt:lpstr>Structure of the Trial</vt:lpstr>
      <vt:lpstr>Rule 611</vt:lpstr>
      <vt:lpstr>Exercise: Ronald</vt:lpstr>
      <vt:lpstr>Rule 601</vt:lpstr>
      <vt:lpstr>Rule 606</vt:lpstr>
      <vt:lpstr>Rule 602</vt:lpstr>
      <vt:lpstr>Exercise: Chapman</vt:lpstr>
      <vt:lpstr>Exercise: Juror K.C.</vt:lpstr>
      <vt:lpstr>Rule 901(a)</vt:lpstr>
      <vt:lpstr>The full set of PowerPoint slides is available upon adoption.  Email crutan@cap-press.com  for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Structure of the Trial &amp; Presentation of Evidence</dc:title>
  <dc:creator>tina</dc:creator>
  <cp:lastModifiedBy>tina</cp:lastModifiedBy>
  <cp:revision>2</cp:revision>
  <dcterms:created xsi:type="dcterms:W3CDTF">2016-03-18T18:06:39Z</dcterms:created>
  <dcterms:modified xsi:type="dcterms:W3CDTF">2016-03-18T18:11:21Z</dcterms:modified>
</cp:coreProperties>
</file>