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CE1A-D48A-42B3-820A-6D9FB73D3F4E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A887-E259-4A52-9E3F-AFF906E5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6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CE1A-D48A-42B3-820A-6D9FB73D3F4E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A887-E259-4A52-9E3F-AFF906E5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CE1A-D48A-42B3-820A-6D9FB73D3F4E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A887-E259-4A52-9E3F-AFF906E5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1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CE1A-D48A-42B3-820A-6D9FB73D3F4E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A887-E259-4A52-9E3F-AFF906E5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4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CE1A-D48A-42B3-820A-6D9FB73D3F4E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A887-E259-4A52-9E3F-AFF906E5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3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CE1A-D48A-42B3-820A-6D9FB73D3F4E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A887-E259-4A52-9E3F-AFF906E5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0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CE1A-D48A-42B3-820A-6D9FB73D3F4E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A887-E259-4A52-9E3F-AFF906E5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1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CE1A-D48A-42B3-820A-6D9FB73D3F4E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A887-E259-4A52-9E3F-AFF906E5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7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CE1A-D48A-42B3-820A-6D9FB73D3F4E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A887-E259-4A52-9E3F-AFF906E5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9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CE1A-D48A-42B3-820A-6D9FB73D3F4E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A887-E259-4A52-9E3F-AFF906E5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0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CE1A-D48A-42B3-820A-6D9FB73D3F4E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A887-E259-4A52-9E3F-AFF906E5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7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6CE1A-D48A-42B3-820A-6D9FB73D3F4E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BA887-E259-4A52-9E3F-AFF906E5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1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721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Criminalization of Immigration:</a:t>
            </a:r>
            <a:br>
              <a:rPr lang="en-US" dirty="0" smtClean="0"/>
            </a:br>
            <a:r>
              <a:rPr lang="en-US" sz="3100" dirty="0" smtClean="0"/>
              <a:t>Contexts and Consequences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8402"/>
            <a:ext cx="6400800" cy="26739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Edited by </a:t>
            </a:r>
            <a:r>
              <a:rPr lang="en-US" sz="2400" dirty="0" err="1" smtClean="0"/>
              <a:t>Alissa</a:t>
            </a:r>
            <a:r>
              <a:rPr lang="en-US" sz="2400" dirty="0" smtClean="0"/>
              <a:t> Ackerman, PhD </a:t>
            </a:r>
          </a:p>
          <a:p>
            <a:r>
              <a:rPr lang="en-US" sz="2400" dirty="0" smtClean="0"/>
              <a:t>&amp; </a:t>
            </a:r>
          </a:p>
          <a:p>
            <a:r>
              <a:rPr lang="en-US" sz="2400" dirty="0" smtClean="0"/>
              <a:t>Rich Furman, MSW, PhD</a:t>
            </a:r>
          </a:p>
          <a:p>
            <a:endParaRPr lang="en-US" sz="2400" dirty="0" smtClean="0"/>
          </a:p>
          <a:p>
            <a:r>
              <a:rPr lang="en-US" sz="2400" dirty="0" smtClean="0"/>
              <a:t>Teaching material provided by:</a:t>
            </a:r>
          </a:p>
          <a:p>
            <a:r>
              <a:rPr lang="en-US" sz="2400" dirty="0" smtClean="0"/>
              <a:t>Douglas Epps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3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</a:rPr>
              <a:t>Chapter 2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The </a:t>
            </a:r>
            <a:r>
              <a:rPr lang="en-US" sz="2800" dirty="0" err="1">
                <a:solidFill>
                  <a:prstClr val="black"/>
                </a:solidFill>
              </a:rPr>
              <a:t>Problematization</a:t>
            </a:r>
            <a:r>
              <a:rPr lang="en-US" sz="2800" dirty="0">
                <a:solidFill>
                  <a:prstClr val="black"/>
                </a:solidFill>
              </a:rPr>
              <a:t> of Immigration as a Pacification Strategy</a:t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200" dirty="0">
                <a:solidFill>
                  <a:prstClr val="black"/>
                </a:solidFill>
              </a:rPr>
              <a:t>Undocumented Immigration as a Tool of Pacification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3000" b="1" dirty="0"/>
              <a:t>Pacification Mechanism 3—Immigration Detention and the </a:t>
            </a:r>
            <a:r>
              <a:rPr lang="en-US" sz="3000" b="1" dirty="0" err="1"/>
              <a:t>Incarcerative</a:t>
            </a:r>
            <a:r>
              <a:rPr lang="en-US" sz="3000" b="1" dirty="0"/>
              <a:t> Industrial Complex</a:t>
            </a:r>
          </a:p>
          <a:p>
            <a:pPr lvl="1"/>
            <a:r>
              <a:rPr lang="en-US" dirty="0"/>
              <a:t>The criminalization of immigration further justifies the building up of the criminal industrial complex.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5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The full set of PowerPoint slides is available upon adoption. 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smtClean="0">
                <a:solidFill>
                  <a:schemeClr val="tx1"/>
                </a:solidFill>
              </a:rPr>
              <a:t>Email bhall@cap-press.com </a:t>
            </a:r>
            <a:br>
              <a:rPr lang="en-US" altLang="en-US" b="1" smtClean="0">
                <a:solidFill>
                  <a:schemeClr val="tx1"/>
                </a:solidFill>
              </a:rPr>
            </a:br>
            <a:r>
              <a:rPr lang="en-US" altLang="en-US" b="1" smtClean="0">
                <a:solidFill>
                  <a:schemeClr val="tx1"/>
                </a:solidFill>
              </a:rPr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8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sz="2800" dirty="0" smtClean="0"/>
              <a:t>Introduction: The Changing Tide of America and the Criminalization of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Immigration is one of the hottest </a:t>
            </a:r>
            <a:r>
              <a:rPr lang="en-US" dirty="0" smtClean="0"/>
              <a:t>topics in discourse.</a:t>
            </a:r>
          </a:p>
          <a:p>
            <a:pPr lvl="1"/>
            <a:r>
              <a:rPr lang="en-US" dirty="0" smtClean="0"/>
              <a:t>key </a:t>
            </a:r>
            <a:r>
              <a:rPr lang="en-US" dirty="0"/>
              <a:t>values about what it means to be an “an American”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nternet </a:t>
            </a:r>
            <a:r>
              <a:rPr lang="en-US" dirty="0"/>
              <a:t>and other mass media </a:t>
            </a:r>
            <a:r>
              <a:rPr lang="en-US" dirty="0" smtClean="0"/>
              <a:t>has </a:t>
            </a:r>
            <a:r>
              <a:rPr lang="en-US" dirty="0"/>
              <a:t>increased visibility of immigration</a:t>
            </a:r>
          </a:p>
          <a:p>
            <a:pPr lvl="0"/>
            <a:r>
              <a:rPr lang="en-US" dirty="0"/>
              <a:t>E</a:t>
            </a:r>
            <a:r>
              <a:rPr lang="en-US" dirty="0" smtClean="0"/>
              <a:t>motional </a:t>
            </a:r>
            <a:r>
              <a:rPr lang="en-US" dirty="0"/>
              <a:t>and </a:t>
            </a:r>
            <a:r>
              <a:rPr lang="en-US" dirty="0" smtClean="0"/>
              <a:t>value-laden narratives </a:t>
            </a:r>
            <a:r>
              <a:rPr lang="en-US" dirty="0"/>
              <a:t>of </a:t>
            </a:r>
            <a:r>
              <a:rPr lang="en-US" dirty="0" smtClean="0"/>
              <a:t>immigration</a:t>
            </a:r>
            <a:endParaRPr lang="en-US" dirty="0" smtClean="0">
              <a:effectLst/>
            </a:endParaRPr>
          </a:p>
          <a:p>
            <a:pPr lvl="1"/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are a country that was built by and for immigrants with each generation of immigrants.  </a:t>
            </a:r>
            <a:endParaRPr lang="en-US" dirty="0" smtClean="0"/>
          </a:p>
          <a:p>
            <a:pPr lvl="2"/>
            <a:r>
              <a:rPr lang="en-US" dirty="0"/>
              <a:t>I</a:t>
            </a:r>
            <a:r>
              <a:rPr lang="en-US" dirty="0" smtClean="0"/>
              <a:t>nfluences </a:t>
            </a:r>
            <a:r>
              <a:rPr lang="en-US" dirty="0"/>
              <a:t>how US handles immigrants, refugees, and asylum seekers.  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2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</a:rPr>
              <a:t>Chapter </a:t>
            </a:r>
            <a:r>
              <a:rPr lang="en-US" dirty="0" smtClean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Introduction: The Changing Tide of America and the Criminalization of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America </a:t>
            </a:r>
            <a:r>
              <a:rPr lang="en-US" dirty="0"/>
              <a:t>is a country for Americans, and is threatened by a nefarious </a:t>
            </a:r>
            <a:r>
              <a:rPr lang="en-US" dirty="0" smtClean="0"/>
              <a:t>other: </a:t>
            </a:r>
            <a:r>
              <a:rPr lang="en-US" dirty="0"/>
              <a:t>the immigrant </a:t>
            </a:r>
          </a:p>
          <a:p>
            <a:pPr lvl="2"/>
            <a:r>
              <a:rPr lang="en-US" dirty="0"/>
              <a:t>The immigrant is often viewed as a threat to physical and moral </a:t>
            </a:r>
            <a:r>
              <a:rPr lang="en-US" dirty="0" smtClean="0"/>
              <a:t>survival</a:t>
            </a:r>
          </a:p>
          <a:p>
            <a:r>
              <a:rPr lang="en-US" dirty="0" smtClean="0"/>
              <a:t>September 11th, 2001, has altered our relationship to “the [immigrant] other.”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hreatened our senses of security. </a:t>
            </a:r>
          </a:p>
          <a:p>
            <a:pPr lvl="1"/>
            <a:r>
              <a:rPr lang="en-US" dirty="0" smtClean="0"/>
              <a:t>The Internet made this a far more powerful assault in the minds of Americans. 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7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</a:rPr>
              <a:t>Chapter </a:t>
            </a:r>
            <a:r>
              <a:rPr lang="en-US" dirty="0" smtClean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Introduction: The Changing Tide of America and the Criminalization of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4.   Americans were attacked from inside by those perceived as others—the immigrant.  </a:t>
            </a:r>
          </a:p>
          <a:p>
            <a:pPr lvl="1"/>
            <a:r>
              <a:rPr lang="en-US" dirty="0" smtClean="0"/>
              <a:t>Nativist and racist sentiments were inflamed by President George W. Bush’s </a:t>
            </a:r>
          </a:p>
          <a:p>
            <a:pPr lvl="1"/>
            <a:r>
              <a:rPr lang="en-US" dirty="0" smtClean="0"/>
              <a:t>This "other” had now become the enemy. </a:t>
            </a:r>
          </a:p>
          <a:p>
            <a:r>
              <a:rPr lang="en-US" dirty="0"/>
              <a:t>A</a:t>
            </a:r>
            <a:r>
              <a:rPr lang="en-US" dirty="0" smtClean="0"/>
              <a:t> pacification strategy was needed (Ch. 2)—the criminalization of immigration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ise of nativism in the United States </a:t>
            </a:r>
          </a:p>
          <a:p>
            <a:pPr lvl="1"/>
            <a:r>
              <a:rPr lang="en-US" dirty="0" smtClean="0"/>
              <a:t>The criminalization of immigration reflects an extreme response to our own fears of our future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82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</a:rPr>
              <a:t>Chapter </a:t>
            </a:r>
            <a:r>
              <a:rPr lang="en-US" dirty="0" smtClean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Introduction: The Changing Tide of America and the Criminalization of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ativism </a:t>
            </a:r>
            <a:r>
              <a:rPr lang="en-US" dirty="0"/>
              <a:t>has led to calls for comprehensive immigration </a:t>
            </a:r>
            <a:r>
              <a:rPr lang="en-US" dirty="0" smtClean="0"/>
              <a:t>reform</a:t>
            </a:r>
            <a:endParaRPr lang="en-US" dirty="0"/>
          </a:p>
          <a:p>
            <a:pPr lvl="1"/>
            <a:r>
              <a:rPr lang="en-US" dirty="0"/>
              <a:t>The Supreme </a:t>
            </a:r>
            <a:r>
              <a:rPr lang="en-US" dirty="0" smtClean="0"/>
              <a:t>Court—immigration </a:t>
            </a:r>
            <a:r>
              <a:rPr lang="en-US" dirty="0"/>
              <a:t>policy </a:t>
            </a:r>
            <a:r>
              <a:rPr lang="en-US" dirty="0" smtClean="0"/>
              <a:t>is in </a:t>
            </a:r>
            <a:r>
              <a:rPr lang="en-US" dirty="0"/>
              <a:t>the purview of the federal government </a:t>
            </a:r>
          </a:p>
          <a:p>
            <a:pPr lvl="2"/>
            <a:r>
              <a:rPr lang="en-US" dirty="0" smtClean="0"/>
              <a:t>According to federal law, undocumented </a:t>
            </a:r>
            <a:r>
              <a:rPr lang="en-US" dirty="0"/>
              <a:t>immigration is an administrative </a:t>
            </a:r>
            <a:r>
              <a:rPr lang="en-US" dirty="0" smtClean="0"/>
              <a:t>violation</a:t>
            </a:r>
          </a:p>
          <a:p>
            <a:pPr lvl="2"/>
            <a:r>
              <a:rPr lang="en-US" dirty="0" smtClean="0"/>
              <a:t>States are passing state </a:t>
            </a:r>
            <a:r>
              <a:rPr lang="en-US" dirty="0"/>
              <a:t>laws that criminalize </a:t>
            </a:r>
            <a:r>
              <a:rPr lang="en-US" dirty="0" smtClean="0"/>
              <a:t>undocumented </a:t>
            </a:r>
            <a:r>
              <a:rPr lang="en-US" dirty="0"/>
              <a:t>immigrant lives </a:t>
            </a:r>
            <a:endParaRPr lang="en-US" dirty="0" smtClean="0"/>
          </a:p>
          <a:p>
            <a:pPr lvl="3"/>
            <a:r>
              <a:rPr lang="en-US" dirty="0" smtClean="0"/>
              <a:t>Dramatic increase in immigration related bills at the state level over the </a:t>
            </a:r>
            <a:r>
              <a:rPr lang="en-US" dirty="0"/>
              <a:t>last several </a:t>
            </a:r>
            <a:r>
              <a:rPr lang="en-US" dirty="0" smtClean="0"/>
              <a:t>years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07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</a:rPr>
              <a:t>Chapter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The Problematization of Immigration as a Pacification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Numerous </a:t>
            </a:r>
            <a:r>
              <a:rPr lang="en-US" dirty="0"/>
              <a:t>presidential campaigns have focused on the “problem” of immigration  </a:t>
            </a:r>
          </a:p>
          <a:p>
            <a:pPr lvl="0"/>
            <a:r>
              <a:rPr lang="en-US" dirty="0"/>
              <a:t>These political strategies coincide with the </a:t>
            </a:r>
            <a:r>
              <a:rPr lang="en-US" dirty="0" err="1"/>
              <a:t>problematization</a:t>
            </a:r>
            <a:r>
              <a:rPr lang="en-US" dirty="0"/>
              <a:t> of </a:t>
            </a:r>
            <a:r>
              <a:rPr lang="en-US" dirty="0" smtClean="0"/>
              <a:t>immigration—immigration </a:t>
            </a:r>
            <a:r>
              <a:rPr lang="en-US" dirty="0"/>
              <a:t>is utilized in strategic terms.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ational </a:t>
            </a:r>
            <a:r>
              <a:rPr lang="en-US" dirty="0"/>
              <a:t>security, terrorism, job creation and loss, the overall health of the economy, general crime and even sex crimes.</a:t>
            </a:r>
          </a:p>
          <a:p>
            <a:pPr lvl="1"/>
            <a:r>
              <a:rPr lang="en-US" dirty="0"/>
              <a:t>Serves a powerful function of attempting to pacify the American </a:t>
            </a:r>
            <a:r>
              <a:rPr lang="en-US" dirty="0" smtClean="0"/>
              <a:t>public by </a:t>
            </a:r>
            <a:r>
              <a:rPr lang="en-US" dirty="0"/>
              <a:t>using immigration as a strategy of pacification.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7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</a:rPr>
              <a:t>Chapter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The Problematization of Immigration as a Pacification </a:t>
            </a:r>
            <a:r>
              <a:rPr lang="en-US" sz="2800" dirty="0" smtClean="0">
                <a:solidFill>
                  <a:prstClr val="black"/>
                </a:solidFill>
              </a:rPr>
              <a:t>Strategy</a:t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200" dirty="0" smtClean="0"/>
              <a:t>Pacification as a Strategy</a:t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63256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Pacification </a:t>
            </a:r>
            <a:r>
              <a:rPr lang="en-US" dirty="0"/>
              <a:t>creates a sense of peace and order </a:t>
            </a:r>
          </a:p>
          <a:p>
            <a:pPr lvl="0"/>
            <a:r>
              <a:rPr lang="en-US" dirty="0" smtClean="0"/>
              <a:t>Pacification </a:t>
            </a:r>
            <a:r>
              <a:rPr lang="en-US" dirty="0"/>
              <a:t>contains two interrelated approaches: </a:t>
            </a:r>
            <a:endParaRPr lang="en-US" dirty="0" smtClean="0"/>
          </a:p>
          <a:p>
            <a:pPr lvl="1"/>
            <a:r>
              <a:rPr lang="en-US" dirty="0" smtClean="0"/>
              <a:t>construction </a:t>
            </a:r>
            <a:r>
              <a:rPr lang="en-US" dirty="0"/>
              <a:t>and </a:t>
            </a:r>
            <a:r>
              <a:rPr lang="en-US" dirty="0" smtClean="0"/>
              <a:t>reconstructing (or politics </a:t>
            </a:r>
            <a:r>
              <a:rPr lang="en-US" dirty="0"/>
              <a:t>and </a:t>
            </a:r>
            <a:r>
              <a:rPr lang="en-US" dirty="0" smtClean="0"/>
              <a:t>force) </a:t>
            </a:r>
          </a:p>
          <a:p>
            <a:pPr lvl="1"/>
            <a:r>
              <a:rPr lang="en-US" dirty="0" smtClean="0"/>
              <a:t>Means </a:t>
            </a:r>
            <a:r>
              <a:rPr lang="en-US" dirty="0"/>
              <a:t>of achieving security </a:t>
            </a:r>
            <a:r>
              <a:rPr lang="en-US" dirty="0" smtClean="0"/>
              <a:t>rely on </a:t>
            </a:r>
            <a:r>
              <a:rPr lang="en-US" dirty="0"/>
              <a:t>a society’s idea of what is insecure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ecurity </a:t>
            </a:r>
            <a:r>
              <a:rPr lang="en-US" dirty="0"/>
              <a:t>is used as a way of achieving pacification </a:t>
            </a:r>
            <a:r>
              <a:rPr lang="en-US" dirty="0" smtClean="0"/>
              <a:t>culturally</a:t>
            </a:r>
            <a:r>
              <a:rPr lang="en-US" dirty="0"/>
              <a:t>, economically, </a:t>
            </a:r>
            <a:r>
              <a:rPr lang="en-US" dirty="0" smtClean="0"/>
              <a:t>politically and socially in three ways:</a:t>
            </a:r>
            <a:endParaRPr lang="en-US" dirty="0"/>
          </a:p>
          <a:p>
            <a:pPr lvl="1"/>
            <a:r>
              <a:rPr lang="en-US" dirty="0"/>
              <a:t>restoring security through political and economic force </a:t>
            </a:r>
          </a:p>
          <a:p>
            <a:pPr lvl="1"/>
            <a:r>
              <a:rPr lang="en-US" dirty="0"/>
              <a:t>deconstruction and reconstruction</a:t>
            </a:r>
          </a:p>
          <a:p>
            <a:pPr lvl="1"/>
            <a:r>
              <a:rPr lang="en-US" dirty="0"/>
              <a:t>social reconstruction through military and/or police </a:t>
            </a:r>
            <a:r>
              <a:rPr lang="en-US" dirty="0" smtClean="0"/>
              <a:t>force</a:t>
            </a:r>
            <a:endParaRPr lang="en-US" dirty="0"/>
          </a:p>
          <a:p>
            <a:pPr lvl="0"/>
            <a:r>
              <a:rPr lang="en-US" dirty="0"/>
              <a:t>The U.S.-Mexico border has served several purposes for the U.S.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most of </a:t>
            </a:r>
            <a:r>
              <a:rPr lang="en-US" dirty="0" smtClean="0"/>
              <a:t>US </a:t>
            </a:r>
            <a:r>
              <a:rPr lang="en-US" dirty="0"/>
              <a:t>history </a:t>
            </a:r>
            <a:r>
              <a:rPr lang="en-US" dirty="0" smtClean="0"/>
              <a:t>the </a:t>
            </a:r>
            <a:r>
              <a:rPr lang="en-US" dirty="0"/>
              <a:t>boundary was only periodically </a:t>
            </a:r>
            <a:r>
              <a:rPr lang="en-US" dirty="0" smtClean="0"/>
              <a:t>enforced</a:t>
            </a:r>
            <a:endParaRPr lang="en-US" dirty="0"/>
          </a:p>
          <a:p>
            <a:pPr lvl="2"/>
            <a:r>
              <a:rPr lang="en-US" dirty="0" smtClean="0"/>
              <a:t>In the 1990s immigration </a:t>
            </a:r>
            <a:r>
              <a:rPr lang="en-US" dirty="0"/>
              <a:t>became a problem that was widely </a:t>
            </a:r>
            <a:r>
              <a:rPr lang="en-US" dirty="0" smtClean="0"/>
              <a:t>accepted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6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</a:rPr>
              <a:t>Chapter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The Problematization of Immigration as a Pacification </a:t>
            </a:r>
            <a:r>
              <a:rPr lang="en-US" sz="2800" dirty="0" smtClean="0">
                <a:solidFill>
                  <a:prstClr val="black"/>
                </a:solidFill>
              </a:rPr>
              <a:t>Strategy</a:t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200" dirty="0" smtClean="0">
                <a:solidFill>
                  <a:prstClr val="black"/>
                </a:solidFill>
              </a:rPr>
              <a:t>Undocumented Immigration as a Tool of Pacification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30540" cy="452596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b="1" dirty="0" smtClean="0"/>
              <a:t>Pacification </a:t>
            </a:r>
            <a:r>
              <a:rPr lang="en-US" b="1" dirty="0"/>
              <a:t>M</a:t>
            </a:r>
            <a:r>
              <a:rPr lang="en-US" b="1" dirty="0" smtClean="0"/>
              <a:t>echanism 1—“</a:t>
            </a:r>
            <a:r>
              <a:rPr lang="en-US" b="1" dirty="0"/>
              <a:t>Threats” of Illegal Immigrants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permanent </a:t>
            </a:r>
            <a:r>
              <a:rPr lang="en-US" dirty="0"/>
              <a:t>insecurity is the ability of the “other” to invade societies occupied by “us.” </a:t>
            </a:r>
          </a:p>
          <a:p>
            <a:pPr lvl="1"/>
            <a:r>
              <a:rPr lang="en-US" dirty="0"/>
              <a:t>The increased policing of borders separating one population from another is instigated and achieved by the country with more </a:t>
            </a:r>
            <a:r>
              <a:rPr lang="en-US" dirty="0" smtClean="0"/>
              <a:t>capital &amp; more </a:t>
            </a:r>
            <a:r>
              <a:rPr lang="en-US" dirty="0"/>
              <a:t>insecurities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perceived threats of “illegal” immigrants serves as responses to economic and social problems. 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lame </a:t>
            </a:r>
            <a:r>
              <a:rPr lang="en-US" dirty="0"/>
              <a:t>the “other” </a:t>
            </a:r>
            <a:r>
              <a:rPr lang="en-US" dirty="0" smtClean="0"/>
              <a:t>and citizens </a:t>
            </a:r>
            <a:r>
              <a:rPr lang="en-US" dirty="0"/>
              <a:t>will not notice </a:t>
            </a:r>
            <a:r>
              <a:rPr lang="en-US" dirty="0" smtClean="0"/>
              <a:t>structural problems</a:t>
            </a:r>
            <a:endParaRPr lang="en-US" dirty="0"/>
          </a:p>
          <a:p>
            <a:pPr lvl="1"/>
            <a:r>
              <a:rPr lang="en-US" dirty="0" smtClean="0"/>
              <a:t>Increase in </a:t>
            </a:r>
            <a:r>
              <a:rPr lang="en-US" dirty="0" err="1"/>
              <a:t>problematization</a:t>
            </a:r>
            <a:r>
              <a:rPr lang="en-US" dirty="0"/>
              <a:t> of </a:t>
            </a:r>
            <a:r>
              <a:rPr lang="en-US" dirty="0" smtClean="0"/>
              <a:t>anti-immigrant </a:t>
            </a:r>
            <a:r>
              <a:rPr lang="en-US" dirty="0"/>
              <a:t>sentiments </a:t>
            </a:r>
            <a:r>
              <a:rPr lang="en-US" dirty="0" smtClean="0"/>
              <a:t>post </a:t>
            </a:r>
            <a:r>
              <a:rPr lang="en-US" dirty="0"/>
              <a:t>9/11, </a:t>
            </a:r>
            <a:r>
              <a:rPr lang="en-US" dirty="0" smtClean="0"/>
              <a:t>but some evidence of it </a:t>
            </a:r>
            <a:r>
              <a:rPr lang="en-US" dirty="0"/>
              <a:t>exists </a:t>
            </a:r>
            <a:r>
              <a:rPr lang="en-US" dirty="0" smtClean="0"/>
              <a:t>in </a:t>
            </a:r>
            <a:r>
              <a:rPr lang="en-US" dirty="0"/>
              <a:t>the 1990s.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1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</a:rPr>
              <a:t>Chapter 2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The </a:t>
            </a:r>
            <a:r>
              <a:rPr lang="en-US" sz="2800" dirty="0" err="1">
                <a:solidFill>
                  <a:prstClr val="black"/>
                </a:solidFill>
              </a:rPr>
              <a:t>Problematization</a:t>
            </a:r>
            <a:r>
              <a:rPr lang="en-US" sz="2800" dirty="0">
                <a:solidFill>
                  <a:prstClr val="black"/>
                </a:solidFill>
              </a:rPr>
              <a:t> of Immigration as a Pacification Strategy</a:t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200" dirty="0">
                <a:solidFill>
                  <a:prstClr val="black"/>
                </a:solidFill>
              </a:rPr>
              <a:t>Undocumented Immigration as a Tool of Pacification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/>
              <a:t>Pacification </a:t>
            </a:r>
            <a:r>
              <a:rPr lang="en-US" b="1" dirty="0" smtClean="0"/>
              <a:t>Mechanism 2—Criminalizing </a:t>
            </a:r>
            <a:r>
              <a:rPr lang="en-US" b="1" dirty="0"/>
              <a:t>Immigration</a:t>
            </a:r>
          </a:p>
          <a:p>
            <a:pPr lvl="1"/>
            <a:r>
              <a:rPr lang="en-US" dirty="0"/>
              <a:t>Several states have used anti-immigration laws </a:t>
            </a:r>
            <a:r>
              <a:rPr lang="en-US" dirty="0" smtClean="0"/>
              <a:t>to addresses </a:t>
            </a:r>
            <a:r>
              <a:rPr lang="en-US" dirty="0"/>
              <a:t>citizens’ fears of crimes that may be committed by undocumented immigrants. </a:t>
            </a:r>
          </a:p>
          <a:p>
            <a:pPr lvl="2"/>
            <a:r>
              <a:rPr lang="en-US" dirty="0"/>
              <a:t>Alabama’s H.B. 56  </a:t>
            </a:r>
            <a:r>
              <a:rPr lang="en-US" dirty="0" smtClean="0"/>
              <a:t>law—makes </a:t>
            </a:r>
            <a:r>
              <a:rPr lang="en-US" dirty="0"/>
              <a:t>it a felony for an undocumented immigrant to enter into contracts with the state.  </a:t>
            </a:r>
          </a:p>
          <a:p>
            <a:pPr lvl="2"/>
            <a:r>
              <a:rPr lang="en-US" dirty="0"/>
              <a:t>Arizona’s S.B. 1070 </a:t>
            </a:r>
            <a:r>
              <a:rPr lang="en-US" dirty="0" smtClean="0"/>
              <a:t>law—encourages </a:t>
            </a:r>
            <a:r>
              <a:rPr lang="en-US" dirty="0"/>
              <a:t>law enforcement to verify the immigration status of anyone </a:t>
            </a:r>
            <a:r>
              <a:rPr lang="en-US" i="1" dirty="0"/>
              <a:t>suspected</a:t>
            </a:r>
            <a:r>
              <a:rPr lang="en-US" dirty="0"/>
              <a:t> of being an “illegal.” </a:t>
            </a:r>
          </a:p>
          <a:p>
            <a:pPr lvl="2"/>
            <a:r>
              <a:rPr lang="en-US" dirty="0"/>
              <a:t>The effect of immigration policy has not only been on </a:t>
            </a:r>
            <a:r>
              <a:rPr lang="en-US" dirty="0" smtClean="0"/>
              <a:t>undocumented </a:t>
            </a:r>
            <a:r>
              <a:rPr lang="en-US" dirty="0"/>
              <a:t>immigrants and </a:t>
            </a:r>
            <a:r>
              <a:rPr lang="en-US" dirty="0" err="1"/>
              <a:t>transmigrants</a:t>
            </a:r>
            <a:r>
              <a:rPr lang="en-US" dirty="0"/>
              <a:t>, but on Latinos themselves.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9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817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Criminalization of Immigration: Contexts and Consequences</vt:lpstr>
      <vt:lpstr>Chapter 1 Introduction: The Changing Tide of America and the Criminalization of Immigration</vt:lpstr>
      <vt:lpstr>Chapter 1 Introduction: The Changing Tide of America and the Criminalization of Immigration</vt:lpstr>
      <vt:lpstr>Chapter 1 Introduction: The Changing Tide of America and the Criminalization of Immigration</vt:lpstr>
      <vt:lpstr>Chapter 1 Introduction: The Changing Tide of America and the Criminalization of Immigration</vt:lpstr>
      <vt:lpstr>Chapter 2 The Problematization of Immigration as a Pacification Strategy</vt:lpstr>
      <vt:lpstr>Chapter 2 The Problematization of Immigration as a Pacification Strategy Pacification as a Strategy </vt:lpstr>
      <vt:lpstr>Chapter 2 The Problematization of Immigration as a Pacification Strategy Undocumented Immigration as a Tool of Pacification</vt:lpstr>
      <vt:lpstr>Chapter 2 The Problematization of Immigration as a Pacification Strategy Undocumented Immigration as a Tool of Pacification</vt:lpstr>
      <vt:lpstr>Chapter 2 The Problematization of Immigration as a Pacification Strategy Undocumented Immigration as a Tool of Pacification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Criminalization of Immigration: Contexts and Consequences</dc:title>
  <dc:creator>tina</dc:creator>
  <cp:lastModifiedBy>tina</cp:lastModifiedBy>
  <cp:revision>1</cp:revision>
  <dcterms:created xsi:type="dcterms:W3CDTF">2014-08-05T13:01:12Z</dcterms:created>
  <dcterms:modified xsi:type="dcterms:W3CDTF">2014-08-05T13:02:07Z</dcterms:modified>
</cp:coreProperties>
</file>