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12AFC-1453-AD4F-BD7B-4CE8BE9F6607}" type="datetimeFigureOut">
              <a:rPr lang="en-US" smtClean="0"/>
              <a:t>8/22/16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36F66-B947-864C-A54B-3A89FCFE7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346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F93B5-E811-214C-A0E8-EB5071C49F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30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6E8E6-1A2B-654E-9993-0363D26A1F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644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36F66-B947-864C-A54B-3A89FCFE7BE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80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119B-589B-2D4A-BBCB-FF5080933658}" type="datetime1">
              <a:rPr lang="en-US" smtClean="0"/>
              <a:t>8/22/16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1482-C87D-AD4B-AFDB-B00681A3F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93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A792-A67F-9746-99EC-57E26C1873EC}" type="datetime1">
              <a:rPr lang="en-US" smtClean="0"/>
              <a:t>8/22/16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1482-C87D-AD4B-AFDB-B00681A3F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57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BEF74-3F31-1940-AF7E-0F28A2B4F0D6}" type="datetime1">
              <a:rPr lang="en-US" smtClean="0"/>
              <a:t>8/22/16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1482-C87D-AD4B-AFDB-B00681A3F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05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0E786-C7F4-124A-AB58-904265CA7312}" type="datetime1">
              <a:rPr lang="en-US" smtClean="0"/>
              <a:t>8/22/16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1482-C87D-AD4B-AFDB-B00681A3F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255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9DF9-B74D-6143-8916-7E1A00F66321}" type="datetime1">
              <a:rPr lang="en-US" smtClean="0"/>
              <a:t>8/22/16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1482-C87D-AD4B-AFDB-B00681A3F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55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5E8EA-8BD0-4D4C-96EF-C91C8C58AD88}" type="datetime1">
              <a:rPr lang="en-US" smtClean="0"/>
              <a:t>8/22/16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 Carolina Academic Press, LLC.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1482-C87D-AD4B-AFDB-B00681A3F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08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A8D1-2D3C-834A-A38F-B8ED48773449}" type="datetime1">
              <a:rPr lang="en-US" smtClean="0"/>
              <a:t>8/22/16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 Carolina Academic Press, LLC.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1482-C87D-AD4B-AFDB-B00681A3F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041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09F7-3D28-3F49-AD88-8304FA47D4A6}" type="datetime1">
              <a:rPr lang="en-US" smtClean="0"/>
              <a:t>8/22/16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 Carolina Academic Press, LLC.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1482-C87D-AD4B-AFDB-B00681A3F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48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3049A-DC8F-2045-97B0-286FA0DFD543}" type="datetime1">
              <a:rPr lang="en-US" smtClean="0"/>
              <a:t>8/22/16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 Carolina Academic Press, LLC.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1482-C87D-AD4B-AFDB-B00681A3F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B32E2-01FD-E24C-A617-43907FD1F43E}" type="datetime1">
              <a:rPr lang="en-US" smtClean="0"/>
              <a:t>8/22/16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 Carolina Academic Press, LLC.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1482-C87D-AD4B-AFDB-B00681A3F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97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74C0-86D0-4E4D-80F1-645488E163F1}" type="datetime1">
              <a:rPr lang="en-US" smtClean="0"/>
              <a:t>8/22/16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 Carolina Academic Press, LLC.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1482-C87D-AD4B-AFDB-B00681A3F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80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40B70-B105-1A46-8A2B-E9C96F56DFC7}" type="datetime1">
              <a:rPr lang="en-US" smtClean="0"/>
              <a:t>8/22/16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2016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31482-C87D-AD4B-AFDB-B00681A3F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6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mailto:bhall@cap-press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to Criminal Justice: A Personal Narrative Approach	Chapter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Alissa R. Ackerman, PhD</a:t>
            </a:r>
          </a:p>
          <a:p>
            <a:r>
              <a:rPr lang="en-US" dirty="0" smtClean="0"/>
              <a:t>Meghan Sacks, PhD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460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886" y="500062"/>
            <a:ext cx="10961914" cy="1325563"/>
          </a:xfrm>
        </p:spPr>
        <p:txBody>
          <a:bodyPr>
            <a:noAutofit/>
          </a:bodyPr>
          <a:lstStyle/>
          <a:p>
            <a:pPr lvl="2" algn="l" rtl="0">
              <a:lnSpc>
                <a:spcPct val="90000"/>
              </a:lnSpc>
              <a:spcBef>
                <a:spcPct val="0"/>
              </a:spcBef>
            </a:pPr>
            <a:r>
              <a:rPr lang="en-US" sz="5400" dirty="0" smtClean="0">
                <a:effectLst/>
                <a:latin typeface="+mj-lt"/>
                <a:ea typeface="Times New Roman" panose="02020603050405020304" pitchFamily="18" charset="0"/>
              </a:rPr>
              <a:t>The National Incident Based Reporting System (NIBRS)</a:t>
            </a:r>
            <a:r>
              <a:rPr lang="en-US" sz="5400" dirty="0" smtClean="0">
                <a:effectLst/>
                <a:latin typeface="+mj-lt"/>
              </a:rPr>
              <a:t/>
            </a:r>
            <a:br>
              <a:rPr lang="en-US" sz="5400" dirty="0" smtClean="0">
                <a:effectLst/>
                <a:latin typeface="+mj-lt"/>
              </a:rPr>
            </a:br>
            <a:endParaRPr lang="en-US" sz="54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65259"/>
            <a:ext cx="10515600" cy="4351338"/>
          </a:xfrm>
        </p:spPr>
        <p:txBody>
          <a:bodyPr/>
          <a:lstStyle/>
          <a:p>
            <a:r>
              <a:rPr lang="en-US" sz="4000" dirty="0" smtClean="0">
                <a:effectLst/>
                <a:ea typeface="Times New Roman" panose="02020603050405020304" pitchFamily="18" charset="0"/>
              </a:rPr>
              <a:t>Designed to update UCR in 1980s</a:t>
            </a:r>
            <a:endParaRPr lang="en-US" sz="4000" dirty="0" smtClean="0">
              <a:effectLst/>
            </a:endParaRPr>
          </a:p>
          <a:p>
            <a:r>
              <a:rPr lang="en-US" sz="4000" dirty="0" smtClean="0">
                <a:effectLst/>
                <a:ea typeface="Times New Roman" panose="02020603050405020304" pitchFamily="18" charset="0"/>
              </a:rPr>
              <a:t>More information about offender, victim and offense</a:t>
            </a:r>
            <a:endParaRPr lang="en-US" sz="4000" dirty="0" smtClean="0">
              <a:effectLst/>
            </a:endParaRPr>
          </a:p>
          <a:p>
            <a:r>
              <a:rPr lang="en-US" sz="4000" dirty="0" smtClean="0">
                <a:effectLst/>
                <a:ea typeface="Times New Roman" panose="02020603050405020304" pitchFamily="18" charset="0"/>
              </a:rPr>
              <a:t>More comprehensive list of crimes</a:t>
            </a:r>
            <a:endParaRPr lang="en-US" sz="4000" dirty="0" smtClean="0">
              <a:effectLst/>
            </a:endParaRPr>
          </a:p>
          <a:p>
            <a:r>
              <a:rPr lang="en-US" sz="4000" dirty="0" smtClean="0">
                <a:effectLst/>
                <a:ea typeface="Times New Roman" panose="02020603050405020304" pitchFamily="18" charset="0"/>
              </a:rPr>
              <a:t>Approximately 31 states NIBRIS certified</a:t>
            </a:r>
            <a:endParaRPr lang="en-US" sz="4000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1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full set of PowerPoint slides is available upon adoption. Please contact Beth at </a:t>
            </a:r>
            <a:r>
              <a:rPr lang="en-US" dirty="0" smtClean="0">
                <a:hlinkClick r:id="rId3"/>
              </a:rPr>
              <a:t>bhall@cap-press.com</a:t>
            </a:r>
            <a:r>
              <a:rPr lang="en-US" dirty="0" smtClean="0"/>
              <a:t> for more information.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88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6000" dirty="0"/>
              <a:t>What is Criminology</a:t>
            </a:r>
            <a:r>
              <a:rPr lang="en-US" sz="6000" dirty="0" smtClean="0"/>
              <a:t>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sz="3600" dirty="0"/>
              <a:t>Criminology is the scientific study of the causes of crime  </a:t>
            </a:r>
            <a:endParaRPr lang="en-US" sz="3600" u="none" strike="noStrike" dirty="0" smtClean="0">
              <a:effectLst/>
            </a:endParaRPr>
          </a:p>
          <a:p>
            <a:pPr lvl="2"/>
            <a:r>
              <a:rPr lang="en-US" sz="3200" dirty="0"/>
              <a:t>Crime is a relative phenomenon</a:t>
            </a:r>
            <a:endParaRPr lang="en-US" sz="3200" u="none" strike="noStrike" dirty="0" smtClean="0">
              <a:effectLst/>
            </a:endParaRPr>
          </a:p>
          <a:p>
            <a:pPr lvl="2"/>
            <a:r>
              <a:rPr lang="en-US" sz="3200" dirty="0"/>
              <a:t>Criminal laws do not remain constant</a:t>
            </a:r>
            <a:endParaRPr lang="en-US" sz="3200" u="none" strike="noStrike" dirty="0" smtClean="0">
              <a:effectLst/>
            </a:endParaRPr>
          </a:p>
          <a:p>
            <a:pPr lvl="3"/>
            <a:r>
              <a:rPr lang="en-US" sz="2800" dirty="0"/>
              <a:t>Studying only criminal behavior is not enough</a:t>
            </a:r>
            <a:endParaRPr lang="en-US" sz="2800" u="none" strike="noStrike" dirty="0" smtClean="0">
              <a:effectLst/>
            </a:endParaRPr>
          </a:p>
          <a:p>
            <a:pPr lvl="3"/>
            <a:r>
              <a:rPr lang="en-US" sz="2800" dirty="0"/>
              <a:t>Also study how certain behaviors become criminalized to begin with.   </a:t>
            </a:r>
            <a:endParaRPr lang="en-US" sz="2800" u="none" strike="noStrike" dirty="0" smtClean="0">
              <a:effectLst/>
            </a:endParaRPr>
          </a:p>
          <a:p>
            <a:pPr lvl="1"/>
            <a:r>
              <a:rPr lang="en-US" sz="3600" dirty="0"/>
              <a:t>We study what causes crime so that we know how to prevent, reduce or manage crime in its various forms.  </a:t>
            </a:r>
            <a:endParaRPr lang="en-US" sz="3600" u="none" strike="noStrike" dirty="0" smtClean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017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6000" dirty="0" smtClean="0"/>
              <a:t>The Criminal Justice System</a:t>
            </a:r>
            <a:r>
              <a:rPr lang="en-US" sz="6000" u="none" strike="noStrike" dirty="0" smtClean="0">
                <a:effectLst/>
              </a:rPr>
              <a:t/>
            </a:r>
            <a:br>
              <a:rPr lang="en-US" sz="6000" u="none" strike="noStrike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3200" dirty="0" smtClean="0"/>
              <a:t>Criminology </a:t>
            </a:r>
            <a:r>
              <a:rPr lang="en-US" sz="3200" dirty="0"/>
              <a:t>and criminal justice go hand in hand</a:t>
            </a:r>
            <a:endParaRPr lang="en-US" sz="3200" u="none" strike="noStrike" dirty="0" smtClean="0">
              <a:effectLst/>
            </a:endParaRPr>
          </a:p>
          <a:p>
            <a:pPr lvl="2"/>
            <a:r>
              <a:rPr lang="en-US" sz="2800" dirty="0"/>
              <a:t>Criminal justice is how we respond to crime as a society </a:t>
            </a:r>
            <a:endParaRPr lang="en-US" sz="2800" u="none" strike="noStrike" dirty="0" smtClean="0">
              <a:effectLst/>
            </a:endParaRPr>
          </a:p>
          <a:p>
            <a:pPr lvl="1"/>
            <a:r>
              <a:rPr lang="en-US" sz="3200" dirty="0"/>
              <a:t>The criminal justice system has many different moving parts </a:t>
            </a:r>
            <a:endParaRPr lang="en-US" sz="3200" u="none" strike="noStrike" dirty="0" smtClean="0">
              <a:effectLst/>
            </a:endParaRPr>
          </a:p>
          <a:p>
            <a:pPr lvl="2"/>
            <a:r>
              <a:rPr lang="en-US" sz="2800" dirty="0"/>
              <a:t>Usually thought of as three big parts: police, courts and corrections.  </a:t>
            </a:r>
            <a:endParaRPr lang="en-US" sz="2800" u="none" strike="noStrike" dirty="0" smtClean="0">
              <a:effectLst/>
            </a:endParaRPr>
          </a:p>
          <a:p>
            <a:pPr lvl="3"/>
            <a:r>
              <a:rPr lang="en-US" sz="2400" dirty="0"/>
              <a:t>The police are those tasked with enforcing the law.  </a:t>
            </a:r>
            <a:endParaRPr lang="en-US" sz="2400" u="none" strike="noStrike" dirty="0" smtClean="0">
              <a:effectLst/>
            </a:endParaRPr>
          </a:p>
          <a:p>
            <a:pPr lvl="3"/>
            <a:r>
              <a:rPr lang="en-US" sz="2400" dirty="0"/>
              <a:t>The courts are the place where legal guilt is decided and sentences are handed down.  </a:t>
            </a:r>
            <a:endParaRPr lang="en-US" sz="2400" u="none" strike="noStrike" dirty="0" smtClean="0">
              <a:effectLst/>
            </a:endParaRPr>
          </a:p>
          <a:p>
            <a:pPr lvl="3"/>
            <a:r>
              <a:rPr lang="en-US" sz="2400" dirty="0"/>
              <a:t> The correctional system is meant to carry out  a sentence handed down by the courts.</a:t>
            </a:r>
            <a:endParaRPr lang="en-US" sz="2400" u="none" strike="noStrike" dirty="0" smtClean="0">
              <a:effectLst/>
            </a:endParaRPr>
          </a:p>
          <a:p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99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137" y="365125"/>
            <a:ext cx="11181805" cy="1325563"/>
          </a:xfrm>
        </p:spPr>
        <p:txBody>
          <a:bodyPr>
            <a:noAutofit/>
          </a:bodyPr>
          <a:lstStyle/>
          <a:p>
            <a:pPr lvl="0"/>
            <a:r>
              <a:rPr lang="en-US" sz="5400" dirty="0" smtClean="0"/>
              <a:t>Herbert Packer’s Two Models of Justice</a:t>
            </a:r>
            <a:r>
              <a:rPr lang="en-US" sz="5400" u="none" strike="noStrike" dirty="0" smtClean="0">
                <a:effectLst/>
              </a:rPr>
              <a:t/>
            </a:r>
            <a:br>
              <a:rPr lang="en-US" sz="5400" u="none" strike="noStrike" dirty="0" smtClean="0">
                <a:effectLst/>
              </a:rPr>
            </a:b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600" dirty="0" smtClean="0"/>
              <a:t>Packer’s </a:t>
            </a:r>
            <a:r>
              <a:rPr lang="en-US" sz="3600" dirty="0"/>
              <a:t>models are very helpful in discerning the two larger competing values that often guide justice in our system: crime control and due process.</a:t>
            </a:r>
            <a:endParaRPr lang="en-US" sz="3600" u="none" strike="noStrike" dirty="0" smtClean="0">
              <a:effectLst/>
            </a:endParaRPr>
          </a:p>
          <a:p>
            <a:pPr lvl="2"/>
            <a:r>
              <a:rPr lang="en-US" sz="3200" dirty="0"/>
              <a:t>The crime control model is one in which controlling crime for the security of society is the primary purpose of the criminal justice system.  </a:t>
            </a:r>
            <a:endParaRPr lang="en-US" sz="3200" u="none" strike="noStrike" dirty="0" smtClean="0">
              <a:effectLst/>
            </a:endParaRPr>
          </a:p>
          <a:p>
            <a:pPr lvl="2"/>
            <a:r>
              <a:rPr lang="en-US" sz="3200" dirty="0" smtClean="0"/>
              <a:t>The </a:t>
            </a:r>
            <a:r>
              <a:rPr lang="en-US" sz="3200" dirty="0"/>
              <a:t>Due Process model focuses on limiting police and prosecutorial powers.  </a:t>
            </a:r>
            <a:endParaRPr lang="en-US" sz="3200" u="none" strike="noStrike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29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131" y="365125"/>
            <a:ext cx="11756572" cy="1325563"/>
          </a:xfrm>
        </p:spPr>
        <p:txBody>
          <a:bodyPr>
            <a:normAutofit fontScale="90000"/>
          </a:bodyPr>
          <a:lstStyle/>
          <a:p>
            <a:pPr lvl="0"/>
            <a:r>
              <a:rPr lang="en-US" sz="6000" dirty="0" smtClean="0"/>
              <a:t>Perceptions of Crime and Criminal Justice</a:t>
            </a:r>
            <a:r>
              <a:rPr lang="en-US" sz="6000" u="none" strike="noStrike" dirty="0" smtClean="0">
                <a:effectLst/>
              </a:rPr>
              <a:t/>
            </a:r>
            <a:br>
              <a:rPr lang="en-US" sz="6000" u="none" strike="noStrike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600" u="none" strike="noStrike" dirty="0" smtClean="0">
                <a:effectLst/>
              </a:rPr>
              <a:t>P</a:t>
            </a:r>
            <a:r>
              <a:rPr lang="en-US" sz="3600" dirty="0" smtClean="0"/>
              <a:t>erception </a:t>
            </a:r>
            <a:r>
              <a:rPr lang="en-US" sz="3600" dirty="0"/>
              <a:t>of crime and justice is quite often driven by politics and media.  </a:t>
            </a:r>
            <a:endParaRPr lang="en-US" sz="3600" u="none" strike="noStrike" dirty="0" smtClean="0">
              <a:effectLst/>
            </a:endParaRPr>
          </a:p>
          <a:p>
            <a:pPr lvl="1"/>
            <a:r>
              <a:rPr lang="en-US" sz="3600" dirty="0"/>
              <a:t>The effect of sensationalized crimes and trials leads to serious misperceptions about our justice system.  </a:t>
            </a:r>
            <a:endParaRPr lang="en-US" sz="3600" u="none" strike="noStrike" dirty="0" smtClean="0">
              <a:effectLst/>
            </a:endParaRPr>
          </a:p>
          <a:p>
            <a:pPr lvl="2"/>
            <a:r>
              <a:rPr lang="en-US" sz="3200" dirty="0"/>
              <a:t>The Criminal Justice Wedding Cake</a:t>
            </a:r>
            <a:endParaRPr lang="en-US" sz="3200" u="none" strike="noStrike" dirty="0" smtClean="0">
              <a:effectLst/>
            </a:endParaRPr>
          </a:p>
          <a:p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952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 smtClean="0"/>
              <a:t>DISCUSSION/ESSAY QUESTIONS</a:t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903" y="1027906"/>
            <a:ext cx="11678194" cy="4351338"/>
          </a:xfrm>
        </p:spPr>
        <p:txBody>
          <a:bodyPr>
            <a:noAutofit/>
          </a:bodyPr>
          <a:lstStyle/>
          <a:p>
            <a:pPr lvl="0"/>
            <a:r>
              <a:rPr lang="en-US" sz="2400" dirty="0" smtClean="0"/>
              <a:t>What </a:t>
            </a:r>
            <a:r>
              <a:rPr lang="en-US" sz="2400" dirty="0"/>
              <a:t>is the difference between criminology and criminal justice? Why is it important that this distinction be made?</a:t>
            </a:r>
            <a:endParaRPr lang="en-US" sz="2400" u="none" strike="noStrike" dirty="0" smtClean="0">
              <a:effectLst/>
            </a:endParaRPr>
          </a:p>
          <a:p>
            <a:endParaRPr lang="en-US" sz="2400" dirty="0"/>
          </a:p>
          <a:p>
            <a:pPr lvl="0"/>
            <a:r>
              <a:rPr lang="en-US" sz="2400" dirty="0"/>
              <a:t>What exactly do criminologists study? Discuss the major foci of the field. </a:t>
            </a:r>
            <a:endParaRPr lang="en-US" sz="2400" u="none" strike="noStrike" dirty="0" smtClean="0">
              <a:effectLst/>
            </a:endParaRPr>
          </a:p>
          <a:p>
            <a:endParaRPr lang="en-US" sz="2400" dirty="0"/>
          </a:p>
          <a:p>
            <a:pPr lvl="0"/>
            <a:r>
              <a:rPr lang="en-US" sz="2400" dirty="0"/>
              <a:t>What are the three main “prongs” of the criminal justice system? How are they interrelated? </a:t>
            </a:r>
            <a:endParaRPr lang="en-US" sz="2400" u="none" strike="noStrike" dirty="0" smtClean="0">
              <a:effectLst/>
            </a:endParaRP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lvl="0"/>
            <a:r>
              <a:rPr lang="en-US" sz="2400" dirty="0"/>
              <a:t>Discuss Herbert Packer’s “Two Models of </a:t>
            </a:r>
            <a:r>
              <a:rPr lang="en-US" sz="2400" dirty="0" smtClean="0"/>
              <a:t>Justice.” </a:t>
            </a:r>
            <a:r>
              <a:rPr lang="en-US" sz="2400" dirty="0"/>
              <a:t>Which one are you more likely to adhere to? </a:t>
            </a:r>
            <a:endParaRPr lang="en-US" sz="2400" u="none" strike="noStrike" dirty="0" smtClean="0">
              <a:effectLst/>
            </a:endParaRPr>
          </a:p>
          <a:p>
            <a:pPr marL="0" indent="0">
              <a:buNone/>
            </a:pPr>
            <a:endParaRPr lang="en-US" sz="2400" dirty="0"/>
          </a:p>
          <a:p>
            <a:pPr lvl="0"/>
            <a:r>
              <a:rPr lang="en-US" sz="2400" dirty="0"/>
              <a:t>What is the “Criminal Justice Wedding Cake”? How does this influence criminal justice case processing. </a:t>
            </a:r>
            <a:endParaRPr lang="en-US" sz="2400" u="none" strike="noStrike" dirty="0" smtClean="0">
              <a:effectLst/>
            </a:endParaRP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20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Introduction to Criminal Justice: A Personal Narrative Approach	Chapter 2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 smtClean="0"/>
              <a:t>Alissa R. Ackerman, PhD</a:t>
            </a:r>
          </a:p>
          <a:p>
            <a:r>
              <a:rPr lang="en-US" dirty="0" smtClean="0"/>
              <a:t>Meghan Sacks, PhD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84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5400" dirty="0" smtClean="0">
                <a:effectLst/>
                <a:ea typeface="Times New Roman" panose="02020603050405020304" pitchFamily="18" charset="0"/>
              </a:rPr>
              <a:t>Primary Sources of Data</a:t>
            </a:r>
            <a:r>
              <a:rPr lang="en-US" sz="5400" dirty="0" smtClean="0">
                <a:effectLst/>
              </a:rPr>
              <a:t/>
            </a:r>
            <a:br>
              <a:rPr lang="en-US" sz="5400" dirty="0" smtClean="0">
                <a:effectLst/>
              </a:rPr>
            </a:b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600" dirty="0" smtClean="0">
                <a:effectLst/>
                <a:ea typeface="Times New Roman" panose="02020603050405020304" pitchFamily="18" charset="0"/>
              </a:rPr>
              <a:t>It is important to accurately measure the nature and extent of crime in the Unites States</a:t>
            </a:r>
            <a:endParaRPr lang="en-US" sz="3600" dirty="0" smtClean="0">
              <a:effectLst/>
            </a:endParaRPr>
          </a:p>
          <a:p>
            <a:pPr lvl="1"/>
            <a:r>
              <a:rPr lang="en-US" sz="3600" dirty="0" smtClean="0">
                <a:effectLst/>
                <a:ea typeface="Times New Roman" panose="02020603050405020304" pitchFamily="18" charset="0"/>
              </a:rPr>
              <a:t>We need both lived experiences and crime statistics to understand the true nature of crime and crime trends</a:t>
            </a:r>
            <a:endParaRPr lang="en-US" sz="3600" dirty="0" smtClean="0">
              <a:effectLst/>
            </a:endParaRPr>
          </a:p>
          <a:p>
            <a:pPr lvl="1"/>
            <a:r>
              <a:rPr lang="en-US" sz="3600" dirty="0" smtClean="0">
                <a:effectLst/>
                <a:ea typeface="Times New Roman" panose="02020603050405020304" pitchFamily="18" charset="0"/>
              </a:rPr>
              <a:t>We have three primary sources for crime statistics in the United States</a:t>
            </a:r>
            <a:endParaRPr lang="en-US" sz="3600" dirty="0" smtClean="0">
              <a:effectLst/>
            </a:endParaRPr>
          </a:p>
          <a:p>
            <a:pPr lvl="2"/>
            <a:r>
              <a:rPr lang="en-US" sz="3200" dirty="0" smtClean="0">
                <a:effectLst/>
                <a:ea typeface="Times New Roman" panose="02020603050405020304" pitchFamily="18" charset="0"/>
              </a:rPr>
              <a:t>The Uniform Crime Report (UCR)</a:t>
            </a:r>
            <a:endParaRPr lang="en-US" sz="3200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709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l" rtl="0">
              <a:lnSpc>
                <a:spcPct val="90000"/>
              </a:lnSpc>
              <a:spcBef>
                <a:spcPct val="0"/>
              </a:spcBef>
            </a:pPr>
            <a:r>
              <a:rPr lang="en-US" sz="5400" dirty="0" smtClean="0">
                <a:effectLst/>
                <a:latin typeface="+mj-lt"/>
                <a:ea typeface="Times New Roman" panose="02020603050405020304" pitchFamily="18" charset="0"/>
              </a:rPr>
              <a:t>The Uniform Crime Report (UCR)</a:t>
            </a:r>
            <a:r>
              <a:rPr lang="en-US" sz="5400" dirty="0" smtClean="0">
                <a:effectLst/>
                <a:latin typeface="+mj-lt"/>
              </a:rPr>
              <a:t/>
            </a:r>
            <a:br>
              <a:rPr lang="en-US" sz="5400" dirty="0" smtClean="0">
                <a:effectLst/>
                <a:latin typeface="+mj-lt"/>
              </a:rPr>
            </a:br>
            <a:endParaRPr lang="en-US" sz="54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800" dirty="0" smtClean="0">
                <a:effectLst/>
                <a:ea typeface="Times New Roman" panose="02020603050405020304" pitchFamily="18" charset="0"/>
              </a:rPr>
              <a:t>Crimes reported to the police</a:t>
            </a:r>
            <a:endParaRPr lang="en-US" sz="3800" dirty="0" smtClean="0">
              <a:effectLst/>
            </a:endParaRPr>
          </a:p>
          <a:p>
            <a:r>
              <a:rPr lang="en-US" sz="3800" dirty="0" smtClean="0">
                <a:effectLst/>
                <a:ea typeface="Times New Roman" panose="02020603050405020304" pitchFamily="18" charset="0"/>
              </a:rPr>
              <a:t>Run by the Federal Bureau of Investigation</a:t>
            </a:r>
            <a:endParaRPr lang="en-US" sz="3800" dirty="0" smtClean="0">
              <a:effectLst/>
            </a:endParaRPr>
          </a:p>
          <a:p>
            <a:r>
              <a:rPr lang="en-US" sz="3800" dirty="0" smtClean="0">
                <a:effectLst/>
                <a:ea typeface="Times New Roman" panose="02020603050405020304" pitchFamily="18" charset="0"/>
              </a:rPr>
              <a:t>17,000 law enforcement agencies participate</a:t>
            </a:r>
            <a:endParaRPr lang="en-US" sz="3800" dirty="0" smtClean="0">
              <a:effectLst/>
            </a:endParaRPr>
          </a:p>
          <a:p>
            <a:r>
              <a:rPr lang="en-US" sz="3800" dirty="0" smtClean="0">
                <a:effectLst/>
                <a:ea typeface="Times New Roman" panose="02020603050405020304" pitchFamily="18" charset="0"/>
              </a:rPr>
              <a:t>Divided into Part One and Part Two Offenses</a:t>
            </a:r>
            <a:endParaRPr lang="en-US" sz="3800" dirty="0" smtClean="0">
              <a:effectLst/>
            </a:endParaRPr>
          </a:p>
          <a:p>
            <a:r>
              <a:rPr lang="en-US" sz="3800" dirty="0" smtClean="0">
                <a:effectLst/>
                <a:ea typeface="Times New Roman" panose="02020603050405020304" pitchFamily="18" charset="0"/>
              </a:rPr>
              <a:t>UCR is national systematic source of crime statistics that is easy data to obtain but there are weaknesses</a:t>
            </a:r>
            <a:endParaRPr lang="en-US" sz="3800" dirty="0" smtClean="0">
              <a:effectLst/>
            </a:endParaRPr>
          </a:p>
          <a:p>
            <a:pPr lvl="1"/>
            <a:r>
              <a:rPr lang="en-US" sz="3400" dirty="0" smtClean="0">
                <a:effectLst/>
                <a:ea typeface="Times New Roman" panose="02020603050405020304" pitchFamily="18" charset="0"/>
              </a:rPr>
              <a:t>UCR undercounts crime by using hierarchical rule, which only counts the most serious crime if multiple crimes reported </a:t>
            </a:r>
            <a:endParaRPr lang="en-US" sz="3400" dirty="0" smtClean="0">
              <a:effectLst/>
            </a:endParaRPr>
          </a:p>
          <a:p>
            <a:pPr lvl="1"/>
            <a:r>
              <a:rPr lang="en-US" sz="3400" dirty="0" smtClean="0">
                <a:effectLst/>
                <a:ea typeface="Times New Roman" panose="02020603050405020304" pitchFamily="18" charset="0"/>
              </a:rPr>
              <a:t>Police recording practices may be incorrect or biased</a:t>
            </a:r>
            <a:endParaRPr lang="en-US" sz="3400" dirty="0" smtClean="0">
              <a:effectLst/>
            </a:endParaRPr>
          </a:p>
          <a:p>
            <a:pPr lvl="1"/>
            <a:r>
              <a:rPr lang="en-US" sz="3400" dirty="0" smtClean="0">
                <a:effectLst/>
                <a:ea typeface="Times New Roman" panose="02020603050405020304" pitchFamily="18" charset="0"/>
              </a:rPr>
              <a:t>Majority of crime goes unreported</a:t>
            </a:r>
            <a:endParaRPr lang="en-US" sz="3400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2016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379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660</Words>
  <Application>Microsoft Macintosh PowerPoint</Application>
  <PresentationFormat>Widescreen</PresentationFormat>
  <Paragraphs>71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Calibri Light</vt:lpstr>
      <vt:lpstr>Times New Roman</vt:lpstr>
      <vt:lpstr>Arial</vt:lpstr>
      <vt:lpstr>Office Theme</vt:lpstr>
      <vt:lpstr>Introduction to Criminal Justice: A Personal Narrative Approach Chapter 1</vt:lpstr>
      <vt:lpstr>What is Criminology?</vt:lpstr>
      <vt:lpstr>The Criminal Justice System </vt:lpstr>
      <vt:lpstr>Herbert Packer’s Two Models of Justice </vt:lpstr>
      <vt:lpstr>Perceptions of Crime and Criminal Justice </vt:lpstr>
      <vt:lpstr>DISCUSSION/ESSAY QUESTIONS   </vt:lpstr>
      <vt:lpstr>Introduction to Criminal Justice: A Personal Narrative Approach Chapter 2</vt:lpstr>
      <vt:lpstr>Primary Sources of Data </vt:lpstr>
      <vt:lpstr>The Uniform Crime Report (UCR) </vt:lpstr>
      <vt:lpstr>The National Incident Based Reporting System (NIBRS) </vt:lpstr>
      <vt:lpstr>PowerPoint Presentation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Criminal Justice: A Personal Narrative Approach Chapter 1</dc:title>
  <dc:creator>Prod3</dc:creator>
  <cp:lastModifiedBy>Prod3</cp:lastModifiedBy>
  <cp:revision>2</cp:revision>
  <dcterms:created xsi:type="dcterms:W3CDTF">2016-08-22T18:57:24Z</dcterms:created>
  <dcterms:modified xsi:type="dcterms:W3CDTF">2016-08-22T19:00:57Z</dcterms:modified>
</cp:coreProperties>
</file>