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ABF91-5E0E-CB43-83F1-B7E3F9E62C30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70E68-C499-824F-B28A-D0A391A12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5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1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98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58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93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40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7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63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103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610600" cy="6248400"/>
          </a:xfrm>
          <a:noFill/>
          <a:ln/>
        </p:spPr>
        <p:txBody>
          <a:bodyPr/>
          <a:lstStyle/>
          <a:p>
            <a:r>
              <a:rPr lang="en-US" sz="4800" b="1" dirty="0">
                <a:solidFill>
                  <a:srgbClr val="000000"/>
                </a:solidFill>
                <a:latin typeface="Arial" charset="0"/>
              </a:rPr>
              <a:t>Classroom Graphics</a:t>
            </a: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for use with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" charset="0"/>
              </a:rPr>
              <a:t>Fundamentals of Trusts and Estates, Fifth Edition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by</a:t>
            </a:r>
            <a:br>
              <a:rPr lang="en-US" sz="32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Roger W. Andersen</a:t>
            </a:r>
            <a:br>
              <a:rPr lang="en-US" sz="32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and</a:t>
            </a:r>
            <a:br>
              <a:rPr lang="en-US" sz="32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Ira Mark Bloom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Copyright © 2017 Carolina Academic Press, LLC. All rights reserved.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charset="0"/>
              </a:rPr>
            </a:b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81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228600"/>
            <a:ext cx="7772400" cy="11430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000000"/>
                </a:solidFill>
              </a:rPr>
              <a:t>The Gross Estate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914400"/>
            <a:ext cx="6400800" cy="1524000"/>
          </a:xfrm>
          <a:noFill/>
          <a:ln/>
        </p:spPr>
        <p:txBody>
          <a:bodyPr/>
          <a:lstStyle/>
          <a:p>
            <a:pPr marL="342900" indent="-342900"/>
            <a:r>
              <a:rPr lang="en-US" b="1">
                <a:solidFill>
                  <a:srgbClr val="000000"/>
                </a:solidFill>
              </a:rPr>
              <a:t>A Decedent’s Wealth</a:t>
            </a:r>
          </a:p>
          <a:p>
            <a:pPr marL="342900" indent="-342900"/>
            <a:r>
              <a:rPr lang="en-US" sz="2800" b="1">
                <a:solidFill>
                  <a:srgbClr val="000000"/>
                </a:solidFill>
              </a:rPr>
              <a:t>Figure </a:t>
            </a:r>
          </a:p>
          <a:p>
            <a:pPr marL="342900" indent="-342900"/>
            <a:r>
              <a:rPr lang="en-US" sz="2800" b="1">
                <a:solidFill>
                  <a:srgbClr val="000000"/>
                </a:solidFill>
              </a:rPr>
              <a:t>1-4</a:t>
            </a:r>
          </a:p>
        </p:txBody>
      </p:sp>
      <p:sp>
        <p:nvSpPr>
          <p:cNvPr id="40964" name="Rectangle 1028"/>
          <p:cNvSpPr>
            <a:spLocks noChangeArrowheads="1"/>
          </p:cNvSpPr>
          <p:nvPr/>
        </p:nvSpPr>
        <p:spPr bwMode="auto">
          <a:xfrm>
            <a:off x="1854200" y="2387600"/>
            <a:ext cx="31496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65" name="Rectangle 1029"/>
          <p:cNvSpPr>
            <a:spLocks noChangeArrowheads="1"/>
          </p:cNvSpPr>
          <p:nvPr/>
        </p:nvSpPr>
        <p:spPr bwMode="auto">
          <a:xfrm>
            <a:off x="6807200" y="23876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66" name="Rectangle 1030"/>
          <p:cNvSpPr>
            <a:spLocks noChangeArrowheads="1"/>
          </p:cNvSpPr>
          <p:nvPr/>
        </p:nvSpPr>
        <p:spPr bwMode="auto">
          <a:xfrm>
            <a:off x="1884363" y="1685925"/>
            <a:ext cx="28368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Probate Property</a:t>
            </a:r>
          </a:p>
        </p:txBody>
      </p:sp>
      <p:sp>
        <p:nvSpPr>
          <p:cNvPr id="40967" name="Rectangle 1031"/>
          <p:cNvSpPr>
            <a:spLocks noChangeArrowheads="1"/>
          </p:cNvSpPr>
          <p:nvPr/>
        </p:nvSpPr>
        <p:spPr bwMode="auto">
          <a:xfrm>
            <a:off x="6837364" y="1685925"/>
            <a:ext cx="35893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Non-Probate Property</a:t>
            </a:r>
          </a:p>
        </p:txBody>
      </p:sp>
      <p:sp>
        <p:nvSpPr>
          <p:cNvPr id="40968" name="Rectangle 1032"/>
          <p:cNvSpPr>
            <a:spLocks noChangeArrowheads="1"/>
          </p:cNvSpPr>
          <p:nvPr/>
        </p:nvSpPr>
        <p:spPr bwMode="auto">
          <a:xfrm>
            <a:off x="6807200" y="32258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69" name="Rectangle 1033"/>
          <p:cNvSpPr>
            <a:spLocks noChangeArrowheads="1"/>
          </p:cNvSpPr>
          <p:nvPr/>
        </p:nvSpPr>
        <p:spPr bwMode="auto">
          <a:xfrm>
            <a:off x="6807200" y="40640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70" name="Rectangle 1034"/>
          <p:cNvSpPr>
            <a:spLocks noChangeArrowheads="1"/>
          </p:cNvSpPr>
          <p:nvPr/>
        </p:nvSpPr>
        <p:spPr bwMode="auto">
          <a:xfrm>
            <a:off x="6807200" y="4826000"/>
            <a:ext cx="3378200" cy="939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71" name="Rectangle 1035"/>
          <p:cNvSpPr>
            <a:spLocks noChangeArrowheads="1"/>
          </p:cNvSpPr>
          <p:nvPr/>
        </p:nvSpPr>
        <p:spPr bwMode="auto">
          <a:xfrm>
            <a:off x="6807200" y="6045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0973" name="Rectangle 1037"/>
          <p:cNvSpPr>
            <a:spLocks noChangeArrowheads="1"/>
          </p:cNvSpPr>
          <p:nvPr/>
        </p:nvSpPr>
        <p:spPr bwMode="auto">
          <a:xfrm>
            <a:off x="1808163" y="2371725"/>
            <a:ext cx="32432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In Decedent’s Name</a:t>
            </a:r>
          </a:p>
        </p:txBody>
      </p:sp>
      <p:sp>
        <p:nvSpPr>
          <p:cNvPr id="40975" name="Rectangle 1039"/>
          <p:cNvSpPr>
            <a:spLocks noChangeArrowheads="1"/>
          </p:cNvSpPr>
          <p:nvPr/>
        </p:nvSpPr>
        <p:spPr bwMode="auto">
          <a:xfrm>
            <a:off x="6837364" y="2371726"/>
            <a:ext cx="242534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Life Insurance</a:t>
            </a:r>
          </a:p>
        </p:txBody>
      </p:sp>
      <p:sp>
        <p:nvSpPr>
          <p:cNvPr id="40976" name="Rectangle 1040"/>
          <p:cNvSpPr>
            <a:spLocks noChangeArrowheads="1"/>
          </p:cNvSpPr>
          <p:nvPr/>
        </p:nvSpPr>
        <p:spPr bwMode="auto">
          <a:xfrm>
            <a:off x="6989764" y="3209925"/>
            <a:ext cx="24034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Joint Property</a:t>
            </a:r>
          </a:p>
        </p:txBody>
      </p:sp>
      <p:sp>
        <p:nvSpPr>
          <p:cNvPr id="40977" name="Rectangle 1041"/>
          <p:cNvSpPr>
            <a:spLocks noChangeArrowheads="1"/>
          </p:cNvSpPr>
          <p:nvPr/>
        </p:nvSpPr>
        <p:spPr bwMode="auto">
          <a:xfrm>
            <a:off x="6761163" y="4048125"/>
            <a:ext cx="3211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Retirement Benefits</a:t>
            </a:r>
          </a:p>
        </p:txBody>
      </p:sp>
      <p:sp>
        <p:nvSpPr>
          <p:cNvPr id="40978" name="Rectangle 1042"/>
          <p:cNvSpPr>
            <a:spLocks noChangeArrowheads="1"/>
          </p:cNvSpPr>
          <p:nvPr/>
        </p:nvSpPr>
        <p:spPr bwMode="auto">
          <a:xfrm>
            <a:off x="6913564" y="4810126"/>
            <a:ext cx="30194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Property in Living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Trusts</a:t>
            </a:r>
          </a:p>
        </p:txBody>
      </p:sp>
      <p:sp>
        <p:nvSpPr>
          <p:cNvPr id="40979" name="Rectangle 1043"/>
          <p:cNvSpPr>
            <a:spLocks noChangeArrowheads="1"/>
          </p:cNvSpPr>
          <p:nvPr/>
        </p:nvSpPr>
        <p:spPr bwMode="auto">
          <a:xfrm>
            <a:off x="6989763" y="6029325"/>
            <a:ext cx="28686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P. O. D. Accounts</a:t>
            </a:r>
          </a:p>
        </p:txBody>
      </p:sp>
      <p:sp>
        <p:nvSpPr>
          <p:cNvPr id="40980" name="AutoShape 1044"/>
          <p:cNvSpPr>
            <a:spLocks noChangeArrowheads="1"/>
          </p:cNvSpPr>
          <p:nvPr/>
        </p:nvSpPr>
        <p:spPr bwMode="auto">
          <a:xfrm>
            <a:off x="1701800" y="177800"/>
            <a:ext cx="8788400" cy="65786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7707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473 slides is available upon adoption of this book. If you are a professor using the book for a class, please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1027"/>
          <p:cNvSpPr>
            <a:spLocks noChangeArrowheads="1"/>
          </p:cNvSpPr>
          <p:nvPr/>
        </p:nvSpPr>
        <p:spPr bwMode="auto">
          <a:xfrm>
            <a:off x="1812926" y="2636839"/>
            <a:ext cx="106521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24" name="Rectangle 1028"/>
          <p:cNvSpPr>
            <a:spLocks noChangeArrowheads="1"/>
          </p:cNvSpPr>
          <p:nvPr/>
        </p:nvSpPr>
        <p:spPr bwMode="auto">
          <a:xfrm>
            <a:off x="4327525" y="2636839"/>
            <a:ext cx="1493838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25" name="Rectangle 1029"/>
          <p:cNvSpPr>
            <a:spLocks noChangeArrowheads="1"/>
          </p:cNvSpPr>
          <p:nvPr/>
        </p:nvSpPr>
        <p:spPr bwMode="auto">
          <a:xfrm>
            <a:off x="6613526" y="2636839"/>
            <a:ext cx="135731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28" name="Rectangle 1032"/>
          <p:cNvSpPr>
            <a:spLocks noChangeArrowheads="1"/>
          </p:cNvSpPr>
          <p:nvPr/>
        </p:nvSpPr>
        <p:spPr bwMode="auto">
          <a:xfrm>
            <a:off x="8289926" y="4160839"/>
            <a:ext cx="12223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29" name="Rectangle 1033"/>
          <p:cNvSpPr>
            <a:spLocks noChangeArrowheads="1"/>
          </p:cNvSpPr>
          <p:nvPr/>
        </p:nvSpPr>
        <p:spPr bwMode="auto">
          <a:xfrm>
            <a:off x="1981200" y="838200"/>
            <a:ext cx="80772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30" name="AutoShape 1034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81931" name="Rectangle 1035"/>
          <p:cNvSpPr>
            <a:spLocks noChangeArrowheads="1"/>
          </p:cNvSpPr>
          <p:nvPr/>
        </p:nvSpPr>
        <p:spPr bwMode="auto">
          <a:xfrm>
            <a:off x="2209801" y="1082676"/>
            <a:ext cx="7467600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00"/>
                </a:solidFill>
              </a:rPr>
              <a:t>As you contemplate your future as a lawyer, in what directions do you think learning this subject might take you?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701800" y="177800"/>
            <a:ext cx="8712200" cy="64262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609601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Page --  , Question    </a:t>
            </a:r>
          </a:p>
        </p:txBody>
      </p:sp>
    </p:spTree>
    <p:extLst>
      <p:ext uri="{BB962C8B-B14F-4D97-AF65-F5344CB8AC3E}">
        <p14:creationId xmlns:p14="http://schemas.microsoft.com/office/powerpoint/2010/main" val="1359208797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828800"/>
          </a:xfrm>
          <a:noFill/>
          <a:ln/>
        </p:spPr>
        <p:txBody>
          <a:bodyPr/>
          <a:lstStyle/>
          <a:p>
            <a:pPr algn="l"/>
            <a:r>
              <a:rPr lang="en-US" sz="4000" b="1">
                <a:solidFill>
                  <a:srgbClr val="000000"/>
                </a:solidFill>
                <a:latin typeface="Arial" charset="0"/>
              </a:rPr>
              <a:t>		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OVERVIEW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09800"/>
            <a:ext cx="7772400" cy="2819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 b="1">
                <a:solidFill>
                  <a:srgbClr val="000000"/>
                </a:solidFill>
              </a:rPr>
              <a:t>Probate Administration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400" b="1">
                <a:solidFill>
                  <a:srgbClr val="000000"/>
                </a:solidFill>
              </a:rPr>
              <a:t>		</a:t>
            </a:r>
            <a:r>
              <a:rPr lang="en-US" sz="2800" b="1">
                <a:solidFill>
                  <a:srgbClr val="FC0128"/>
                </a:solidFill>
              </a:rPr>
              <a:t>Functions</a:t>
            </a:r>
          </a:p>
          <a:p>
            <a:pPr>
              <a:buFontTx/>
              <a:buNone/>
            </a:pPr>
            <a:r>
              <a:rPr lang="en-US" b="1">
                <a:solidFill>
                  <a:srgbClr val="FC0128"/>
                </a:solidFill>
              </a:rPr>
              <a:t>		Process</a:t>
            </a:r>
            <a:endParaRPr lang="en-US" b="1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</a:rPr>
              <a:t>	Lifetime Transfers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76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228600"/>
            <a:ext cx="7772400" cy="11430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000000"/>
                </a:solidFill>
              </a:rPr>
              <a:t>Probate vs Non-Probate Property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914400"/>
            <a:ext cx="6400800" cy="1066800"/>
          </a:xfrm>
          <a:noFill/>
          <a:ln/>
        </p:spPr>
        <p:txBody>
          <a:bodyPr/>
          <a:lstStyle/>
          <a:p>
            <a:pPr marL="342900" indent="-342900"/>
            <a:r>
              <a:rPr lang="en-US" b="1">
                <a:solidFill>
                  <a:srgbClr val="000000"/>
                </a:solidFill>
              </a:rPr>
              <a:t>A Decedent’s Wealth</a:t>
            </a:r>
          </a:p>
          <a:p>
            <a:pPr marL="342900" indent="-342900"/>
            <a:r>
              <a:rPr lang="en-US" sz="2800" b="1">
                <a:solidFill>
                  <a:srgbClr val="000000"/>
                </a:solidFill>
              </a:rPr>
              <a:t>Figure 1-1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54200" y="2311400"/>
            <a:ext cx="31496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807200" y="2235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655763" y="1685925"/>
            <a:ext cx="28368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Probate Property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89764" y="1685925"/>
            <a:ext cx="35893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Non-Probate Property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807200" y="2997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807200" y="3759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807200" y="4368800"/>
            <a:ext cx="3378200" cy="7874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807200" y="5283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807200" y="6045200"/>
            <a:ext cx="3378200" cy="482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854200" y="3759200"/>
            <a:ext cx="3149600" cy="9398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930400" y="5969000"/>
            <a:ext cx="3378200" cy="4064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808163" y="2295525"/>
            <a:ext cx="32432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In Decedent’s Name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808163" y="3819526"/>
            <a:ext cx="323056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Through Probate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By Will or Intestacy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884364" y="5953126"/>
            <a:ext cx="346409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Designated Survivors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761164" y="6029326"/>
            <a:ext cx="346409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Designated Survivors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761164" y="2219326"/>
            <a:ext cx="242534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Life Insurance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6837364" y="2981325"/>
            <a:ext cx="24034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Joint Property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6761163" y="3743325"/>
            <a:ext cx="3211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Retirement Benefits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761164" y="4276726"/>
            <a:ext cx="30194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Property in Living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Trusts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837363" y="5267325"/>
            <a:ext cx="28686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P. O. D. Accounts</a:t>
            </a: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0363200" y="2438400"/>
            <a:ext cx="0" cy="3886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10134600" y="2438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10134600" y="3200400"/>
            <a:ext cx="228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10325100" y="4038600"/>
            <a:ext cx="12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0325100" y="4724400"/>
            <a:ext cx="12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10325100" y="5562600"/>
            <a:ext cx="12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 rot="16200000" flipH="1">
            <a:off x="2870200" y="3175000"/>
            <a:ext cx="889000" cy="203200"/>
          </a:xfrm>
          <a:prstGeom prst="rightArrow">
            <a:avLst>
              <a:gd name="adj1" fmla="val 50000"/>
              <a:gd name="adj2" fmla="val 219094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rot="16200000" flipH="1">
            <a:off x="2717800" y="5232400"/>
            <a:ext cx="1193800" cy="203200"/>
          </a:xfrm>
          <a:prstGeom prst="rightArrow">
            <a:avLst>
              <a:gd name="adj1" fmla="val 50000"/>
              <a:gd name="adj2" fmla="val 294212"/>
            </a:avLst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6" name="AutoShape 32"/>
          <p:cNvSpPr>
            <a:spLocks noChangeArrowheads="1"/>
          </p:cNvSpPr>
          <p:nvPr/>
        </p:nvSpPr>
        <p:spPr bwMode="auto">
          <a:xfrm flipH="1">
            <a:off x="10217150" y="6254750"/>
            <a:ext cx="215900" cy="215900"/>
          </a:xfrm>
          <a:prstGeom prst="rightArrow">
            <a:avLst>
              <a:gd name="adj1" fmla="val 50000"/>
              <a:gd name="adj2" fmla="val 50079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7" name="AutoShape 33"/>
          <p:cNvSpPr>
            <a:spLocks noChangeArrowheads="1"/>
          </p:cNvSpPr>
          <p:nvPr/>
        </p:nvSpPr>
        <p:spPr bwMode="auto">
          <a:xfrm>
            <a:off x="1625600" y="101600"/>
            <a:ext cx="8940800" cy="66548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10134600" y="4038600"/>
            <a:ext cx="266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H="1">
            <a:off x="10134600" y="4800600"/>
            <a:ext cx="266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>
            <a:off x="10134600" y="5562600"/>
            <a:ext cx="2667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0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7772400" cy="3200400"/>
          </a:xfrm>
          <a:noFill/>
          <a:ln/>
        </p:spPr>
        <p:txBody>
          <a:bodyPr/>
          <a:lstStyle/>
          <a:p>
            <a:pPr algn="l"/>
            <a:r>
              <a:rPr lang="en-US" sz="3600" b="1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4000" b="1">
                <a:solidFill>
                  <a:srgbClr val="000000"/>
                </a:solidFill>
                <a:latin typeface="Arial" charset="0"/>
              </a:rPr>
              <a:t>OVERVIEW</a:t>
            </a:r>
            <a:r>
              <a:rPr lang="en-US" sz="3600" b="1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3200" b="1">
                <a:solidFill>
                  <a:srgbClr val="000000"/>
                </a:solidFill>
              </a:rPr>
              <a:t>Guardianship</a:t>
            </a:r>
            <a:br>
              <a:rPr lang="en-US" sz="3200" b="1">
                <a:solidFill>
                  <a:srgbClr val="000000"/>
                </a:solidFill>
              </a:rPr>
            </a:br>
            <a:r>
              <a:rPr lang="en-US" sz="3200" b="1">
                <a:solidFill>
                  <a:srgbClr val="000000"/>
                </a:solidFill>
              </a:rPr>
              <a:t>		</a:t>
            </a:r>
            <a:r>
              <a:rPr lang="en-US" sz="3200" b="1">
                <a:solidFill>
                  <a:srgbClr val="FC0128"/>
                </a:solidFill>
              </a:rPr>
              <a:t>Person</a:t>
            </a:r>
            <a:br>
              <a:rPr lang="en-US" sz="3200" b="1">
                <a:solidFill>
                  <a:srgbClr val="FC0128"/>
                </a:solidFill>
              </a:rPr>
            </a:br>
            <a:r>
              <a:rPr lang="en-US" sz="3200" b="1">
                <a:solidFill>
                  <a:srgbClr val="FC0128"/>
                </a:solidFill>
              </a:rPr>
              <a:t>		Property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3581400"/>
            <a:ext cx="7772400" cy="2286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/>
              <a:t>			</a:t>
            </a:r>
            <a:r>
              <a:rPr lang="en-US" sz="2800" b="1">
                <a:solidFill>
                  <a:srgbClr val="000000"/>
                </a:solidFill>
              </a:rPr>
              <a:t>Administrative burdens</a:t>
            </a:r>
            <a:br>
              <a:rPr lang="en-US" sz="2800" b="1">
                <a:solidFill>
                  <a:srgbClr val="000000"/>
                </a:solidFill>
              </a:rPr>
            </a:br>
            <a:r>
              <a:rPr lang="en-US" sz="2800" b="1">
                <a:solidFill>
                  <a:srgbClr val="000000"/>
                </a:solidFill>
              </a:rPr>
              <a:t>		Restrictions on investments</a:t>
            </a:r>
            <a:endParaRPr lang="en-US" sz="2800"/>
          </a:p>
          <a:p>
            <a:pPr>
              <a:buFontTx/>
              <a:buNone/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The Uniform Codes and Restatements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63D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63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067800" cy="1828800"/>
          </a:xfrm>
          <a:noFill/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  FEDERAL WEALTH TRANSFER TAXES</a:t>
            </a:r>
            <a:br>
              <a:rPr lang="en-US" sz="3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600" b="1" dirty="0">
                <a:solidFill>
                  <a:srgbClr val="00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Unified System</a:t>
            </a:r>
          </a:p>
        </p:txBody>
      </p:sp>
      <p:graphicFrame>
        <p:nvGraphicFramePr>
          <p:cNvPr id="108544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08788" y="1981200"/>
          <a:ext cx="35433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4" imgW="3541680" imgH="3757320" progId="">
                  <p:embed/>
                </p:oleObj>
              </mc:Choice>
              <mc:Fallback>
                <p:oleObj name="Clip" r:id="rId4" imgW="3541680" imgH="375732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1981200"/>
                        <a:ext cx="35433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701800" y="101600"/>
            <a:ext cx="8712200" cy="65786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3701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9067800" cy="1600200"/>
          </a:xfrm>
          <a:noFill/>
          <a:ln/>
        </p:spPr>
        <p:txBody>
          <a:bodyPr/>
          <a:lstStyle/>
          <a:p>
            <a:pPr algn="l"/>
            <a:r>
              <a:rPr lang="en-US" sz="3600" b="1">
                <a:solidFill>
                  <a:srgbClr val="000000"/>
                </a:solidFill>
                <a:latin typeface="Arial" charset="0"/>
              </a:rPr>
              <a:t>  FEDERAL WEALTH TRANSFER TAXES</a:t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en-US" sz="3200" b="1">
                <a:solidFill>
                  <a:srgbClr val="000000"/>
                </a:solidFill>
              </a:rPr>
              <a:t>The Gift Tax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2286000"/>
            <a:ext cx="7772400" cy="762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		</a:t>
            </a:r>
            <a:r>
              <a:rPr lang="en-US" b="1" dirty="0">
                <a:solidFill>
                  <a:srgbClr val="FC0128"/>
                </a:solidFill>
              </a:rPr>
              <a:t>Annual Exclusion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graphicFrame>
        <p:nvGraphicFramePr>
          <p:cNvPr id="109568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37388" y="1219200"/>
          <a:ext cx="35433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lip" r:id="rId4" imgW="3541680" imgH="3757320" progId="">
                  <p:embed/>
                </p:oleObj>
              </mc:Choice>
              <mc:Fallback>
                <p:oleObj name="Clip" r:id="rId4" imgW="3541680" imgH="375732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388" y="1219200"/>
                        <a:ext cx="35433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325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651126" y="1127126"/>
            <a:ext cx="18510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613526" y="1127126"/>
            <a:ext cx="19526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2921000" y="1244600"/>
            <a:ext cx="1625600" cy="1778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2921000" y="1778000"/>
            <a:ext cx="1625600" cy="1778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2895600" y="3200400"/>
            <a:ext cx="1625600" cy="254000"/>
          </a:xfrm>
          <a:prstGeom prst="ellipse">
            <a:avLst/>
          </a:prstGeom>
          <a:solidFill>
            <a:schemeClr val="bg2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648200" y="320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029201" y="2895600"/>
            <a:ext cx="118301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$20,000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565650" y="1593850"/>
            <a:ext cx="156773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$</a:t>
            </a:r>
            <a:r>
              <a:rPr lang="en-US" sz="2400" b="1" dirty="0">
                <a:solidFill>
                  <a:srgbClr val="000000"/>
                </a:solidFill>
              </a:rPr>
              <a:t>5,340,000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6858000" y="1371600"/>
            <a:ext cx="0" cy="18288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458200" y="1295400"/>
            <a:ext cx="0" cy="1905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6883400" y="2997200"/>
            <a:ext cx="1549400" cy="254000"/>
          </a:xfrm>
          <a:prstGeom prst="ellipse">
            <a:avLst/>
          </a:prstGeom>
          <a:solidFill>
            <a:schemeClr val="bg2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6858000" y="2895600"/>
            <a:ext cx="1549400" cy="177800"/>
          </a:xfrm>
          <a:prstGeom prst="ellipse">
            <a:avLst/>
          </a:prstGeom>
          <a:solidFill>
            <a:schemeClr val="bg2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6858000" y="2743200"/>
            <a:ext cx="1549400" cy="177800"/>
          </a:xfrm>
          <a:prstGeom prst="ellipse">
            <a:avLst/>
          </a:prstGeom>
          <a:solidFill>
            <a:schemeClr val="bg2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8610600" y="2971800"/>
            <a:ext cx="190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8839201" y="2819400"/>
            <a:ext cx="118301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$20,000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8610600" y="2819400"/>
            <a:ext cx="190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8839201" y="2514600"/>
            <a:ext cx="118301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$40,000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9047163" y="1579563"/>
            <a:ext cx="156773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$</a:t>
            </a:r>
            <a:r>
              <a:rPr lang="en-US" sz="2400" b="1">
                <a:solidFill>
                  <a:srgbClr val="000000"/>
                </a:solidFill>
              </a:rPr>
              <a:t>5,450,000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>
            <a:off x="8572500" y="1828800"/>
            <a:ext cx="469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3048000" y="4495800"/>
            <a:ext cx="965200" cy="1727200"/>
          </a:xfrm>
          <a:prstGeom prst="rect">
            <a:avLst/>
          </a:prstGeom>
          <a:solidFill>
            <a:schemeClr val="bg2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048000" y="4343400"/>
            <a:ext cx="990600" cy="19050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959600" y="4343400"/>
            <a:ext cx="1041400" cy="22860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959600" y="4572000"/>
            <a:ext cx="1041400" cy="1651000"/>
          </a:xfrm>
          <a:prstGeom prst="rect">
            <a:avLst/>
          </a:prstGeom>
          <a:solidFill>
            <a:schemeClr val="bg2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1584325" y="2270126"/>
            <a:ext cx="6667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1584325" y="4632326"/>
            <a:ext cx="6667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2890899" y="238126"/>
            <a:ext cx="1628652" cy="889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First Gift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(Fig. 1-2)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794405" y="238126"/>
            <a:ext cx="1989328" cy="889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Second Gift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(Fig. 1-3)</a:t>
            </a:r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2895600" y="1371600"/>
            <a:ext cx="0" cy="1981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3" name="Line 39"/>
          <p:cNvSpPr>
            <a:spLocks noChangeShapeType="1"/>
          </p:cNvSpPr>
          <p:nvPr/>
        </p:nvSpPr>
        <p:spPr bwMode="auto">
          <a:xfrm>
            <a:off x="4572000" y="1371600"/>
            <a:ext cx="0" cy="1981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1503362" y="1579563"/>
            <a:ext cx="1214308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Cum.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Taxable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Gift</a:t>
            </a: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1579564" y="4627563"/>
            <a:ext cx="937437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Avail.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U/C</a:t>
            </a:r>
          </a:p>
        </p:txBody>
      </p:sp>
      <p:sp>
        <p:nvSpPr>
          <p:cNvPr id="36906" name="Oval 42"/>
          <p:cNvSpPr>
            <a:spLocks noChangeArrowheads="1"/>
          </p:cNvSpPr>
          <p:nvPr/>
        </p:nvSpPr>
        <p:spPr bwMode="auto">
          <a:xfrm>
            <a:off x="6883400" y="1701800"/>
            <a:ext cx="1549400" cy="1778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7" name="Oval 43"/>
          <p:cNvSpPr>
            <a:spLocks noChangeArrowheads="1"/>
          </p:cNvSpPr>
          <p:nvPr/>
        </p:nvSpPr>
        <p:spPr bwMode="auto">
          <a:xfrm>
            <a:off x="6883400" y="1244600"/>
            <a:ext cx="1549400" cy="1778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6324600" y="698500"/>
            <a:ext cx="0" cy="5549900"/>
          </a:xfrm>
          <a:prstGeom prst="line">
            <a:avLst/>
          </a:prstGeom>
          <a:noFill/>
          <a:ln w="76200" cmpd="tri">
            <a:solidFill>
              <a:srgbClr val="31650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36909" name="AutoShape 45"/>
          <p:cNvSpPr>
            <a:spLocks noChangeArrowheads="1"/>
          </p:cNvSpPr>
          <p:nvPr/>
        </p:nvSpPr>
        <p:spPr bwMode="auto">
          <a:xfrm>
            <a:off x="1549400" y="25400"/>
            <a:ext cx="9017000" cy="67310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>
            <a:off x="2895600" y="3124200"/>
            <a:ext cx="1676400" cy="152400"/>
          </a:xfrm>
          <a:prstGeom prst="ellipse">
            <a:avLst/>
          </a:prstGeom>
          <a:solidFill>
            <a:schemeClr val="bg2"/>
          </a:solidFill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1111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9067800" cy="1600200"/>
          </a:xfrm>
          <a:noFill/>
          <a:ln/>
        </p:spPr>
        <p:txBody>
          <a:bodyPr/>
          <a:lstStyle/>
          <a:p>
            <a:pPr algn="l"/>
            <a:r>
              <a:rPr lang="en-US" sz="3600" b="1">
                <a:solidFill>
                  <a:srgbClr val="000000"/>
                </a:solidFill>
                <a:latin typeface="Arial" charset="0"/>
              </a:rPr>
              <a:t>  FEDERAL WEALTH TRANSFER TAXES</a:t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sz="3600" b="1">
                <a:solidFill>
                  <a:srgbClr val="000000"/>
                </a:solidFill>
                <a:latin typeface="Arial" charset="0"/>
              </a:rPr>
            </a:br>
            <a:r>
              <a:rPr lang="en-US" sz="36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en-US" sz="3200" b="1">
                <a:solidFill>
                  <a:srgbClr val="000000"/>
                </a:solidFill>
              </a:rPr>
              <a:t>The Gift Tax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2286000"/>
            <a:ext cx="7772400" cy="3733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		</a:t>
            </a:r>
            <a:r>
              <a:rPr lang="en-US" b="1" dirty="0">
                <a:solidFill>
                  <a:srgbClr val="FC0128"/>
                </a:solidFill>
              </a:rPr>
              <a:t>Annual Exclusion</a:t>
            </a:r>
            <a:endParaRPr lang="en-US" sz="28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The Estate Tax</a:t>
            </a:r>
            <a:endParaRPr lang="en-US" sz="28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		</a:t>
            </a:r>
            <a:r>
              <a:rPr lang="en-US" b="1" dirty="0">
                <a:solidFill>
                  <a:srgbClr val="FC0128"/>
                </a:solidFill>
              </a:rPr>
              <a:t>The Gross Estate</a:t>
            </a:r>
          </a:p>
        </p:txBody>
      </p:sp>
      <p:graphicFrame>
        <p:nvGraphicFramePr>
          <p:cNvPr id="109568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37388" y="1219200"/>
          <a:ext cx="35433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Clip" r:id="rId4" imgW="3541680" imgH="3757320" progId="">
                  <p:embed/>
                </p:oleObj>
              </mc:Choice>
              <mc:Fallback>
                <p:oleObj name="Clip" r:id="rId4" imgW="3541680" imgH="375732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388" y="1219200"/>
                        <a:ext cx="35433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701800" y="177800"/>
            <a:ext cx="8788400" cy="6502400"/>
          </a:xfrm>
          <a:prstGeom prst="roundRect">
            <a:avLst>
              <a:gd name="adj" fmla="val 12421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192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63DE8"/>
      </a:dk1>
      <a:lt1>
        <a:srgbClr val="FAFD00"/>
      </a:lt1>
      <a:dk2>
        <a:srgbClr val="063DE8"/>
      </a:dk2>
      <a:lt2>
        <a:srgbClr val="FFFFFF"/>
      </a:lt2>
      <a:accent1>
        <a:srgbClr val="CECECE"/>
      </a:accent1>
      <a:accent2>
        <a:srgbClr val="DADADA"/>
      </a:accent2>
      <a:accent3>
        <a:srgbClr val="AAAFF2"/>
      </a:accent3>
      <a:accent4>
        <a:srgbClr val="D6D800"/>
      </a:accent4>
      <a:accent5>
        <a:srgbClr val="E3E3E3"/>
      </a:accent5>
      <a:accent6>
        <a:srgbClr val="C5C5C5"/>
      </a:accent6>
      <a:hlink>
        <a:srgbClr val="CECECE"/>
      </a:hlink>
      <a:folHlink>
        <a:srgbClr val="618FFD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Macintosh PowerPoint</Application>
  <PresentationFormat>Widescreen</PresentationFormat>
  <Paragraphs>62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Clip</vt:lpstr>
      <vt:lpstr>Classroom Graphics  for use with  Fundamentals of Trusts and Estates, Fifth Edition by Roger W. Andersen and Ira Mark Bloom   Copyright © 2017 Carolina Academic Press, LLC. All rights reserved. </vt:lpstr>
      <vt:lpstr>PowerPoint Presentation</vt:lpstr>
      <vt:lpstr>  OVERVIEW</vt:lpstr>
      <vt:lpstr>Probate vs Non-Probate Property</vt:lpstr>
      <vt:lpstr>   OVERVIEW        Guardianship   Person   Property</vt:lpstr>
      <vt:lpstr>  FEDERAL WEALTH TRANSFER TAXES   A Unified System</vt:lpstr>
      <vt:lpstr>  FEDERAL WEALTH TRANSFER TAXES        The Gift Tax</vt:lpstr>
      <vt:lpstr>PowerPoint Presentation</vt:lpstr>
      <vt:lpstr>  FEDERAL WEALTH TRANSFER TAXES        The Gift Tax</vt:lpstr>
      <vt:lpstr>The Gross Estate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Graphics  for use with  Fundamentals of Trusts and Estates, Fifth Edition by Roger W. Andersen and Ira Mark Bloom   Copyright © 2017 Carolina Academic Press, LLC. All rights reserved. </dc:title>
  <dc:creator>Microsoft Office User</dc:creator>
  <cp:lastModifiedBy>Microsoft Office User</cp:lastModifiedBy>
  <cp:revision>1</cp:revision>
  <dcterms:created xsi:type="dcterms:W3CDTF">2017-08-09T17:44:24Z</dcterms:created>
  <dcterms:modified xsi:type="dcterms:W3CDTF">2017-08-09T17:46:02Z</dcterms:modified>
</cp:coreProperties>
</file>