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75" autoAdjust="0"/>
    <p:restoredTop sz="94660"/>
  </p:normalViewPr>
  <p:slideViewPr>
    <p:cSldViewPr>
      <p:cViewPr varScale="1">
        <p:scale>
          <a:sx n="111" d="100"/>
          <a:sy n="111" d="100"/>
        </p:scale>
        <p:origin x="-22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0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4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18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61065-80F8-4DD4-B720-8C9D1F8B68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E23E-5E5F-41A5-B05D-75E4AC12412C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45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F13C8-B8A0-4471-9C78-8C7E1C30E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E495-CCA6-4D2D-B729-0CE45B87EFDD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B4275-3A6A-48B1-86D8-FBFC525A1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9F0D3-7829-4F4D-9D1F-84E8435691A3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15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DFEC0-B720-4430-A800-871E2EBD0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45B3-6F5F-4482-9CC2-096CCD837586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33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5BC5C-EE0F-445F-8C37-BA8DE1E27D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24C9-93FC-486E-A634-A82DE541887E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658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6C717-8F87-4AAA-A804-18E32C02BE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2AA2-2A5B-4699-A959-514756263695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15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F99DC-E6D5-4FC1-94CC-D3BC74A39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27573-DB27-4B6A-9E7F-C77D7D61CA9A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25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78A2E-9282-4582-AE5A-85CB013B7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7B38A-8AA1-45F5-98B7-6468E7634653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9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1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5808F-F3C1-4638-B3C6-4921AAE85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F0969-FCDB-4109-BDF2-D8E340803931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195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736A-BBF7-418E-9EC0-CA1A4A7A1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D6CAA-2ED4-4B41-B8F4-3B96435E3A3A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29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9368D-2697-4D5A-8DAB-895C11A8A3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DF2F-5337-4F3E-AD62-E50486AFFB15}" type="datetime1">
              <a:rPr lang="en-US" altLang="en-US">
                <a:solidFill>
                  <a:srgbClr val="C3AFCC"/>
                </a:solidFill>
              </a:rPr>
              <a:pPr>
                <a:defRPr/>
              </a:pPr>
              <a:t>3/21/2016</a:t>
            </a:fld>
            <a:endParaRPr lang="en-US" altLang="en-US">
              <a:solidFill>
                <a:srgbClr val="C3A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7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2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8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1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6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1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5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0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66A9E-F53F-4AD1-ACC6-C2D602F1CB6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C998-2F37-43A4-B58D-54B77A7C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2E978B-6FDE-47F7-9A8E-368EA9E45DD4}" type="slidenum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C3AFCC"/>
                </a:solidFill>
              </a:rPr>
              <a:t>Copyright © 2016 Carolina Academic Press, LLC. All rights reserved.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9E2E39-B7EB-4464-934D-F217694E6B4D}" type="datetime1">
              <a:rPr lang="en-US" altLang="en-US">
                <a:solidFill>
                  <a:srgbClr val="C3AFCC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3/21/2016</a:t>
            </a:fld>
            <a:endParaRPr lang="en-US" altLang="en-US">
              <a:solidFill>
                <a:srgbClr val="C3AFCC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819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  <a:ea typeface="MS PGothic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  <a:ea typeface="MS PGothic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  <a:ea typeface="MS PGothic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  <a:ea typeface="MS PGothic" panose="020B0600070205080204" pitchFamily="34" charset="-128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n-lt"/>
                <a:ea typeface="+mj-ea"/>
                <a:cs typeface="+mj-cs"/>
              </a:rPr>
              <a:t>Chapter One: Definitions of Animal Cruelty, Abuse, and Neglect</a:t>
            </a:r>
            <a:br>
              <a:rPr lang="en-US" dirty="0" smtClean="0">
                <a:latin typeface="+mn-lt"/>
                <a:ea typeface="+mj-ea"/>
                <a:cs typeface="+mj-cs"/>
              </a:rPr>
            </a:br>
            <a:endParaRPr lang="en-US" dirty="0" smtClean="0">
              <a:latin typeface="+mn-lt"/>
              <a:ea typeface="+mj-ea"/>
              <a:cs typeface="+mj-cs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/>
          <a:lstStyle/>
          <a:p>
            <a:pPr eaLnBrk="1" hangingPunct="1"/>
            <a:endParaRPr lang="en-US" altLang="en-US" b="1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Randy Lockwood and Phil Arkow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0094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Legislation and Law Enforcement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eaLnBrk="1" hangingPunct="1"/>
            <a:r>
              <a:rPr lang="en-US" altLang="en-US" sz="2400" smtClean="0"/>
              <a:t>Anti-cruelty statutes are most often found among offenses against public morals, order, and decency (with little focus on the victim).</a:t>
            </a:r>
          </a:p>
          <a:p>
            <a:pPr marL="342900" lvl="2" indent="-342900" eaLnBrk="1" hangingPunct="1"/>
            <a:endParaRPr lang="en-US" altLang="en-US" sz="2400" smtClean="0"/>
          </a:p>
          <a:p>
            <a:pPr marL="342900" lvl="2" indent="-342900" eaLnBrk="1" hangingPunct="1"/>
            <a:r>
              <a:rPr lang="en-US" altLang="en-US" sz="2400" smtClean="0"/>
              <a:t>Animal welfare laws vary from state to state, and are ever-changing.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5476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Animal cruelty is difficult to define.</a:t>
            </a:r>
          </a:p>
          <a:p>
            <a:pPr eaLnBrk="1" hangingPunct="1"/>
            <a:r>
              <a:rPr lang="en-US" altLang="en-US" sz="2400" smtClean="0"/>
              <a:t>Laws reflect cultural norms</a:t>
            </a:r>
          </a:p>
          <a:p>
            <a:pPr eaLnBrk="1" hangingPunct="1"/>
            <a:r>
              <a:rPr lang="en-US" altLang="en-US" sz="2400" smtClean="0"/>
              <a:t>Historically, concern regarding animal cruelty focused on the loss of the use of the animal(s) as property, or on other harm to humans resulting from the animal cruelty. </a:t>
            </a:r>
          </a:p>
          <a:p>
            <a:pPr lvl="2" eaLnBrk="1" hangingPunct="1"/>
            <a:r>
              <a:rPr lang="en-US" altLang="en-US" sz="2400" smtClean="0"/>
              <a:t>(e.g., St. Thomas Aquinas, Emmanuel Kant).</a:t>
            </a:r>
          </a:p>
          <a:p>
            <a:pPr eaLnBrk="1" hangingPunct="1"/>
            <a:r>
              <a:rPr lang="en-US" altLang="en-US" sz="2400" smtClean="0"/>
              <a:t>Defining animal cruelty as an evil based on the harm to the animal itself is relatively recent. </a:t>
            </a:r>
          </a:p>
          <a:p>
            <a:pPr lvl="2" eaLnBrk="1" hangingPunct="1"/>
            <a:r>
              <a:rPr lang="en-US" altLang="en-US" sz="2400" smtClean="0"/>
              <a:t>(e.g., Reverend Humphry Primatt).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6157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Definitions of Terms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Most state anti-cruelty statutes are composed of six elements:</a:t>
            </a:r>
          </a:p>
          <a:p>
            <a:pPr lvl="2" eaLnBrk="1" hangingPunct="1"/>
            <a:r>
              <a:rPr lang="en-US" altLang="en-US" sz="2400" smtClean="0"/>
              <a:t>The types of animals protected</a:t>
            </a:r>
          </a:p>
          <a:p>
            <a:pPr lvl="2" eaLnBrk="1" hangingPunct="1"/>
            <a:r>
              <a:rPr lang="en-US" altLang="en-US" sz="2400" smtClean="0"/>
              <a:t>The types of acts prohibited or duties of care required</a:t>
            </a:r>
          </a:p>
          <a:p>
            <a:pPr lvl="2" eaLnBrk="1" hangingPunct="1"/>
            <a:r>
              <a:rPr lang="en-US" altLang="en-US" sz="2400" smtClean="0"/>
              <a:t>The mental culpability required to meet a standard of liability</a:t>
            </a:r>
          </a:p>
          <a:p>
            <a:pPr lvl="2" eaLnBrk="1" hangingPunct="1"/>
            <a:r>
              <a:rPr lang="en-US" altLang="en-US" sz="2400" smtClean="0"/>
              <a:t>The defenses to criminal liability</a:t>
            </a:r>
          </a:p>
          <a:p>
            <a:pPr lvl="2" eaLnBrk="1" hangingPunct="1"/>
            <a:r>
              <a:rPr lang="en-US" altLang="en-US" sz="2400" smtClean="0"/>
              <a:t>Certain activities exempted from the law</a:t>
            </a:r>
          </a:p>
          <a:p>
            <a:pPr lvl="2" eaLnBrk="1" hangingPunct="1"/>
            <a:r>
              <a:rPr lang="en-US" altLang="en-US" sz="2400" smtClean="0"/>
              <a:t>Penalties for each offense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4730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libri" charset="0"/>
                <a:ea typeface="+mj-ea"/>
                <a:cs typeface="+mj-cs"/>
              </a:rPr>
              <a:t>Definitions</a:t>
            </a:r>
            <a:endParaRPr lang="en-US" dirty="0">
              <a:latin typeface="Calibri" charset="0"/>
              <a:ea typeface="+mj-ea"/>
              <a:cs typeface="+mj-cs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Dimensions affecting societal and legal response to cruel acts</a:t>
            </a:r>
          </a:p>
          <a:p>
            <a:pPr lvl="2" eaLnBrk="1" hangingPunct="1"/>
            <a:r>
              <a:rPr lang="en-US" altLang="en-US" sz="2400" smtClean="0"/>
              <a:t>The intrinsic or extrinsic value of the animal victim</a:t>
            </a:r>
          </a:p>
          <a:p>
            <a:pPr lvl="2" eaLnBrk="1" hangingPunct="1"/>
            <a:r>
              <a:rPr lang="en-US" altLang="en-US" sz="2400" smtClean="0"/>
              <a:t>The deviant nature of the act itself</a:t>
            </a:r>
          </a:p>
          <a:p>
            <a:pPr lvl="2" eaLnBrk="1" hangingPunct="1"/>
            <a:r>
              <a:rPr lang="en-US" altLang="en-US" sz="2400" smtClean="0"/>
              <a:t>Public and professional recognition of the victims’ </a:t>
            </a:r>
            <a:r>
              <a:rPr lang="en-US" altLang="ja-JP" sz="2400" smtClean="0">
                <a:ea typeface="MS Mincho" pitchFamily="49" charset="-128"/>
              </a:rPr>
              <a:t>capacity for stress, pain, fear, or suffering</a:t>
            </a:r>
          </a:p>
          <a:p>
            <a:pPr lvl="2" eaLnBrk="1" hangingPunct="1"/>
            <a:r>
              <a:rPr lang="en-US" altLang="en-US" sz="2400" smtClean="0"/>
              <a:t> The financial costs of enforcement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12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9107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libri" charset="0"/>
                <a:ea typeface="+mj-ea"/>
                <a:cs typeface="+mj-cs"/>
              </a:rPr>
              <a:t>Definitions</a:t>
            </a:r>
            <a:endParaRPr lang="en-US" dirty="0">
              <a:latin typeface="Calibri" charset="0"/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Acts of animal cruelty may be </a:t>
            </a:r>
            <a:r>
              <a:rPr lang="en-US" altLang="en-US" sz="2400" i="1" smtClean="0"/>
              <a:t>individualized </a:t>
            </a:r>
            <a:r>
              <a:rPr lang="en-US" altLang="en-US" sz="2400" smtClean="0"/>
              <a:t>versus </a:t>
            </a:r>
            <a:r>
              <a:rPr lang="en-US" altLang="en-US" sz="2400" i="1" smtClean="0"/>
              <a:t>institutionalized.</a:t>
            </a:r>
          </a:p>
          <a:p>
            <a:pPr eaLnBrk="1" hangingPunct="1"/>
            <a:r>
              <a:rPr lang="en-US" altLang="en-US" sz="2400" smtClean="0"/>
              <a:t>Most cases reported to humane law enforcement agencies are cases of </a:t>
            </a:r>
            <a:r>
              <a:rPr lang="en-US" altLang="en-US" sz="2400" i="1" smtClean="0"/>
              <a:t>neglect</a:t>
            </a:r>
            <a:r>
              <a:rPr lang="en-US" altLang="en-US" sz="2400" smtClean="0"/>
              <a:t>, rather than </a:t>
            </a:r>
            <a:r>
              <a:rPr lang="en-US" altLang="en-US" sz="2400" i="1" smtClean="0"/>
              <a:t>abuse</a:t>
            </a:r>
            <a:r>
              <a:rPr lang="en-U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Definitions of animal cruelty vary between countries and even between time periods in one country. 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3239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Perspectives on Definitions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Scholars have been unsuccessful in coming up with a definition thus far.</a:t>
            </a:r>
          </a:p>
          <a:p>
            <a:pPr eaLnBrk="1" hangingPunct="1"/>
            <a:r>
              <a:rPr lang="en-US" altLang="en-US" sz="2400" smtClean="0"/>
              <a:t>Felthous and Kellert’s</a:t>
            </a:r>
            <a:r>
              <a:rPr lang="en-US" altLang="ja-JP" sz="2400" smtClean="0">
                <a:ea typeface="MS Mincho" pitchFamily="49" charset="-128"/>
              </a:rPr>
              <a:t> (1987) definition had inherent problems.</a:t>
            </a:r>
          </a:p>
          <a:p>
            <a:pPr lvl="1" eaLnBrk="1" hangingPunct="1"/>
            <a:r>
              <a:rPr lang="en-US" altLang="en-US" sz="2400" smtClean="0"/>
              <a:t>Substantial cruelty to animals is a “</a:t>
            </a:r>
            <a:r>
              <a:rPr lang="en-US" altLang="ja-JP" sz="2400" smtClean="0">
                <a:ea typeface="MS Mincho" pitchFamily="49" charset="-128"/>
              </a:rPr>
              <a:t>pattern of deliberately, repeatedly, and unnecessarily hurting vertebrate animals in a manner likely to cause serious injury.”</a:t>
            </a:r>
            <a:endParaRPr lang="en-US" altLang="en-US" sz="2400" smtClean="0"/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0266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Perspectives on Definitions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Ascione (1993) defined animal cruelty as “</a:t>
            </a:r>
            <a:r>
              <a:rPr lang="en-US" altLang="ja-JP" sz="2700" smtClean="0">
                <a:ea typeface="MS Mincho" pitchFamily="49" charset="-128"/>
              </a:rPr>
              <a:t>socially unacceptable behavior that intentionally causes unnecessary pain, suffering, or distress to and/or death of an animal.</a:t>
            </a:r>
            <a:r>
              <a:rPr lang="ja-JP" altLang="en-US" sz="2700" smtClean="0">
                <a:ea typeface="MS Mincho" pitchFamily="49" charset="-128"/>
              </a:rPr>
              <a:t>”</a:t>
            </a:r>
            <a:endParaRPr lang="en-US" altLang="ja-JP" sz="2700" smtClean="0">
              <a:ea typeface="MS Mincho" pitchFamily="49" charset="-128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7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700" smtClean="0"/>
              <a:t>Ascione and Shapiro (2009) defined animal abuse.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They changed the term from “</a:t>
            </a:r>
            <a:r>
              <a:rPr lang="en-US" altLang="ja-JP" sz="2400" smtClean="0">
                <a:ea typeface="MS Mincho" pitchFamily="49" charset="-128"/>
              </a:rPr>
              <a:t>cruelty” to “abuse.”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They added “</a:t>
            </a:r>
            <a:r>
              <a:rPr lang="en-US" altLang="ja-JP" sz="2400" smtClean="0">
                <a:ea typeface="MS Mincho" pitchFamily="49" charset="-128"/>
              </a:rPr>
              <a:t>non-accidental” to fit with the new veterinary forensics terminology (Non-Accidental Injury or NAI).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They eliminated the word “</a:t>
            </a:r>
            <a:r>
              <a:rPr lang="en-US" altLang="ja-JP" sz="2400" smtClean="0">
                <a:ea typeface="MS Mincho" pitchFamily="49" charset="-128"/>
              </a:rPr>
              <a:t>intentionally.”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700" smtClean="0"/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6731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Government Panels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The Brambell Commission in UK (led by Prof. Brambell) investigated the welfare farmed animals.</a:t>
            </a:r>
          </a:p>
          <a:p>
            <a:pPr eaLnBrk="1" hangingPunct="1"/>
            <a:r>
              <a:rPr lang="en-US" altLang="en-US" sz="2400" smtClean="0"/>
              <a:t>The Farm Animal Welfare Council codified the Five Freedoms: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/>
              <a:t>Freedom from hunger and thirst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/>
              <a:t>Freedom from discomfort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/>
              <a:t>Freedom from pain, injury, and disease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/>
              <a:t>Freedom to express normal behavior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altLang="en-US" sz="2400" smtClean="0"/>
              <a:t>Freedom from fear and distress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</p:txBody>
      </p:sp>
      <p:sp>
        <p:nvSpPr>
          <p:cNvPr id="92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6565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  <a:ea typeface="+mj-ea"/>
                <a:cs typeface="+mj-cs"/>
              </a:rPr>
              <a:t>Public Opinion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Morgan (1983) described a continuum of public attitudes toward  animals.</a:t>
            </a:r>
          </a:p>
          <a:p>
            <a:pPr lvl="1" eaLnBrk="1" hangingPunct="1"/>
            <a:r>
              <a:rPr lang="en-US" altLang="en-US" smtClean="0"/>
              <a:t>Radical attitudes - Animal Liberation and Activist Animal Rights</a:t>
            </a:r>
          </a:p>
          <a:p>
            <a:pPr lvl="1" eaLnBrk="1" hangingPunct="1"/>
            <a:r>
              <a:rPr lang="en-US" altLang="en-US" smtClean="0"/>
              <a:t>Centrist attitudes - Animal Welfare and Animal Control</a:t>
            </a:r>
          </a:p>
          <a:p>
            <a:pPr lvl="1" eaLnBrk="1" hangingPunct="1"/>
            <a:r>
              <a:rPr lang="en-US" altLang="en-US" smtClean="0"/>
              <a:t>Conservative attitudes -  Animal Use and Animal Exploitation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 smtClean="0">
                <a:solidFill>
                  <a:srgbClr val="C3AFCC"/>
                </a:solidFill>
                <a:latin typeface="Arial" charset="0"/>
              </a:rPr>
              <a:t>Copyright © 2016 Carolina Academic Press,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5692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Adjacency</vt:lpstr>
      <vt:lpstr>Chapter One: Definitions of Animal Cruelty, Abuse, and Neglect </vt:lpstr>
      <vt:lpstr>Introduction</vt:lpstr>
      <vt:lpstr>Definitions of Terms</vt:lpstr>
      <vt:lpstr>Definitions</vt:lpstr>
      <vt:lpstr>Definitions</vt:lpstr>
      <vt:lpstr>Perspectives on Definitions</vt:lpstr>
      <vt:lpstr>Perspectives on Definitions</vt:lpstr>
      <vt:lpstr>Government Panels</vt:lpstr>
      <vt:lpstr>Public Opinion</vt:lpstr>
      <vt:lpstr>Legislation and Law Enforcement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One: Definitions of Animal Cruelty, Abuse, and Neglect </dc:title>
  <dc:creator>tina</dc:creator>
  <cp:lastModifiedBy>tina</cp:lastModifiedBy>
  <cp:revision>1</cp:revision>
  <dcterms:created xsi:type="dcterms:W3CDTF">2016-03-21T18:10:42Z</dcterms:created>
  <dcterms:modified xsi:type="dcterms:W3CDTF">2016-03-21T18:11:15Z</dcterms:modified>
</cp:coreProperties>
</file>