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  <p:sldMasterId id="2147483676" r:id="rId9"/>
    <p:sldMasterId id="2147483678" r:id="rId10"/>
  </p:sldMasterIdLst>
  <p:sldIdLst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6E29C-2737-8C43-8D04-2874874A1FFD}" type="doc">
      <dgm:prSet loTypeId="urn:microsoft.com/office/officeart/2005/8/layout/matrix3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99168EF-8B71-BC4B-8126-D4D3272C9D51}">
      <dgm:prSet phldrT="[Text]"/>
      <dgm:spPr/>
      <dgm:t>
        <a:bodyPr/>
        <a:lstStyle/>
        <a:p>
          <a:r>
            <a:rPr lang="en-US" dirty="0" smtClean="0"/>
            <a:t>Police</a:t>
          </a:r>
          <a:endParaRPr lang="en-US" dirty="0"/>
        </a:p>
      </dgm:t>
    </dgm:pt>
    <dgm:pt modelId="{A8CBF812-750D-6242-B828-D29F25145088}" type="parTrans" cxnId="{24783F66-2345-3043-B236-6F15FB20C78D}">
      <dgm:prSet/>
      <dgm:spPr/>
      <dgm:t>
        <a:bodyPr/>
        <a:lstStyle/>
        <a:p>
          <a:endParaRPr lang="en-US"/>
        </a:p>
      </dgm:t>
    </dgm:pt>
    <dgm:pt modelId="{051FC35B-BED4-1047-9590-19FDCA7CBD0D}" type="sibTrans" cxnId="{24783F66-2345-3043-B236-6F15FB20C78D}">
      <dgm:prSet/>
      <dgm:spPr/>
      <dgm:t>
        <a:bodyPr/>
        <a:lstStyle/>
        <a:p>
          <a:endParaRPr lang="en-US"/>
        </a:p>
      </dgm:t>
    </dgm:pt>
    <dgm:pt modelId="{8D063853-65B5-0D47-AAEC-2FE00B47F038}">
      <dgm:prSet phldrT="[Text]"/>
      <dgm:spPr/>
      <dgm:t>
        <a:bodyPr/>
        <a:lstStyle/>
        <a:p>
          <a:r>
            <a:rPr lang="en-US" dirty="0" smtClean="0"/>
            <a:t>Courts</a:t>
          </a:r>
          <a:endParaRPr lang="en-US" dirty="0"/>
        </a:p>
      </dgm:t>
    </dgm:pt>
    <dgm:pt modelId="{D8DF9D37-0DF4-D048-9082-C445E36478ED}" type="parTrans" cxnId="{085BF118-8073-C84B-A6F5-F8E32E2637A1}">
      <dgm:prSet/>
      <dgm:spPr/>
      <dgm:t>
        <a:bodyPr/>
        <a:lstStyle/>
        <a:p>
          <a:endParaRPr lang="en-US"/>
        </a:p>
      </dgm:t>
    </dgm:pt>
    <dgm:pt modelId="{9868E5CA-B033-CA43-A789-E8808BCCACBE}" type="sibTrans" cxnId="{085BF118-8073-C84B-A6F5-F8E32E2637A1}">
      <dgm:prSet/>
      <dgm:spPr/>
      <dgm:t>
        <a:bodyPr/>
        <a:lstStyle/>
        <a:p>
          <a:endParaRPr lang="en-US"/>
        </a:p>
      </dgm:t>
    </dgm:pt>
    <dgm:pt modelId="{0A9DDDD5-02F8-6240-AFA8-232C2EF0A735}">
      <dgm:prSet phldrT="[Text]"/>
      <dgm:spPr/>
      <dgm:t>
        <a:bodyPr/>
        <a:lstStyle/>
        <a:p>
          <a:r>
            <a:rPr lang="en-US" dirty="0" smtClean="0"/>
            <a:t>Corrections</a:t>
          </a:r>
          <a:endParaRPr lang="en-US" dirty="0"/>
        </a:p>
      </dgm:t>
    </dgm:pt>
    <dgm:pt modelId="{8CE9ED68-3220-B547-9F6C-32824A405939}" type="parTrans" cxnId="{D82EE4AC-B600-5843-99C6-2154B7C2F6D6}">
      <dgm:prSet/>
      <dgm:spPr/>
      <dgm:t>
        <a:bodyPr/>
        <a:lstStyle/>
        <a:p>
          <a:endParaRPr lang="en-US"/>
        </a:p>
      </dgm:t>
    </dgm:pt>
    <dgm:pt modelId="{932FC47C-5F56-C549-975A-CE2B1E794466}" type="sibTrans" cxnId="{D82EE4AC-B600-5843-99C6-2154B7C2F6D6}">
      <dgm:prSet/>
      <dgm:spPr/>
      <dgm:t>
        <a:bodyPr/>
        <a:lstStyle/>
        <a:p>
          <a:endParaRPr lang="en-US"/>
        </a:p>
      </dgm:t>
    </dgm:pt>
    <dgm:pt modelId="{A748C571-7735-6C4F-8CDF-FBDD34AE0FA0}">
      <dgm:prSet phldrT="[Text]"/>
      <dgm:spPr/>
      <dgm:t>
        <a:bodyPr/>
        <a:lstStyle/>
        <a:p>
          <a:r>
            <a:rPr lang="en-US" dirty="0" smtClean="0"/>
            <a:t>Victims’ Services </a:t>
          </a:r>
          <a:endParaRPr lang="en-US" dirty="0"/>
        </a:p>
      </dgm:t>
    </dgm:pt>
    <dgm:pt modelId="{F13DFE12-D891-C542-8328-BCEE5FA93AF5}" type="parTrans" cxnId="{6D665A62-B8EC-3841-BC16-65C384417623}">
      <dgm:prSet/>
      <dgm:spPr/>
      <dgm:t>
        <a:bodyPr/>
        <a:lstStyle/>
        <a:p>
          <a:endParaRPr lang="en-US"/>
        </a:p>
      </dgm:t>
    </dgm:pt>
    <dgm:pt modelId="{DD14EB49-75A3-0E4E-96A4-30A2035D84B7}" type="sibTrans" cxnId="{6D665A62-B8EC-3841-BC16-65C384417623}">
      <dgm:prSet/>
      <dgm:spPr/>
      <dgm:t>
        <a:bodyPr/>
        <a:lstStyle/>
        <a:p>
          <a:endParaRPr lang="en-US"/>
        </a:p>
      </dgm:t>
    </dgm:pt>
    <dgm:pt modelId="{61251E19-6B0F-DA46-90F6-9A80E04914D8}" type="pres">
      <dgm:prSet presAssocID="{1B46E29C-2737-8C43-8D04-2874874A1FF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77AE14-6413-7842-B4A8-06152B2F5BC6}" type="pres">
      <dgm:prSet presAssocID="{1B46E29C-2737-8C43-8D04-2874874A1FFD}" presName="diamond" presStyleLbl="bgShp" presStyleIdx="0" presStyleCnt="1"/>
      <dgm:spPr/>
      <dgm:t>
        <a:bodyPr/>
        <a:lstStyle/>
        <a:p>
          <a:endParaRPr lang="en-US"/>
        </a:p>
      </dgm:t>
    </dgm:pt>
    <dgm:pt modelId="{4ADF8458-8515-534F-8B0D-A4721DE4643A}" type="pres">
      <dgm:prSet presAssocID="{1B46E29C-2737-8C43-8D04-2874874A1FF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694CDD-E089-1149-A962-3B6BFC653E80}" type="pres">
      <dgm:prSet presAssocID="{1B46E29C-2737-8C43-8D04-2874874A1FF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A8105-695C-524A-A432-78D50352190D}" type="pres">
      <dgm:prSet presAssocID="{1B46E29C-2737-8C43-8D04-2874874A1FF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0A192-9267-334D-82CD-D70BA97DA724}" type="pres">
      <dgm:prSet presAssocID="{1B46E29C-2737-8C43-8D04-2874874A1FF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6B69F9-D32A-45A5-9A0C-CAD3FE9DCFF4}" type="presOf" srcId="{0A9DDDD5-02F8-6240-AFA8-232C2EF0A735}" destId="{F1FA8105-695C-524A-A432-78D50352190D}" srcOrd="0" destOrd="0" presId="urn:microsoft.com/office/officeart/2005/8/layout/matrix3"/>
    <dgm:cxn modelId="{D40DD16D-8D86-47D1-8350-046FDCD6E3E9}" type="presOf" srcId="{8D063853-65B5-0D47-AAEC-2FE00B47F038}" destId="{31694CDD-E089-1149-A962-3B6BFC653E80}" srcOrd="0" destOrd="0" presId="urn:microsoft.com/office/officeart/2005/8/layout/matrix3"/>
    <dgm:cxn modelId="{085BF118-8073-C84B-A6F5-F8E32E2637A1}" srcId="{1B46E29C-2737-8C43-8D04-2874874A1FFD}" destId="{8D063853-65B5-0D47-AAEC-2FE00B47F038}" srcOrd="1" destOrd="0" parTransId="{D8DF9D37-0DF4-D048-9082-C445E36478ED}" sibTransId="{9868E5CA-B033-CA43-A789-E8808BCCACBE}"/>
    <dgm:cxn modelId="{0990EBF4-AB56-467A-B1E4-63523C6EFF0E}" type="presOf" srcId="{A748C571-7735-6C4F-8CDF-FBDD34AE0FA0}" destId="{CA70A192-9267-334D-82CD-D70BA97DA724}" srcOrd="0" destOrd="0" presId="urn:microsoft.com/office/officeart/2005/8/layout/matrix3"/>
    <dgm:cxn modelId="{D82EE4AC-B600-5843-99C6-2154B7C2F6D6}" srcId="{1B46E29C-2737-8C43-8D04-2874874A1FFD}" destId="{0A9DDDD5-02F8-6240-AFA8-232C2EF0A735}" srcOrd="2" destOrd="0" parTransId="{8CE9ED68-3220-B547-9F6C-32824A405939}" sibTransId="{932FC47C-5F56-C549-975A-CE2B1E794466}"/>
    <dgm:cxn modelId="{C4A66A86-101F-4ECE-A17D-6AB00107BAEE}" type="presOf" srcId="{A99168EF-8B71-BC4B-8126-D4D3272C9D51}" destId="{4ADF8458-8515-534F-8B0D-A4721DE4643A}" srcOrd="0" destOrd="0" presId="urn:microsoft.com/office/officeart/2005/8/layout/matrix3"/>
    <dgm:cxn modelId="{5C648EC2-9009-46E7-892E-894E04B824A5}" type="presOf" srcId="{1B46E29C-2737-8C43-8D04-2874874A1FFD}" destId="{61251E19-6B0F-DA46-90F6-9A80E04914D8}" srcOrd="0" destOrd="0" presId="urn:microsoft.com/office/officeart/2005/8/layout/matrix3"/>
    <dgm:cxn modelId="{24783F66-2345-3043-B236-6F15FB20C78D}" srcId="{1B46E29C-2737-8C43-8D04-2874874A1FFD}" destId="{A99168EF-8B71-BC4B-8126-D4D3272C9D51}" srcOrd="0" destOrd="0" parTransId="{A8CBF812-750D-6242-B828-D29F25145088}" sibTransId="{051FC35B-BED4-1047-9590-19FDCA7CBD0D}"/>
    <dgm:cxn modelId="{6D665A62-B8EC-3841-BC16-65C384417623}" srcId="{1B46E29C-2737-8C43-8D04-2874874A1FFD}" destId="{A748C571-7735-6C4F-8CDF-FBDD34AE0FA0}" srcOrd="3" destOrd="0" parTransId="{F13DFE12-D891-C542-8328-BCEE5FA93AF5}" sibTransId="{DD14EB49-75A3-0E4E-96A4-30A2035D84B7}"/>
    <dgm:cxn modelId="{FDBD1E31-5B19-4EEE-8416-756D53B35669}" type="presParOf" srcId="{61251E19-6B0F-DA46-90F6-9A80E04914D8}" destId="{AB77AE14-6413-7842-B4A8-06152B2F5BC6}" srcOrd="0" destOrd="0" presId="urn:microsoft.com/office/officeart/2005/8/layout/matrix3"/>
    <dgm:cxn modelId="{C46736C9-516C-4151-976A-9BC70BCB7D56}" type="presParOf" srcId="{61251E19-6B0F-DA46-90F6-9A80E04914D8}" destId="{4ADF8458-8515-534F-8B0D-A4721DE4643A}" srcOrd="1" destOrd="0" presId="urn:microsoft.com/office/officeart/2005/8/layout/matrix3"/>
    <dgm:cxn modelId="{43201D42-F5FE-431A-B032-354F409CB94D}" type="presParOf" srcId="{61251E19-6B0F-DA46-90F6-9A80E04914D8}" destId="{31694CDD-E089-1149-A962-3B6BFC653E80}" srcOrd="2" destOrd="0" presId="urn:microsoft.com/office/officeart/2005/8/layout/matrix3"/>
    <dgm:cxn modelId="{C81A22A9-3000-48E8-BB82-B03B00E50E78}" type="presParOf" srcId="{61251E19-6B0F-DA46-90F6-9A80E04914D8}" destId="{F1FA8105-695C-524A-A432-78D50352190D}" srcOrd="3" destOrd="0" presId="urn:microsoft.com/office/officeart/2005/8/layout/matrix3"/>
    <dgm:cxn modelId="{7014EF48-0323-4B9C-B206-D7EA6A18BE0D}" type="presParOf" srcId="{61251E19-6B0F-DA46-90F6-9A80E04914D8}" destId="{CA70A192-9267-334D-82CD-D70BA97DA72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32C5B8-78AC-C44B-895A-F575F730F3C8}" type="doc">
      <dgm:prSet loTypeId="urn:microsoft.com/office/officeart/2005/8/layout/hProcess9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899894C-3136-7349-88A2-D597FAF078D1}">
      <dgm:prSet phldrT="[Text]" custT="1"/>
      <dgm:spPr/>
      <dgm:t>
        <a:bodyPr/>
        <a:lstStyle/>
        <a:p>
          <a:r>
            <a:rPr lang="en-US" sz="1050" dirty="0" smtClean="0">
              <a:latin typeface="Times New Roman"/>
              <a:cs typeface="Times New Roman"/>
            </a:rPr>
            <a:t>Crime occurs and is reported</a:t>
          </a:r>
          <a:endParaRPr lang="en-US" sz="1050" dirty="0">
            <a:latin typeface="Times New Roman"/>
            <a:cs typeface="Times New Roman"/>
          </a:endParaRPr>
        </a:p>
      </dgm:t>
    </dgm:pt>
    <dgm:pt modelId="{C6B7073B-452D-1D4C-884A-FCC39CEA1201}" type="parTrans" cxnId="{210F6C60-058C-7946-9360-9D60A23AC1AA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1E430D26-30AE-434E-92EA-4D72AB3CD3A0}" type="sibTrans" cxnId="{210F6C60-058C-7946-9360-9D60A23AC1AA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120CDD7B-4090-224C-B711-A7CFAAA7FF42}">
      <dgm:prSet phldrT="[Text]" custT="1"/>
      <dgm:spPr/>
      <dgm:t>
        <a:bodyPr/>
        <a:lstStyle/>
        <a:p>
          <a:r>
            <a:rPr lang="en-US" sz="1050" dirty="0" smtClean="0">
              <a:latin typeface="Times New Roman"/>
              <a:cs typeface="Times New Roman"/>
            </a:rPr>
            <a:t>Police investigate</a:t>
          </a:r>
          <a:endParaRPr lang="en-US" sz="1050" dirty="0">
            <a:latin typeface="Times New Roman"/>
            <a:cs typeface="Times New Roman"/>
          </a:endParaRPr>
        </a:p>
      </dgm:t>
    </dgm:pt>
    <dgm:pt modelId="{345D865E-D93E-D044-B375-38444960D29F}" type="parTrans" cxnId="{9055E7DA-F3E0-6F42-B5FF-09072F4C2AAE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F6BA8EBD-9AB9-9E4D-B77D-9673980DEC4D}" type="sibTrans" cxnId="{9055E7DA-F3E0-6F42-B5FF-09072F4C2AAE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6657181F-CFEA-CF48-A68F-5C11D16EF8DD}">
      <dgm:prSet phldrT="[Text]" custT="1"/>
      <dgm:spPr/>
      <dgm:t>
        <a:bodyPr/>
        <a:lstStyle/>
        <a:p>
          <a:r>
            <a:rPr lang="en-US" sz="1050" dirty="0" smtClean="0">
              <a:latin typeface="Times New Roman"/>
              <a:cs typeface="Times New Roman"/>
            </a:rPr>
            <a:t>Criminal charge</a:t>
          </a:r>
        </a:p>
        <a:p>
          <a:endParaRPr lang="en-US" sz="1050" dirty="0">
            <a:latin typeface="Times New Roman"/>
            <a:cs typeface="Times New Roman"/>
          </a:endParaRPr>
        </a:p>
      </dgm:t>
    </dgm:pt>
    <dgm:pt modelId="{AFDB0E11-255C-164D-9F64-041D4622D18E}" type="parTrans" cxnId="{75839FA5-B456-D947-AEFF-FF3052131E90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14B9DA4E-2DAE-524F-ABDF-51D9603CE43E}" type="sibTrans" cxnId="{75839FA5-B456-D947-AEFF-FF3052131E90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0A11699F-B9C8-8D42-9460-2C57C0025F4F}">
      <dgm:prSet custT="1"/>
      <dgm:spPr/>
      <dgm:t>
        <a:bodyPr/>
        <a:lstStyle/>
        <a:p>
          <a:r>
            <a:rPr lang="en-US" sz="1050" dirty="0" smtClean="0">
              <a:latin typeface="Times New Roman"/>
              <a:cs typeface="Times New Roman"/>
            </a:rPr>
            <a:t>Criminal complaint</a:t>
          </a:r>
          <a:endParaRPr lang="en-US" sz="1050" dirty="0">
            <a:latin typeface="Times New Roman"/>
            <a:cs typeface="Times New Roman"/>
          </a:endParaRPr>
        </a:p>
      </dgm:t>
    </dgm:pt>
    <dgm:pt modelId="{1F3EEF42-3FA5-0F4A-9F3A-15637735CAAA}" type="parTrans" cxnId="{37393DBC-6E99-FA4F-BDA7-3DF7A64B7B3D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F5975AC9-B885-4E4A-B7A1-545BD525FABF}" type="sibTrans" cxnId="{37393DBC-6E99-FA4F-BDA7-3DF7A64B7B3D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30FAA4C7-E1B6-FB41-A5EA-66B378688B40}">
      <dgm:prSet custT="1"/>
      <dgm:spPr/>
      <dgm:t>
        <a:bodyPr/>
        <a:lstStyle/>
        <a:p>
          <a:r>
            <a:rPr lang="en-US" sz="1050" dirty="0" smtClean="0">
              <a:latin typeface="Times New Roman"/>
              <a:cs typeface="Times New Roman"/>
            </a:rPr>
            <a:t>Indictment </a:t>
          </a:r>
          <a:endParaRPr lang="en-US" sz="1050" dirty="0">
            <a:latin typeface="Times New Roman"/>
            <a:cs typeface="Times New Roman"/>
          </a:endParaRPr>
        </a:p>
      </dgm:t>
    </dgm:pt>
    <dgm:pt modelId="{0EBF4710-0B89-FA46-9711-0FF6A052EDA2}" type="parTrans" cxnId="{2C2A9144-6D2C-DA4C-A689-CEC9D1FC088C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0DF8A8D5-8DF3-FF4F-83FA-8AACD7B6C2C4}" type="sibTrans" cxnId="{2C2A9144-6D2C-DA4C-A689-CEC9D1FC088C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D0874D86-0CF0-3A44-8DB1-EBB60B4F7A30}">
      <dgm:prSet custT="1"/>
      <dgm:spPr/>
      <dgm:t>
        <a:bodyPr/>
        <a:lstStyle/>
        <a:p>
          <a:r>
            <a:rPr lang="en-US" sz="1050" dirty="0" smtClean="0">
              <a:latin typeface="Times New Roman"/>
              <a:cs typeface="Times New Roman"/>
            </a:rPr>
            <a:t>Arraignment </a:t>
          </a:r>
          <a:endParaRPr lang="en-US" sz="1050" dirty="0">
            <a:latin typeface="Times New Roman"/>
            <a:cs typeface="Times New Roman"/>
          </a:endParaRPr>
        </a:p>
      </dgm:t>
    </dgm:pt>
    <dgm:pt modelId="{72D6A61B-C17A-C040-A0F5-2927F7300A61}" type="parTrans" cxnId="{AF91EFCE-C7A9-E247-AA8D-A20E3F47F49F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148DBAB1-7D79-F444-BB92-CA4293F4490F}" type="sibTrans" cxnId="{AF91EFCE-C7A9-E247-AA8D-A20E3F47F49F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A737ADFB-5751-C342-9C6D-417310FBA807}">
      <dgm:prSet custT="1"/>
      <dgm:spPr/>
      <dgm:t>
        <a:bodyPr/>
        <a:lstStyle/>
        <a:p>
          <a:r>
            <a:rPr lang="en-US" sz="1050" dirty="0" smtClean="0">
              <a:latin typeface="Times New Roman"/>
              <a:cs typeface="Times New Roman"/>
            </a:rPr>
            <a:t>Omnibus Hearing</a:t>
          </a:r>
          <a:endParaRPr lang="en-US" sz="1050" dirty="0">
            <a:latin typeface="Times New Roman"/>
            <a:cs typeface="Times New Roman"/>
          </a:endParaRPr>
        </a:p>
      </dgm:t>
    </dgm:pt>
    <dgm:pt modelId="{AE7B1BE2-F267-2840-9D4E-BA692D225561}" type="parTrans" cxnId="{7D48409B-FB5C-1F4B-9A0D-E5C97E4EA39F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F0C6F977-AE0A-8745-A7B0-815A10B8A924}" type="sibTrans" cxnId="{7D48409B-FB5C-1F4B-9A0D-E5C97E4EA39F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73E9678F-35F0-D144-B224-A29EA8476485}">
      <dgm:prSet custT="1"/>
      <dgm:spPr/>
      <dgm:t>
        <a:bodyPr/>
        <a:lstStyle/>
        <a:p>
          <a:r>
            <a:rPr lang="en-US" sz="1050" dirty="0" smtClean="0">
              <a:latin typeface="Times New Roman"/>
              <a:cs typeface="Times New Roman"/>
            </a:rPr>
            <a:t>Sentencing </a:t>
          </a:r>
          <a:endParaRPr lang="en-US" sz="1050" dirty="0">
            <a:latin typeface="Times New Roman"/>
            <a:cs typeface="Times New Roman"/>
          </a:endParaRPr>
        </a:p>
      </dgm:t>
    </dgm:pt>
    <dgm:pt modelId="{4FCF6D40-8117-464F-9C08-581390A36241}" type="parTrans" cxnId="{CC4F777E-1ACE-5045-B22A-14C2220B198D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B014D771-4244-6C4D-BF56-C26203310CD5}" type="sibTrans" cxnId="{CC4F777E-1ACE-5045-B22A-14C2220B198D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1E334A22-9CA5-0E49-8F0F-D7EC8634A2CC}">
      <dgm:prSet custT="1"/>
      <dgm:spPr/>
      <dgm:t>
        <a:bodyPr/>
        <a:lstStyle/>
        <a:p>
          <a:r>
            <a:rPr lang="en-US" sz="1050" dirty="0" smtClean="0">
              <a:latin typeface="Times New Roman"/>
              <a:cs typeface="Times New Roman"/>
            </a:rPr>
            <a:t>Trial </a:t>
          </a:r>
          <a:endParaRPr lang="en-US" sz="1050" dirty="0">
            <a:latin typeface="Times New Roman"/>
            <a:cs typeface="Times New Roman"/>
          </a:endParaRPr>
        </a:p>
      </dgm:t>
    </dgm:pt>
    <dgm:pt modelId="{EE8D4AB9-26A2-5147-B674-0D853C4AA0FF}" type="parTrans" cxnId="{ACFEA6AE-5FA3-1545-80BF-5A42E8D66350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185A209B-5B1F-6842-BDE1-3ACE4A442F16}" type="sibTrans" cxnId="{ACFEA6AE-5FA3-1545-80BF-5A42E8D66350}">
      <dgm:prSet/>
      <dgm:spPr/>
      <dgm:t>
        <a:bodyPr/>
        <a:lstStyle/>
        <a:p>
          <a:endParaRPr lang="en-US" sz="1050">
            <a:latin typeface="Times New Roman"/>
            <a:cs typeface="Times New Roman"/>
          </a:endParaRPr>
        </a:p>
      </dgm:t>
    </dgm:pt>
    <dgm:pt modelId="{9C08C996-6547-5C45-BEA0-7D8FEAB2E2F9}" type="pres">
      <dgm:prSet presAssocID="{6332C5B8-78AC-C44B-895A-F575F730F3C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F6F3F7-28FC-E24B-8D7D-B7A1032216EB}" type="pres">
      <dgm:prSet presAssocID="{6332C5B8-78AC-C44B-895A-F575F730F3C8}" presName="arrow" presStyleLbl="bgShp" presStyleIdx="0" presStyleCnt="1"/>
      <dgm:spPr/>
    </dgm:pt>
    <dgm:pt modelId="{F11F9D51-BE55-9A4F-80E7-A6628EAAF45B}" type="pres">
      <dgm:prSet presAssocID="{6332C5B8-78AC-C44B-895A-F575F730F3C8}" presName="linearProcess" presStyleCnt="0"/>
      <dgm:spPr/>
    </dgm:pt>
    <dgm:pt modelId="{F11B68FE-7041-B24A-AAE3-6AA06F443F49}" type="pres">
      <dgm:prSet presAssocID="{B899894C-3136-7349-88A2-D597FAF078D1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BD80C-7087-2A4E-9576-A74469C2A3AC}" type="pres">
      <dgm:prSet presAssocID="{1E430D26-30AE-434E-92EA-4D72AB3CD3A0}" presName="sibTrans" presStyleCnt="0"/>
      <dgm:spPr/>
    </dgm:pt>
    <dgm:pt modelId="{4056CD64-50E3-5E43-9FA5-6360558E674D}" type="pres">
      <dgm:prSet presAssocID="{120CDD7B-4090-224C-B711-A7CFAAA7FF42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0E263-3977-7042-A911-E64295A6072E}" type="pres">
      <dgm:prSet presAssocID="{F6BA8EBD-9AB9-9E4D-B77D-9673980DEC4D}" presName="sibTrans" presStyleCnt="0"/>
      <dgm:spPr/>
    </dgm:pt>
    <dgm:pt modelId="{9053C076-BC4C-3D40-8B4F-0DD0A9EE3DDF}" type="pres">
      <dgm:prSet presAssocID="{6657181F-CFEA-CF48-A68F-5C11D16EF8DD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431DA-3F7C-DC43-86C2-AF6C5B599156}" type="pres">
      <dgm:prSet presAssocID="{14B9DA4E-2DAE-524F-ABDF-51D9603CE43E}" presName="sibTrans" presStyleCnt="0"/>
      <dgm:spPr/>
    </dgm:pt>
    <dgm:pt modelId="{7281E790-CE3F-A941-83D9-F054353283A0}" type="pres">
      <dgm:prSet presAssocID="{0A11699F-B9C8-8D42-9460-2C57C0025F4F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640482-09AA-D14A-9347-BE8EE3D784E0}" type="pres">
      <dgm:prSet presAssocID="{F5975AC9-B885-4E4A-B7A1-545BD525FABF}" presName="sibTrans" presStyleCnt="0"/>
      <dgm:spPr/>
    </dgm:pt>
    <dgm:pt modelId="{04B7B7A5-3B5F-1044-883A-380D4FEDB3B4}" type="pres">
      <dgm:prSet presAssocID="{30FAA4C7-E1B6-FB41-A5EA-66B378688B40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E0977-6FCE-FF4B-80F1-3B83C35336F0}" type="pres">
      <dgm:prSet presAssocID="{0DF8A8D5-8DF3-FF4F-83FA-8AACD7B6C2C4}" presName="sibTrans" presStyleCnt="0"/>
      <dgm:spPr/>
    </dgm:pt>
    <dgm:pt modelId="{2181F613-ACA8-264D-AC3F-49E08E719BA0}" type="pres">
      <dgm:prSet presAssocID="{D0874D86-0CF0-3A44-8DB1-EBB60B4F7A30}" presName="text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DADA1-2849-5E4C-AD58-779B2A306E11}" type="pres">
      <dgm:prSet presAssocID="{148DBAB1-7D79-F444-BB92-CA4293F4490F}" presName="sibTrans" presStyleCnt="0"/>
      <dgm:spPr/>
    </dgm:pt>
    <dgm:pt modelId="{AA9360BC-31FE-3C42-8058-071C904B81AF}" type="pres">
      <dgm:prSet presAssocID="{A737ADFB-5751-C342-9C6D-417310FBA807}" presName="text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CB3696-1320-664F-923C-95DE54F14D54}" type="pres">
      <dgm:prSet presAssocID="{F0C6F977-AE0A-8745-A7B0-815A10B8A924}" presName="sibTrans" presStyleCnt="0"/>
      <dgm:spPr/>
    </dgm:pt>
    <dgm:pt modelId="{3266EA20-707B-274C-AEE5-C14BEB2CAEE3}" type="pres">
      <dgm:prSet presAssocID="{1E334A22-9CA5-0E49-8F0F-D7EC8634A2CC}" presName="text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1BABC-FBA9-0F44-BD58-0ECF70A66D0A}" type="pres">
      <dgm:prSet presAssocID="{185A209B-5B1F-6842-BDE1-3ACE4A442F16}" presName="sibTrans" presStyleCnt="0"/>
      <dgm:spPr/>
    </dgm:pt>
    <dgm:pt modelId="{3BFB5034-9622-FF41-B4AC-AAA069D07041}" type="pres">
      <dgm:prSet presAssocID="{73E9678F-35F0-D144-B224-A29EA8476485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FEA8F8-C5F4-4BAA-839B-881E74D4ECB8}" type="presOf" srcId="{6657181F-CFEA-CF48-A68F-5C11D16EF8DD}" destId="{9053C076-BC4C-3D40-8B4F-0DD0A9EE3DDF}" srcOrd="0" destOrd="0" presId="urn:microsoft.com/office/officeart/2005/8/layout/hProcess9"/>
    <dgm:cxn modelId="{BCBB7D7C-7964-4CD6-B9BC-70007B2CDDD9}" type="presOf" srcId="{73E9678F-35F0-D144-B224-A29EA8476485}" destId="{3BFB5034-9622-FF41-B4AC-AAA069D07041}" srcOrd="0" destOrd="0" presId="urn:microsoft.com/office/officeart/2005/8/layout/hProcess9"/>
    <dgm:cxn modelId="{75839FA5-B456-D947-AEFF-FF3052131E90}" srcId="{6332C5B8-78AC-C44B-895A-F575F730F3C8}" destId="{6657181F-CFEA-CF48-A68F-5C11D16EF8DD}" srcOrd="2" destOrd="0" parTransId="{AFDB0E11-255C-164D-9F64-041D4622D18E}" sibTransId="{14B9DA4E-2DAE-524F-ABDF-51D9603CE43E}"/>
    <dgm:cxn modelId="{9055E7DA-F3E0-6F42-B5FF-09072F4C2AAE}" srcId="{6332C5B8-78AC-C44B-895A-F575F730F3C8}" destId="{120CDD7B-4090-224C-B711-A7CFAAA7FF42}" srcOrd="1" destOrd="0" parTransId="{345D865E-D93E-D044-B375-38444960D29F}" sibTransId="{F6BA8EBD-9AB9-9E4D-B77D-9673980DEC4D}"/>
    <dgm:cxn modelId="{20FC7992-2782-4E97-8046-C6C2ACF298CB}" type="presOf" srcId="{1E334A22-9CA5-0E49-8F0F-D7EC8634A2CC}" destId="{3266EA20-707B-274C-AEE5-C14BEB2CAEE3}" srcOrd="0" destOrd="0" presId="urn:microsoft.com/office/officeart/2005/8/layout/hProcess9"/>
    <dgm:cxn modelId="{82739D48-9E32-44F5-AEA1-1B7BCF91EE1C}" type="presOf" srcId="{B899894C-3136-7349-88A2-D597FAF078D1}" destId="{F11B68FE-7041-B24A-AAE3-6AA06F443F49}" srcOrd="0" destOrd="0" presId="urn:microsoft.com/office/officeart/2005/8/layout/hProcess9"/>
    <dgm:cxn modelId="{57FEA2B4-9CA4-4A2A-80D5-487C935E3D8D}" type="presOf" srcId="{30FAA4C7-E1B6-FB41-A5EA-66B378688B40}" destId="{04B7B7A5-3B5F-1044-883A-380D4FEDB3B4}" srcOrd="0" destOrd="0" presId="urn:microsoft.com/office/officeart/2005/8/layout/hProcess9"/>
    <dgm:cxn modelId="{ACFEA6AE-5FA3-1545-80BF-5A42E8D66350}" srcId="{6332C5B8-78AC-C44B-895A-F575F730F3C8}" destId="{1E334A22-9CA5-0E49-8F0F-D7EC8634A2CC}" srcOrd="7" destOrd="0" parTransId="{EE8D4AB9-26A2-5147-B674-0D853C4AA0FF}" sibTransId="{185A209B-5B1F-6842-BDE1-3ACE4A442F16}"/>
    <dgm:cxn modelId="{210F6C60-058C-7946-9360-9D60A23AC1AA}" srcId="{6332C5B8-78AC-C44B-895A-F575F730F3C8}" destId="{B899894C-3136-7349-88A2-D597FAF078D1}" srcOrd="0" destOrd="0" parTransId="{C6B7073B-452D-1D4C-884A-FCC39CEA1201}" sibTransId="{1E430D26-30AE-434E-92EA-4D72AB3CD3A0}"/>
    <dgm:cxn modelId="{8BE6DE21-BE33-4A63-BDA2-808C5DF3B2D8}" type="presOf" srcId="{6332C5B8-78AC-C44B-895A-F575F730F3C8}" destId="{9C08C996-6547-5C45-BEA0-7D8FEAB2E2F9}" srcOrd="0" destOrd="0" presId="urn:microsoft.com/office/officeart/2005/8/layout/hProcess9"/>
    <dgm:cxn modelId="{4A0D42FD-B2F1-494F-9E63-9FEA9AFA4D7D}" type="presOf" srcId="{D0874D86-0CF0-3A44-8DB1-EBB60B4F7A30}" destId="{2181F613-ACA8-264D-AC3F-49E08E719BA0}" srcOrd="0" destOrd="0" presId="urn:microsoft.com/office/officeart/2005/8/layout/hProcess9"/>
    <dgm:cxn modelId="{019613B2-05B8-4D86-95CA-84FFF8D1F213}" type="presOf" srcId="{A737ADFB-5751-C342-9C6D-417310FBA807}" destId="{AA9360BC-31FE-3C42-8058-071C904B81AF}" srcOrd="0" destOrd="0" presId="urn:microsoft.com/office/officeart/2005/8/layout/hProcess9"/>
    <dgm:cxn modelId="{2C2A9144-6D2C-DA4C-A689-CEC9D1FC088C}" srcId="{6332C5B8-78AC-C44B-895A-F575F730F3C8}" destId="{30FAA4C7-E1B6-FB41-A5EA-66B378688B40}" srcOrd="4" destOrd="0" parTransId="{0EBF4710-0B89-FA46-9711-0FF6A052EDA2}" sibTransId="{0DF8A8D5-8DF3-FF4F-83FA-8AACD7B6C2C4}"/>
    <dgm:cxn modelId="{7D48409B-FB5C-1F4B-9A0D-E5C97E4EA39F}" srcId="{6332C5B8-78AC-C44B-895A-F575F730F3C8}" destId="{A737ADFB-5751-C342-9C6D-417310FBA807}" srcOrd="6" destOrd="0" parTransId="{AE7B1BE2-F267-2840-9D4E-BA692D225561}" sibTransId="{F0C6F977-AE0A-8745-A7B0-815A10B8A924}"/>
    <dgm:cxn modelId="{37393DBC-6E99-FA4F-BDA7-3DF7A64B7B3D}" srcId="{6332C5B8-78AC-C44B-895A-F575F730F3C8}" destId="{0A11699F-B9C8-8D42-9460-2C57C0025F4F}" srcOrd="3" destOrd="0" parTransId="{1F3EEF42-3FA5-0F4A-9F3A-15637735CAAA}" sibTransId="{F5975AC9-B885-4E4A-B7A1-545BD525FABF}"/>
    <dgm:cxn modelId="{AF91EFCE-C7A9-E247-AA8D-A20E3F47F49F}" srcId="{6332C5B8-78AC-C44B-895A-F575F730F3C8}" destId="{D0874D86-0CF0-3A44-8DB1-EBB60B4F7A30}" srcOrd="5" destOrd="0" parTransId="{72D6A61B-C17A-C040-A0F5-2927F7300A61}" sibTransId="{148DBAB1-7D79-F444-BB92-CA4293F4490F}"/>
    <dgm:cxn modelId="{4BCFD7BF-C291-41D3-8660-A6FEE16235C0}" type="presOf" srcId="{0A11699F-B9C8-8D42-9460-2C57C0025F4F}" destId="{7281E790-CE3F-A941-83D9-F054353283A0}" srcOrd="0" destOrd="0" presId="urn:microsoft.com/office/officeart/2005/8/layout/hProcess9"/>
    <dgm:cxn modelId="{1778836E-C6A7-44AB-B31D-DD3E559EC228}" type="presOf" srcId="{120CDD7B-4090-224C-B711-A7CFAAA7FF42}" destId="{4056CD64-50E3-5E43-9FA5-6360558E674D}" srcOrd="0" destOrd="0" presId="urn:microsoft.com/office/officeart/2005/8/layout/hProcess9"/>
    <dgm:cxn modelId="{CC4F777E-1ACE-5045-B22A-14C2220B198D}" srcId="{6332C5B8-78AC-C44B-895A-F575F730F3C8}" destId="{73E9678F-35F0-D144-B224-A29EA8476485}" srcOrd="8" destOrd="0" parTransId="{4FCF6D40-8117-464F-9C08-581390A36241}" sibTransId="{B014D771-4244-6C4D-BF56-C26203310CD5}"/>
    <dgm:cxn modelId="{2F91591D-AD2A-4EDC-BA1E-DA0B5D2EE49D}" type="presParOf" srcId="{9C08C996-6547-5C45-BEA0-7D8FEAB2E2F9}" destId="{7CF6F3F7-28FC-E24B-8D7D-B7A1032216EB}" srcOrd="0" destOrd="0" presId="urn:microsoft.com/office/officeart/2005/8/layout/hProcess9"/>
    <dgm:cxn modelId="{2C366609-2BEE-4520-91DA-F620C4709817}" type="presParOf" srcId="{9C08C996-6547-5C45-BEA0-7D8FEAB2E2F9}" destId="{F11F9D51-BE55-9A4F-80E7-A6628EAAF45B}" srcOrd="1" destOrd="0" presId="urn:microsoft.com/office/officeart/2005/8/layout/hProcess9"/>
    <dgm:cxn modelId="{90DF06C6-2F20-4157-B895-C2FF812F6241}" type="presParOf" srcId="{F11F9D51-BE55-9A4F-80E7-A6628EAAF45B}" destId="{F11B68FE-7041-B24A-AAE3-6AA06F443F49}" srcOrd="0" destOrd="0" presId="urn:microsoft.com/office/officeart/2005/8/layout/hProcess9"/>
    <dgm:cxn modelId="{F6987960-C598-4491-83E5-EAEC384371B1}" type="presParOf" srcId="{F11F9D51-BE55-9A4F-80E7-A6628EAAF45B}" destId="{24CBD80C-7087-2A4E-9576-A74469C2A3AC}" srcOrd="1" destOrd="0" presId="urn:microsoft.com/office/officeart/2005/8/layout/hProcess9"/>
    <dgm:cxn modelId="{BA0BB86F-726F-4B2C-96C8-CC3E622A941D}" type="presParOf" srcId="{F11F9D51-BE55-9A4F-80E7-A6628EAAF45B}" destId="{4056CD64-50E3-5E43-9FA5-6360558E674D}" srcOrd="2" destOrd="0" presId="urn:microsoft.com/office/officeart/2005/8/layout/hProcess9"/>
    <dgm:cxn modelId="{27E7AF6D-6B07-4EAB-A789-87EE4B83DFA0}" type="presParOf" srcId="{F11F9D51-BE55-9A4F-80E7-A6628EAAF45B}" destId="{8150E263-3977-7042-A911-E64295A6072E}" srcOrd="3" destOrd="0" presId="urn:microsoft.com/office/officeart/2005/8/layout/hProcess9"/>
    <dgm:cxn modelId="{01FF9A46-3172-48EC-B7FE-3C6555E4BD8E}" type="presParOf" srcId="{F11F9D51-BE55-9A4F-80E7-A6628EAAF45B}" destId="{9053C076-BC4C-3D40-8B4F-0DD0A9EE3DDF}" srcOrd="4" destOrd="0" presId="urn:microsoft.com/office/officeart/2005/8/layout/hProcess9"/>
    <dgm:cxn modelId="{DAE2C009-598B-4C38-81AB-20068BF76BCD}" type="presParOf" srcId="{F11F9D51-BE55-9A4F-80E7-A6628EAAF45B}" destId="{ABD431DA-3F7C-DC43-86C2-AF6C5B599156}" srcOrd="5" destOrd="0" presId="urn:microsoft.com/office/officeart/2005/8/layout/hProcess9"/>
    <dgm:cxn modelId="{818838DB-C627-4EC6-949F-DAC2CC5C8C42}" type="presParOf" srcId="{F11F9D51-BE55-9A4F-80E7-A6628EAAF45B}" destId="{7281E790-CE3F-A941-83D9-F054353283A0}" srcOrd="6" destOrd="0" presId="urn:microsoft.com/office/officeart/2005/8/layout/hProcess9"/>
    <dgm:cxn modelId="{29E937FB-8A6A-4D2B-8F41-E89B045F1CFF}" type="presParOf" srcId="{F11F9D51-BE55-9A4F-80E7-A6628EAAF45B}" destId="{58640482-09AA-D14A-9347-BE8EE3D784E0}" srcOrd="7" destOrd="0" presId="urn:microsoft.com/office/officeart/2005/8/layout/hProcess9"/>
    <dgm:cxn modelId="{41C9A21D-88AE-475A-8FF2-0E1A74097280}" type="presParOf" srcId="{F11F9D51-BE55-9A4F-80E7-A6628EAAF45B}" destId="{04B7B7A5-3B5F-1044-883A-380D4FEDB3B4}" srcOrd="8" destOrd="0" presId="urn:microsoft.com/office/officeart/2005/8/layout/hProcess9"/>
    <dgm:cxn modelId="{8E31925A-67A3-4AA6-8106-1F38B399AEC7}" type="presParOf" srcId="{F11F9D51-BE55-9A4F-80E7-A6628EAAF45B}" destId="{E96E0977-6FCE-FF4B-80F1-3B83C35336F0}" srcOrd="9" destOrd="0" presId="urn:microsoft.com/office/officeart/2005/8/layout/hProcess9"/>
    <dgm:cxn modelId="{C01F3123-51C4-414F-B1DD-702CCCCAEC4D}" type="presParOf" srcId="{F11F9D51-BE55-9A4F-80E7-A6628EAAF45B}" destId="{2181F613-ACA8-264D-AC3F-49E08E719BA0}" srcOrd="10" destOrd="0" presId="urn:microsoft.com/office/officeart/2005/8/layout/hProcess9"/>
    <dgm:cxn modelId="{A47D3663-5173-40DE-AF81-8DC8FD289CEE}" type="presParOf" srcId="{F11F9D51-BE55-9A4F-80E7-A6628EAAF45B}" destId="{CDDDADA1-2849-5E4C-AD58-779B2A306E11}" srcOrd="11" destOrd="0" presId="urn:microsoft.com/office/officeart/2005/8/layout/hProcess9"/>
    <dgm:cxn modelId="{8B397E6A-8437-47C9-92EB-CC8F30E58998}" type="presParOf" srcId="{F11F9D51-BE55-9A4F-80E7-A6628EAAF45B}" destId="{AA9360BC-31FE-3C42-8058-071C904B81AF}" srcOrd="12" destOrd="0" presId="urn:microsoft.com/office/officeart/2005/8/layout/hProcess9"/>
    <dgm:cxn modelId="{B12FB823-6272-47C8-A595-8EF7091FAD9C}" type="presParOf" srcId="{F11F9D51-BE55-9A4F-80E7-A6628EAAF45B}" destId="{DFCB3696-1320-664F-923C-95DE54F14D54}" srcOrd="13" destOrd="0" presId="urn:microsoft.com/office/officeart/2005/8/layout/hProcess9"/>
    <dgm:cxn modelId="{B58B5C7D-8D7A-47B2-A1DD-FFB3FE09DC72}" type="presParOf" srcId="{F11F9D51-BE55-9A4F-80E7-A6628EAAF45B}" destId="{3266EA20-707B-274C-AEE5-C14BEB2CAEE3}" srcOrd="14" destOrd="0" presId="urn:microsoft.com/office/officeart/2005/8/layout/hProcess9"/>
    <dgm:cxn modelId="{655F1D42-63B6-4D6E-8427-B338F6B63B12}" type="presParOf" srcId="{F11F9D51-BE55-9A4F-80E7-A6628EAAF45B}" destId="{90C1BABC-FBA9-0F44-BD58-0ECF70A66D0A}" srcOrd="15" destOrd="0" presId="urn:microsoft.com/office/officeart/2005/8/layout/hProcess9"/>
    <dgm:cxn modelId="{950A8E66-75C3-4307-8E41-754B8C93C415}" type="presParOf" srcId="{F11F9D51-BE55-9A4F-80E7-A6628EAAF45B}" destId="{3BFB5034-9622-FF41-B4AC-AAA069D07041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7AE14-6413-7842-B4A8-06152B2F5BC6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DF8458-8515-534F-8B0D-A4721DE4643A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Police</a:t>
          </a:r>
          <a:endParaRPr lang="en-US" sz="2100" kern="1200" dirty="0"/>
        </a:p>
      </dsp:txBody>
      <dsp:txXfrm>
        <a:off x="1479451" y="463451"/>
        <a:ext cx="1430218" cy="1430218"/>
      </dsp:txXfrm>
    </dsp:sp>
    <dsp:sp modelId="{31694CDD-E089-1149-A962-3B6BFC653E80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Courts</a:t>
          </a:r>
          <a:endParaRPr lang="en-US" sz="2100" kern="1200" dirty="0"/>
        </a:p>
      </dsp:txBody>
      <dsp:txXfrm>
        <a:off x="3186331" y="463451"/>
        <a:ext cx="1430218" cy="1430218"/>
      </dsp:txXfrm>
    </dsp:sp>
    <dsp:sp modelId="{F1FA8105-695C-524A-A432-78D50352190D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Corrections</a:t>
          </a:r>
          <a:endParaRPr lang="en-US" sz="2100" kern="1200" dirty="0"/>
        </a:p>
      </dsp:txBody>
      <dsp:txXfrm>
        <a:off x="1479451" y="2170331"/>
        <a:ext cx="1430218" cy="1430218"/>
      </dsp:txXfrm>
    </dsp:sp>
    <dsp:sp modelId="{CA70A192-9267-334D-82CD-D70BA97DA724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Victims’ Services </a:t>
          </a:r>
          <a:endParaRPr lang="en-US" sz="2100" kern="1200" dirty="0"/>
        </a:p>
      </dsp:txBody>
      <dsp:txXfrm>
        <a:off x="3186331" y="2170331"/>
        <a:ext cx="1430218" cy="1430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6F3F7-28FC-E24B-8D7D-B7A1032216EB}">
      <dsp:nvSpPr>
        <dsp:cNvPr id="0" name=""/>
        <dsp:cNvSpPr/>
      </dsp:nvSpPr>
      <dsp:spPr>
        <a:xfrm>
          <a:off x="664844" y="0"/>
          <a:ext cx="7534910" cy="4525963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1B68FE-7041-B24A-AAE3-6AA06F443F49}">
      <dsp:nvSpPr>
        <dsp:cNvPr id="0" name=""/>
        <dsp:cNvSpPr/>
      </dsp:nvSpPr>
      <dsp:spPr>
        <a:xfrm>
          <a:off x="4328" y="1357788"/>
          <a:ext cx="857026" cy="18103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Times New Roman"/>
              <a:cs typeface="Times New Roman"/>
            </a:rPr>
            <a:t>Crime occurs and is reported</a:t>
          </a:r>
          <a:endParaRPr lang="en-US" sz="1050" kern="1200" dirty="0">
            <a:latin typeface="Times New Roman"/>
            <a:cs typeface="Times New Roman"/>
          </a:endParaRPr>
        </a:p>
      </dsp:txBody>
      <dsp:txXfrm>
        <a:off x="46165" y="1399625"/>
        <a:ext cx="773352" cy="1726711"/>
      </dsp:txXfrm>
    </dsp:sp>
    <dsp:sp modelId="{4056CD64-50E3-5E43-9FA5-6360558E674D}">
      <dsp:nvSpPr>
        <dsp:cNvPr id="0" name=""/>
        <dsp:cNvSpPr/>
      </dsp:nvSpPr>
      <dsp:spPr>
        <a:xfrm>
          <a:off x="1004192" y="1357788"/>
          <a:ext cx="857026" cy="18103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Times New Roman"/>
              <a:cs typeface="Times New Roman"/>
            </a:rPr>
            <a:t>Police investigate</a:t>
          </a:r>
          <a:endParaRPr lang="en-US" sz="1050" kern="1200" dirty="0">
            <a:latin typeface="Times New Roman"/>
            <a:cs typeface="Times New Roman"/>
          </a:endParaRPr>
        </a:p>
      </dsp:txBody>
      <dsp:txXfrm>
        <a:off x="1046029" y="1399625"/>
        <a:ext cx="773352" cy="1726711"/>
      </dsp:txXfrm>
    </dsp:sp>
    <dsp:sp modelId="{9053C076-BC4C-3D40-8B4F-0DD0A9EE3DDF}">
      <dsp:nvSpPr>
        <dsp:cNvPr id="0" name=""/>
        <dsp:cNvSpPr/>
      </dsp:nvSpPr>
      <dsp:spPr>
        <a:xfrm>
          <a:off x="2004057" y="1357788"/>
          <a:ext cx="857026" cy="18103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Times New Roman"/>
              <a:cs typeface="Times New Roman"/>
            </a:rPr>
            <a:t>Criminal charge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>
            <a:latin typeface="Times New Roman"/>
            <a:cs typeface="Times New Roman"/>
          </a:endParaRPr>
        </a:p>
      </dsp:txBody>
      <dsp:txXfrm>
        <a:off x="2045894" y="1399625"/>
        <a:ext cx="773352" cy="1726711"/>
      </dsp:txXfrm>
    </dsp:sp>
    <dsp:sp modelId="{7281E790-CE3F-A941-83D9-F054353283A0}">
      <dsp:nvSpPr>
        <dsp:cNvPr id="0" name=""/>
        <dsp:cNvSpPr/>
      </dsp:nvSpPr>
      <dsp:spPr>
        <a:xfrm>
          <a:off x="3003922" y="1357788"/>
          <a:ext cx="857026" cy="18103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Times New Roman"/>
              <a:cs typeface="Times New Roman"/>
            </a:rPr>
            <a:t>Criminal complaint</a:t>
          </a:r>
          <a:endParaRPr lang="en-US" sz="1050" kern="1200" dirty="0">
            <a:latin typeface="Times New Roman"/>
            <a:cs typeface="Times New Roman"/>
          </a:endParaRPr>
        </a:p>
      </dsp:txBody>
      <dsp:txXfrm>
        <a:off x="3045759" y="1399625"/>
        <a:ext cx="773352" cy="1726711"/>
      </dsp:txXfrm>
    </dsp:sp>
    <dsp:sp modelId="{04B7B7A5-3B5F-1044-883A-380D4FEDB3B4}">
      <dsp:nvSpPr>
        <dsp:cNvPr id="0" name=""/>
        <dsp:cNvSpPr/>
      </dsp:nvSpPr>
      <dsp:spPr>
        <a:xfrm>
          <a:off x="4003786" y="1357788"/>
          <a:ext cx="857026" cy="18103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Times New Roman"/>
              <a:cs typeface="Times New Roman"/>
            </a:rPr>
            <a:t>Indictment </a:t>
          </a:r>
          <a:endParaRPr lang="en-US" sz="1050" kern="1200" dirty="0">
            <a:latin typeface="Times New Roman"/>
            <a:cs typeface="Times New Roman"/>
          </a:endParaRPr>
        </a:p>
      </dsp:txBody>
      <dsp:txXfrm>
        <a:off x="4045623" y="1399625"/>
        <a:ext cx="773352" cy="1726711"/>
      </dsp:txXfrm>
    </dsp:sp>
    <dsp:sp modelId="{2181F613-ACA8-264D-AC3F-49E08E719BA0}">
      <dsp:nvSpPr>
        <dsp:cNvPr id="0" name=""/>
        <dsp:cNvSpPr/>
      </dsp:nvSpPr>
      <dsp:spPr>
        <a:xfrm>
          <a:off x="5003651" y="1357788"/>
          <a:ext cx="857026" cy="18103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Times New Roman"/>
              <a:cs typeface="Times New Roman"/>
            </a:rPr>
            <a:t>Arraignment </a:t>
          </a:r>
          <a:endParaRPr lang="en-US" sz="1050" kern="1200" dirty="0">
            <a:latin typeface="Times New Roman"/>
            <a:cs typeface="Times New Roman"/>
          </a:endParaRPr>
        </a:p>
      </dsp:txBody>
      <dsp:txXfrm>
        <a:off x="5045488" y="1399625"/>
        <a:ext cx="773352" cy="1726711"/>
      </dsp:txXfrm>
    </dsp:sp>
    <dsp:sp modelId="{AA9360BC-31FE-3C42-8058-071C904B81AF}">
      <dsp:nvSpPr>
        <dsp:cNvPr id="0" name=""/>
        <dsp:cNvSpPr/>
      </dsp:nvSpPr>
      <dsp:spPr>
        <a:xfrm>
          <a:off x="6003515" y="1357788"/>
          <a:ext cx="857026" cy="18103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Times New Roman"/>
              <a:cs typeface="Times New Roman"/>
            </a:rPr>
            <a:t>Omnibus Hearing</a:t>
          </a:r>
          <a:endParaRPr lang="en-US" sz="1050" kern="1200" dirty="0">
            <a:latin typeface="Times New Roman"/>
            <a:cs typeface="Times New Roman"/>
          </a:endParaRPr>
        </a:p>
      </dsp:txBody>
      <dsp:txXfrm>
        <a:off x="6045352" y="1399625"/>
        <a:ext cx="773352" cy="1726711"/>
      </dsp:txXfrm>
    </dsp:sp>
    <dsp:sp modelId="{3266EA20-707B-274C-AEE5-C14BEB2CAEE3}">
      <dsp:nvSpPr>
        <dsp:cNvPr id="0" name=""/>
        <dsp:cNvSpPr/>
      </dsp:nvSpPr>
      <dsp:spPr>
        <a:xfrm>
          <a:off x="7003380" y="1357788"/>
          <a:ext cx="857026" cy="18103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Times New Roman"/>
              <a:cs typeface="Times New Roman"/>
            </a:rPr>
            <a:t>Trial </a:t>
          </a:r>
          <a:endParaRPr lang="en-US" sz="1050" kern="1200" dirty="0">
            <a:latin typeface="Times New Roman"/>
            <a:cs typeface="Times New Roman"/>
          </a:endParaRPr>
        </a:p>
      </dsp:txBody>
      <dsp:txXfrm>
        <a:off x="7045217" y="1399625"/>
        <a:ext cx="773352" cy="1726711"/>
      </dsp:txXfrm>
    </dsp:sp>
    <dsp:sp modelId="{3BFB5034-9622-FF41-B4AC-AAA069D07041}">
      <dsp:nvSpPr>
        <dsp:cNvPr id="0" name=""/>
        <dsp:cNvSpPr/>
      </dsp:nvSpPr>
      <dsp:spPr>
        <a:xfrm>
          <a:off x="8003244" y="1357788"/>
          <a:ext cx="857026" cy="18103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Times New Roman"/>
              <a:cs typeface="Times New Roman"/>
            </a:rPr>
            <a:t>Sentencing </a:t>
          </a:r>
          <a:endParaRPr lang="en-US" sz="1050" kern="1200" dirty="0">
            <a:latin typeface="Times New Roman"/>
            <a:cs typeface="Times New Roman"/>
          </a:endParaRPr>
        </a:p>
      </dsp:txBody>
      <dsp:txXfrm>
        <a:off x="8045081" y="1399625"/>
        <a:ext cx="773352" cy="1726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89ED-B8DC-419E-9136-824B8705D2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90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DE16-0459-4843-A447-9A87D6C302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D294-F622-436F-982E-B04A476747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D294-F622-436F-982E-B04A476747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CA54-32B4-419B-A777-2801FB14F3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7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D294-F622-436F-982E-B04A476747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DE16-0459-4843-A447-9A87D6C302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DE16-0459-4843-A447-9A87D6C302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D294-F622-436F-982E-B04A476747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D294-F622-436F-982E-B04A476747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55E37C1-5582-423C-81F8-EE91FA9AD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55E37C1-5582-423C-81F8-EE91FA9AD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55E37C1-5582-423C-81F8-EE91FA9AD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55E37C1-5582-423C-81F8-EE91FA9AD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55E37C1-5582-423C-81F8-EE91FA9AD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55E37C1-5582-423C-81F8-EE91FA9AD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55E37C1-5582-423C-81F8-EE91FA9AD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55E37C1-5582-423C-81F8-EE91FA9AD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55E37C1-5582-423C-81F8-EE91FA9AD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55E37C1-5582-423C-81F8-EE91FA9AD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24F4671-CF59-8D44-A46E-6A5A23A751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hall@cap-pres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Chapter One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Not-So-Minnesota-Nice: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An </a:t>
            </a:r>
            <a:r>
              <a:rPr lang="en-US" sz="2000" dirty="0">
                <a:latin typeface="Times New Roman"/>
                <a:cs typeface="Times New Roman"/>
              </a:rPr>
              <a:t>Overview of Crime in Minnesota </a:t>
            </a:r>
          </a:p>
        </p:txBody>
      </p:sp>
      <p:pic>
        <p:nvPicPr>
          <p:cNvPr id="5" name="Content Placeholder 5" descr="MN Magnifying Glass.pdf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2" t="4848" r="15859" b="8145"/>
          <a:stretch/>
        </p:blipFill>
        <p:spPr>
          <a:xfrm rot="16200000">
            <a:off x="2328636" y="-252642"/>
            <a:ext cx="4228626" cy="5301320"/>
          </a:xfrm>
        </p:spPr>
      </p:pic>
      <p:sp>
        <p:nvSpPr>
          <p:cNvPr id="6" name="TextBox 5"/>
          <p:cNvSpPr txBox="1"/>
          <p:nvPr/>
        </p:nvSpPr>
        <p:spPr>
          <a:xfrm>
            <a:off x="5422892" y="4235332"/>
            <a:ext cx="2177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200" dirty="0" err="1">
                <a:solidFill>
                  <a:prstClr val="black"/>
                </a:solidFill>
                <a:latin typeface="Times New Roman"/>
                <a:cs typeface="Times New Roman"/>
              </a:rPr>
              <a:t>Powerpoint</a:t>
            </a:r>
            <a:r>
              <a:rPr lang="en-US" sz="1200" dirty="0">
                <a:solidFill>
                  <a:prstClr val="black"/>
                </a:solidFill>
                <a:latin typeface="Times New Roman"/>
                <a:cs typeface="Times New Roman"/>
              </a:rPr>
              <a:t> by Ellen Sackrison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Times New Roman"/>
                <a:cs typeface="Times New Roman"/>
              </a:rPr>
              <a:t>Illustration by Michael C. Flynn</a:t>
            </a:r>
            <a:endParaRPr lang="en-US" sz="12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043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latin typeface="Times New Roman"/>
                <a:cs typeface="Times New Roman"/>
              </a:rPr>
              <a:t>What is Crime?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i="1" dirty="0" smtClean="0">
                <a:latin typeface="Times New Roman"/>
                <a:cs typeface="Times New Roman"/>
              </a:rPr>
              <a:t>Mala in se</a:t>
            </a:r>
            <a:endParaRPr lang="en-US" sz="3200" i="1" dirty="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An act that is morally wrong or “evil unto itself”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Examples: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Murder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Rape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i="1" dirty="0" smtClean="0">
                <a:latin typeface="Times New Roman"/>
                <a:cs typeface="Times New Roman"/>
              </a:rPr>
              <a:t>Mala </a:t>
            </a:r>
            <a:r>
              <a:rPr lang="en-US" sz="3200" i="1" dirty="0" err="1" smtClean="0">
                <a:latin typeface="Times New Roman"/>
                <a:cs typeface="Times New Roman"/>
              </a:rPr>
              <a:t>prohibita</a:t>
            </a:r>
            <a:endParaRPr lang="en-US" sz="3200" i="1" dirty="0">
              <a:latin typeface="Times New Roman"/>
              <a:cs typeface="Times New Roman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An act that is </a:t>
            </a:r>
            <a:r>
              <a:rPr lang="en-US" i="1" dirty="0" smtClean="0">
                <a:latin typeface="Times New Roman"/>
                <a:cs typeface="Times New Roman"/>
              </a:rPr>
              <a:t>prohibited </a:t>
            </a:r>
            <a:r>
              <a:rPr lang="en-US" dirty="0" smtClean="0">
                <a:latin typeface="Times New Roman"/>
                <a:cs typeface="Times New Roman"/>
              </a:rPr>
              <a:t>by law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Examples: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Speeding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Underage drinking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Crime = </a:t>
            </a:r>
            <a:r>
              <a:rPr lang="en-US" b="1" dirty="0" smtClean="0">
                <a:latin typeface="Times New Roman"/>
                <a:cs typeface="Times New Roman"/>
              </a:rPr>
              <a:t>Social Construct?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02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828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full set of PowerPoint slides is available upon adoption. Email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for more information.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1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Learning Objectives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dirty="0">
                <a:latin typeface="Times New Roman"/>
                <a:ea typeface="Cambria"/>
                <a:cs typeface="Times New Roman"/>
              </a:rPr>
              <a:t>Explore the criminal justice process</a:t>
            </a:r>
            <a:endParaRPr lang="en-US" sz="1800" dirty="0">
              <a:latin typeface="Times New Roman"/>
              <a:ea typeface="Cambria"/>
              <a:cs typeface="Times New Roman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dirty="0">
                <a:latin typeface="Times New Roman"/>
                <a:ea typeface="Cambria"/>
                <a:cs typeface="Times New Roman"/>
              </a:rPr>
              <a:t>Define crime and understand how it is measured in Minnesota</a:t>
            </a:r>
            <a:endParaRPr lang="en-US" sz="1800" dirty="0">
              <a:latin typeface="Times New Roman"/>
              <a:ea typeface="Cambria"/>
              <a:cs typeface="Times New Roman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dirty="0">
                <a:latin typeface="Times New Roman"/>
                <a:ea typeface="Cambria"/>
                <a:cs typeface="Times New Roman"/>
              </a:rPr>
              <a:t>Understand the calculation of crime rates and clearance rates</a:t>
            </a:r>
            <a:endParaRPr lang="en-US" sz="1800" dirty="0">
              <a:latin typeface="Times New Roman"/>
              <a:ea typeface="Cambria"/>
              <a:cs typeface="Times New Roman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dirty="0">
                <a:latin typeface="Times New Roman"/>
                <a:ea typeface="Cambria"/>
                <a:cs typeface="Times New Roman"/>
              </a:rPr>
              <a:t>Distinguish between crime types and categories</a:t>
            </a:r>
            <a:endParaRPr lang="en-US" sz="1800" dirty="0">
              <a:latin typeface="Times New Roman"/>
              <a:ea typeface="Cambria"/>
              <a:cs typeface="Times New Roman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dirty="0">
                <a:latin typeface="Times New Roman"/>
                <a:ea typeface="Cambria"/>
                <a:cs typeface="Times New Roman"/>
              </a:rPr>
              <a:t>Explore historical “true crime” cases unique to Minnesota</a:t>
            </a:r>
            <a:endParaRPr lang="en-US" sz="1800" dirty="0">
              <a:latin typeface="Times New Roman"/>
              <a:ea typeface="Cambria"/>
              <a:cs typeface="Times New Roman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dirty="0">
                <a:latin typeface="Times New Roman"/>
                <a:ea typeface="Cambria"/>
                <a:cs typeface="Times New Roman"/>
              </a:rPr>
              <a:t>Examine statistical crime trends in Minnesota compared to other states</a:t>
            </a:r>
            <a:endParaRPr lang="en-US" sz="1800" dirty="0">
              <a:latin typeface="Times New Roman"/>
              <a:ea typeface="Cambria"/>
              <a:cs typeface="Times New Roman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dirty="0">
                <a:latin typeface="Times New Roman"/>
                <a:ea typeface="Cambria"/>
                <a:cs typeface="Times New Roman"/>
              </a:rPr>
              <a:t>Identify Minnesota innovations in criminal justice policy and practice</a:t>
            </a:r>
            <a:endParaRPr lang="en-US" sz="1800" dirty="0">
              <a:latin typeface="Times New Roman"/>
              <a:ea typeface="Cambria"/>
              <a:cs typeface="Times New Roman"/>
            </a:endParaRPr>
          </a:p>
          <a:p>
            <a:endParaRPr lang="en-US" sz="1600" dirty="0" smtClean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4 Main Elements of the American Criminal Justice </a:t>
            </a:r>
            <a:r>
              <a:rPr lang="en-US" b="1" dirty="0">
                <a:latin typeface="Times New Roman"/>
                <a:cs typeface="Times New Roman"/>
              </a:rPr>
              <a:t>S</a:t>
            </a:r>
            <a:r>
              <a:rPr lang="en-US" b="1" dirty="0" smtClean="0">
                <a:latin typeface="Times New Roman"/>
                <a:cs typeface="Times New Roman"/>
              </a:rPr>
              <a:t>ystem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48612"/>
            <a:ext cx="8229600" cy="15198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* Most criminal justice functions in the U.S. are performed at the state and local levels. </a:t>
            </a:r>
          </a:p>
          <a:p>
            <a:pPr marL="514350" indent="-514350">
              <a:buAutoNum type="arabicPeriod"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5283158"/>
              </p:ext>
            </p:extLst>
          </p:nvPr>
        </p:nvGraphicFramePr>
        <p:xfrm>
          <a:off x="1686232" y="164456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1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State v. Federal Systems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State and local criminal justice systems operate to arrest, prosecute, detain and serve victims within the state of Minnesota where the crime has occurred.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Violations of federal law or crimes take place across state boundaries and are handled by federal law enforcement and judicial system</a:t>
            </a:r>
            <a:r>
              <a:rPr lang="en-US" dirty="0">
                <a:latin typeface="Times New Roman"/>
                <a:cs typeface="Times New Roman"/>
              </a:rPr>
              <a:t>.</a:t>
            </a:r>
            <a:endParaRPr lang="en-US" dirty="0" smtClean="0">
              <a:latin typeface="Times New Roman"/>
              <a:cs typeface="Times New Roman"/>
            </a:endParaRPr>
          </a:p>
        </p:txBody>
      </p:sp>
      <p:pic>
        <p:nvPicPr>
          <p:cNvPr id="5" name="Content Placeholder 4" descr="DSC02232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688" b="-49688"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4648200" y="5035034"/>
            <a:ext cx="4257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Times New Roman"/>
                <a:cs typeface="Times New Roman"/>
              </a:rPr>
              <a:t>Government Center Plaza, Minneapolis MN</a:t>
            </a:r>
            <a:endParaRPr 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8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“Supreme Law of the Land”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“When there are conflicting state laws, the </a:t>
            </a:r>
            <a:r>
              <a:rPr lang="en-US" sz="2800" i="1" dirty="0" smtClean="0">
                <a:latin typeface="Times New Roman"/>
                <a:cs typeface="Times New Roman"/>
              </a:rPr>
              <a:t>preemption doctrine</a:t>
            </a:r>
            <a:r>
              <a:rPr lang="en-US" sz="2800" dirty="0" smtClean="0">
                <a:latin typeface="Times New Roman"/>
                <a:cs typeface="Times New Roman"/>
              </a:rPr>
              <a:t> applies, meaning the federal law overrides state law because the Constitution defines federal law as the ‘Supreme Law of the Land.’”</a:t>
            </a:r>
          </a:p>
          <a:p>
            <a:r>
              <a:rPr lang="en-US" sz="2800" i="1" dirty="0" smtClean="0">
                <a:latin typeface="Times New Roman"/>
                <a:cs typeface="Times New Roman"/>
              </a:rPr>
              <a:t>“Concurrent jurisdiction </a:t>
            </a:r>
            <a:r>
              <a:rPr lang="en-US" sz="2800" dirty="0" smtClean="0">
                <a:latin typeface="Times New Roman"/>
                <a:cs typeface="Times New Roman"/>
              </a:rPr>
              <a:t>means an individual who violates both state and federal law can be separately charged and tried in each jurisdiction.”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Criminal vs. Civil Law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Criminal Law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>
                <a:latin typeface="Times New Roman"/>
                <a:cs typeface="Times New Roman"/>
              </a:rPr>
              <a:t>Two types:</a:t>
            </a:r>
          </a:p>
          <a:p>
            <a:pPr marL="0" indent="0">
              <a:buNone/>
            </a:pPr>
            <a:endParaRPr lang="en-US" i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i="1" dirty="0" smtClean="0">
                <a:latin typeface="Times New Roman"/>
                <a:cs typeface="Times New Roman"/>
              </a:rPr>
              <a:t>Procedural Law: </a:t>
            </a:r>
            <a:r>
              <a:rPr lang="en-US" dirty="0" smtClean="0">
                <a:latin typeface="Times New Roman"/>
                <a:cs typeface="Times New Roman"/>
              </a:rPr>
              <a:t>How people are treated in the system.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i.e., criminal proceedings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i="1" dirty="0">
                <a:latin typeface="Times New Roman"/>
                <a:cs typeface="Times New Roman"/>
              </a:rPr>
              <a:t>Substantive </a:t>
            </a:r>
            <a:r>
              <a:rPr lang="en-US" i="1" dirty="0" smtClean="0">
                <a:latin typeface="Times New Roman"/>
                <a:cs typeface="Times New Roman"/>
              </a:rPr>
              <a:t>Law: </a:t>
            </a:r>
            <a:r>
              <a:rPr lang="en-US" dirty="0" smtClean="0">
                <a:latin typeface="Times New Roman"/>
                <a:cs typeface="Times New Roman"/>
              </a:rPr>
              <a:t>Defines </a:t>
            </a:r>
            <a:r>
              <a:rPr lang="en-US" dirty="0">
                <a:latin typeface="Times New Roman"/>
                <a:cs typeface="Times New Roman"/>
              </a:rPr>
              <a:t>what conduct is considered </a:t>
            </a:r>
            <a:r>
              <a:rPr lang="en-US" dirty="0" smtClean="0">
                <a:latin typeface="Times New Roman"/>
                <a:cs typeface="Times New Roman"/>
              </a:rPr>
              <a:t>criminal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i.e., Fourth, fifth and six 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amendments of the United 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States Constitution.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Civil Law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i="1" dirty="0">
                <a:latin typeface="Times New Roman"/>
                <a:cs typeface="Times New Roman"/>
              </a:rPr>
              <a:t>Deals with the private rights between individuals or organizations.</a:t>
            </a:r>
          </a:p>
          <a:p>
            <a:endParaRPr lang="en-US" i="1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For example: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Family court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Order for Protection 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Others?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54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Justice vs. Criminal Justice 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Justice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The general principle that individuals should get what they deserve 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 common sense idea that has received many philosophical formulations from Aristotle to Kant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Criminal Justice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Refers to the application of the law and the administration of legal institutions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ainly operated by trained legal professionals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i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i="1" dirty="0" smtClean="0">
                <a:latin typeface="Times New Roman"/>
                <a:cs typeface="Times New Roman"/>
              </a:rPr>
              <a:t>* Key terms: Rule of law, procedural fairness, due process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66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  <a:cs typeface="Times New Roman"/>
              </a:rPr>
              <a:t>Four key principles associated with </a:t>
            </a:r>
            <a:r>
              <a:rPr lang="en-US" b="1" i="1" dirty="0" smtClean="0">
                <a:latin typeface="Times New Roman"/>
                <a:cs typeface="Times New Roman"/>
              </a:rPr>
              <a:t>rules of law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81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latin typeface="Times New Roman"/>
                <a:cs typeface="Times New Roman"/>
              </a:rPr>
              <a:t>“The Government and its officials and agents as well as individuals and private entities are accountable under the law.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/>
                <a:cs typeface="Times New Roman"/>
              </a:rPr>
              <a:t>The laws are clear, publicized, stable and just, and applied evenly; and protect fundamental rights, including the security of persons and property.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/>
                <a:cs typeface="Times New Roman"/>
              </a:rPr>
              <a:t>The process by which the laws are enacted, administered, and enforced is accessible, fair, and efficient.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/>
                <a:cs typeface="Times New Roman"/>
              </a:rPr>
              <a:t>Justice is delivered timely by competent, ethical, and independent representatives and neutrals who are sufficient number, have adequate resources, and reflect the makeup of the communities they serve.”</a:t>
            </a:r>
          </a:p>
          <a:p>
            <a:pPr marL="0" indent="0" algn="r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(World Justice Project, 2015)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46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latin typeface="Times New Roman"/>
                <a:cs typeface="Times New Roman"/>
              </a:rPr>
              <a:t>Figure 1.1. The Criminal Justice Process for Felony Crimes in Minnesota </a:t>
            </a:r>
            <a:endParaRPr lang="en-US" sz="2800" b="1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306744"/>
              </p:ext>
            </p:extLst>
          </p:nvPr>
        </p:nvGraphicFramePr>
        <p:xfrm>
          <a:off x="165100" y="1600200"/>
          <a:ext cx="8864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2016 Carolina Academic Press, LLC. All rights reserved.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565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695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1_Office Theme</vt:lpstr>
      <vt:lpstr>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Chapter One </vt:lpstr>
      <vt:lpstr>Learning Objectives </vt:lpstr>
      <vt:lpstr>4 Main Elements of the American Criminal Justice System</vt:lpstr>
      <vt:lpstr>State v. Federal Systems</vt:lpstr>
      <vt:lpstr>“Supreme Law of the Land”</vt:lpstr>
      <vt:lpstr>Criminal vs. Civil Law</vt:lpstr>
      <vt:lpstr>Justice vs. Criminal Justice </vt:lpstr>
      <vt:lpstr>Four key principles associated with rules of law</vt:lpstr>
      <vt:lpstr>Figure 1.1. The Criminal Justice Process for Felony Crimes in Minnesota </vt:lpstr>
      <vt:lpstr>What is Crime?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</dc:title>
  <dc:creator>tina</dc:creator>
  <cp:lastModifiedBy>tina</cp:lastModifiedBy>
  <cp:revision>1</cp:revision>
  <dcterms:created xsi:type="dcterms:W3CDTF">2016-06-10T15:44:53Z</dcterms:created>
  <dcterms:modified xsi:type="dcterms:W3CDTF">2016-06-10T15:50:55Z</dcterms:modified>
</cp:coreProperties>
</file>