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7" r:id="rId3"/>
    <p:sldId id="258" r:id="rId4"/>
    <p:sldId id="259" r:id="rId5"/>
    <p:sldId id="260" r:id="rId6"/>
    <p:sldId id="261" r:id="rId7"/>
    <p:sldId id="262" r:id="rId8"/>
    <p:sldId id="263" r:id="rId9"/>
    <p:sldId id="264" r:id="rId10"/>
    <p:sldId id="265" r:id="rId11"/>
    <p:sldId id="266" r:id="rId12"/>
    <p:sldId id="25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859" autoAdjust="0"/>
    <p:restoredTop sz="94660"/>
  </p:normalViewPr>
  <p:slideViewPr>
    <p:cSldViewPr>
      <p:cViewPr varScale="1">
        <p:scale>
          <a:sx n="111" d="100"/>
          <a:sy n="111" d="100"/>
        </p:scale>
        <p:origin x="-22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AF48E-BF81-4622-A1C7-60EC87027962}" type="datetimeFigureOut">
              <a:rPr lang="en-US" smtClean="0"/>
              <a:t>3/23/2016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DB66B-F4B6-483D-9A9A-EE7D9EFD0FA7}" type="slidenum">
              <a:rPr lang="en-US" smtClean="0"/>
              <a:t>‹#›</a:t>
            </a:fld>
            <a:endParaRPr lang="en-US"/>
          </a:p>
        </p:txBody>
      </p:sp>
    </p:spTree>
    <p:extLst>
      <p:ext uri="{BB962C8B-B14F-4D97-AF65-F5344CB8AC3E}">
        <p14:creationId xmlns:p14="http://schemas.microsoft.com/office/powerpoint/2010/main" val="279977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8DDDAA45-51FC-4A32-9252-A78785AF04C3}" type="slidenum">
              <a:rPr lang="en-US" altLang="es-VE">
                <a:solidFill>
                  <a:prstClr val="black"/>
                </a:solidFill>
              </a:rPr>
              <a:pPr/>
              <a:t>1</a:t>
            </a:fld>
            <a:endParaRPr lang="en-US" altLang="es-VE">
              <a:solidFill>
                <a:prstClr val="black"/>
              </a:solidFill>
            </a:endParaRPr>
          </a:p>
        </p:txBody>
      </p:sp>
      <p:sp>
        <p:nvSpPr>
          <p:cNvPr id="184323" name="Rectangle 2"/>
          <p:cNvSpPr>
            <a:spLocks noRot="1" noChangeArrowheads="1" noTextEdit="1"/>
          </p:cNvSpPr>
          <p:nvPr>
            <p:ph type="sldImg"/>
          </p:nvPr>
        </p:nvSpPr>
        <p:spPr>
          <a:ln/>
        </p:spPr>
      </p:sp>
      <p:sp>
        <p:nvSpPr>
          <p:cNvPr id="184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457F5898-D121-4980-8147-8DE2A29617AC}" type="slidenum">
              <a:rPr lang="en-US" altLang="es-VE">
                <a:solidFill>
                  <a:prstClr val="black"/>
                </a:solidFill>
              </a:rPr>
              <a:pPr/>
              <a:t>10</a:t>
            </a:fld>
            <a:endParaRPr lang="en-US" altLang="es-VE">
              <a:solidFill>
                <a:prstClr val="black"/>
              </a:solidFill>
            </a:endParaRPr>
          </a:p>
        </p:txBody>
      </p:sp>
      <p:sp>
        <p:nvSpPr>
          <p:cNvPr id="193539" name="Rectangle 2"/>
          <p:cNvSpPr>
            <a:spLocks noRo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8949D485-317A-4B72-BD7A-6B2462558CD5}" type="slidenum">
              <a:rPr lang="en-US" altLang="es-VE">
                <a:solidFill>
                  <a:prstClr val="black"/>
                </a:solidFill>
              </a:rPr>
              <a:pPr/>
              <a:t>2</a:t>
            </a:fld>
            <a:endParaRPr lang="en-US" altLang="es-VE">
              <a:solidFill>
                <a:prstClr val="black"/>
              </a:solidFill>
            </a:endParaRPr>
          </a:p>
        </p:txBody>
      </p:sp>
      <p:sp>
        <p:nvSpPr>
          <p:cNvPr id="185347" name="Rectangle 2"/>
          <p:cNvSpPr>
            <a:spLocks noRot="1" noChangeArrowheads="1" noTextEdit="1"/>
          </p:cNvSpPr>
          <p:nvPr>
            <p:ph type="sldImg"/>
          </p:nvPr>
        </p:nvSpPr>
        <p:spPr>
          <a:ln/>
        </p:spPr>
      </p:sp>
      <p:sp>
        <p:nvSpPr>
          <p:cNvPr id="185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7F840E01-A70F-4679-B015-7AB19BF614FE}" type="slidenum">
              <a:rPr lang="en-US" altLang="es-VE">
                <a:solidFill>
                  <a:prstClr val="black"/>
                </a:solidFill>
              </a:rPr>
              <a:pPr/>
              <a:t>3</a:t>
            </a:fld>
            <a:endParaRPr lang="en-US" altLang="es-VE">
              <a:solidFill>
                <a:prstClr val="black"/>
              </a:solidFill>
            </a:endParaRPr>
          </a:p>
        </p:txBody>
      </p:sp>
      <p:sp>
        <p:nvSpPr>
          <p:cNvPr id="186371" name="Rectangle 2"/>
          <p:cNvSpPr>
            <a:spLocks noRot="1" noChangeArrowheads="1" noTextEdit="1"/>
          </p:cNvSpPr>
          <p:nvPr>
            <p:ph type="sldImg"/>
          </p:nvPr>
        </p:nvSpPr>
        <p:spPr>
          <a:ln/>
        </p:spPr>
      </p:sp>
      <p:sp>
        <p:nvSpPr>
          <p:cNvPr id="186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1AEB85A5-6563-4BB5-A131-ADE4AD248ADC}" type="slidenum">
              <a:rPr lang="en-US" altLang="es-VE">
                <a:solidFill>
                  <a:prstClr val="black"/>
                </a:solidFill>
              </a:rPr>
              <a:pPr/>
              <a:t>4</a:t>
            </a:fld>
            <a:endParaRPr lang="en-US" altLang="es-VE">
              <a:solidFill>
                <a:prstClr val="black"/>
              </a:solidFill>
            </a:endParaRPr>
          </a:p>
        </p:txBody>
      </p:sp>
      <p:sp>
        <p:nvSpPr>
          <p:cNvPr id="187395" name="Rectangle 2"/>
          <p:cNvSpPr>
            <a:spLocks noRot="1" noChangeArrowheads="1" noTextEdit="1"/>
          </p:cNvSpPr>
          <p:nvPr>
            <p:ph type="sldImg"/>
          </p:nvPr>
        </p:nvSpPr>
        <p:spPr>
          <a:ln/>
        </p:spPr>
      </p:sp>
      <p:sp>
        <p:nvSpPr>
          <p:cNvPr id="187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1D1AF5DA-139A-4446-9A97-62F8AE597C1B}" type="slidenum">
              <a:rPr lang="en-US" altLang="es-VE">
                <a:solidFill>
                  <a:prstClr val="black"/>
                </a:solidFill>
              </a:rPr>
              <a:pPr/>
              <a:t>5</a:t>
            </a:fld>
            <a:endParaRPr lang="en-US" altLang="es-VE">
              <a:solidFill>
                <a:prstClr val="black"/>
              </a:solidFill>
            </a:endParaRPr>
          </a:p>
        </p:txBody>
      </p:sp>
      <p:sp>
        <p:nvSpPr>
          <p:cNvPr id="188419" name="Rectangle 2"/>
          <p:cNvSpPr>
            <a:spLocks noRot="1" noChangeArrowheads="1" noTextEdit="1"/>
          </p:cNvSpPr>
          <p:nvPr>
            <p:ph type="sldImg"/>
          </p:nvPr>
        </p:nvSpPr>
        <p:spPr>
          <a:ln/>
        </p:spPr>
      </p:sp>
      <p:sp>
        <p:nvSpPr>
          <p:cNvPr id="188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F3051A31-F994-4D0B-9F34-FD67B7CC3AFA}" type="slidenum">
              <a:rPr lang="en-US" altLang="es-VE">
                <a:solidFill>
                  <a:prstClr val="black"/>
                </a:solidFill>
              </a:rPr>
              <a:pPr/>
              <a:t>6</a:t>
            </a:fld>
            <a:endParaRPr lang="en-US" altLang="es-VE">
              <a:solidFill>
                <a:prstClr val="black"/>
              </a:solidFill>
            </a:endParaRPr>
          </a:p>
        </p:txBody>
      </p:sp>
      <p:sp>
        <p:nvSpPr>
          <p:cNvPr id="189443" name="Rectangle 2"/>
          <p:cNvSpPr>
            <a:spLocks noRot="1" noChangeArrowheads="1" noTextEdit="1"/>
          </p:cNvSpPr>
          <p:nvPr>
            <p:ph type="sldImg"/>
          </p:nvPr>
        </p:nvSpPr>
        <p:spPr>
          <a:ln/>
        </p:spPr>
      </p:sp>
      <p:sp>
        <p:nvSpPr>
          <p:cNvPr id="189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04DC4EFD-258E-4C1A-B99F-4681960BB7EB}" type="slidenum">
              <a:rPr lang="en-US" altLang="es-VE">
                <a:solidFill>
                  <a:prstClr val="black"/>
                </a:solidFill>
              </a:rPr>
              <a:pPr/>
              <a:t>7</a:t>
            </a:fld>
            <a:endParaRPr lang="en-US" altLang="es-VE">
              <a:solidFill>
                <a:prstClr val="black"/>
              </a:solidFill>
            </a:endParaRPr>
          </a:p>
        </p:txBody>
      </p:sp>
      <p:sp>
        <p:nvSpPr>
          <p:cNvPr id="190467" name="Rectangle 2"/>
          <p:cNvSpPr>
            <a:spLocks noRot="1" noChangeArrowheads="1" noTextEdit="1"/>
          </p:cNvSpPr>
          <p:nvPr>
            <p:ph type="sldImg"/>
          </p:nvPr>
        </p:nvSpPr>
        <p:spPr>
          <a:ln/>
        </p:spPr>
      </p:sp>
      <p:sp>
        <p:nvSpPr>
          <p:cNvPr id="190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44C4B446-A5F3-4720-8BAC-096C7D5C4909}" type="slidenum">
              <a:rPr lang="en-US" altLang="es-VE">
                <a:solidFill>
                  <a:prstClr val="black"/>
                </a:solidFill>
              </a:rPr>
              <a:pPr/>
              <a:t>8</a:t>
            </a:fld>
            <a:endParaRPr lang="en-US" altLang="es-VE">
              <a:solidFill>
                <a:prstClr val="black"/>
              </a:solidFill>
            </a:endParaRPr>
          </a:p>
        </p:txBody>
      </p:sp>
      <p:sp>
        <p:nvSpPr>
          <p:cNvPr id="191491" name="Rectangle 2"/>
          <p:cNvSpPr>
            <a:spLocks noRot="1" noChangeArrowheads="1" noTextEdit="1"/>
          </p:cNvSpPr>
          <p:nvPr>
            <p:ph type="sldImg"/>
          </p:nvPr>
        </p:nvSpPr>
        <p:spPr>
          <a:ln/>
        </p:spPr>
      </p:sp>
      <p:sp>
        <p:nvSpPr>
          <p:cNvPr id="191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ヒラギノ角ゴ Pro W3" pitchFamily="-112" charset="-128"/>
              </a:defRPr>
            </a:lvl1pPr>
            <a:lvl2pPr marL="37222402" indent="-36773751">
              <a:defRPr>
                <a:solidFill>
                  <a:schemeClr val="tx1"/>
                </a:solidFill>
                <a:latin typeface="Arial" charset="0"/>
                <a:ea typeface="ヒラギノ角ゴ Pro W3" pitchFamily="-112" charset="-128"/>
              </a:defRPr>
            </a:lvl2pPr>
            <a:lvl3pPr marL="1121626" indent="-224325">
              <a:defRPr>
                <a:solidFill>
                  <a:schemeClr val="tx1"/>
                </a:solidFill>
                <a:latin typeface="Arial" charset="0"/>
                <a:ea typeface="ヒラギノ角ゴ Pro W3" pitchFamily="-112" charset="-128"/>
              </a:defRPr>
            </a:lvl3pPr>
            <a:lvl4pPr marL="1570276" indent="-224325">
              <a:defRPr>
                <a:solidFill>
                  <a:schemeClr val="tx1"/>
                </a:solidFill>
                <a:latin typeface="Arial" charset="0"/>
                <a:ea typeface="ヒラギノ角ゴ Pro W3" pitchFamily="-112" charset="-128"/>
              </a:defRPr>
            </a:lvl4pPr>
            <a:lvl5pPr marL="2018927" indent="-224325">
              <a:defRPr>
                <a:solidFill>
                  <a:schemeClr val="tx1"/>
                </a:solidFill>
                <a:latin typeface="Arial" charset="0"/>
                <a:ea typeface="ヒラギノ角ゴ Pro W3" pitchFamily="-112" charset="-128"/>
              </a:defRPr>
            </a:lvl5pPr>
            <a:lvl6pPr marL="2467577" indent="-224325" eaLnBrk="0" fontAlgn="base" hangingPunct="0">
              <a:spcBef>
                <a:spcPct val="0"/>
              </a:spcBef>
              <a:spcAft>
                <a:spcPct val="0"/>
              </a:spcAft>
              <a:defRPr>
                <a:solidFill>
                  <a:schemeClr val="tx1"/>
                </a:solidFill>
                <a:latin typeface="Arial" charset="0"/>
                <a:ea typeface="ヒラギノ角ゴ Pro W3" pitchFamily="-112" charset="-128"/>
              </a:defRPr>
            </a:lvl6pPr>
            <a:lvl7pPr marL="2916227" indent="-224325" eaLnBrk="0" fontAlgn="base" hangingPunct="0">
              <a:spcBef>
                <a:spcPct val="0"/>
              </a:spcBef>
              <a:spcAft>
                <a:spcPct val="0"/>
              </a:spcAft>
              <a:defRPr>
                <a:solidFill>
                  <a:schemeClr val="tx1"/>
                </a:solidFill>
                <a:latin typeface="Arial" charset="0"/>
                <a:ea typeface="ヒラギノ角ゴ Pro W3" pitchFamily="-112" charset="-128"/>
              </a:defRPr>
            </a:lvl7pPr>
            <a:lvl8pPr marL="3364878" indent="-224325" eaLnBrk="0" fontAlgn="base" hangingPunct="0">
              <a:spcBef>
                <a:spcPct val="0"/>
              </a:spcBef>
              <a:spcAft>
                <a:spcPct val="0"/>
              </a:spcAft>
              <a:defRPr>
                <a:solidFill>
                  <a:schemeClr val="tx1"/>
                </a:solidFill>
                <a:latin typeface="Arial" charset="0"/>
                <a:ea typeface="ヒラギノ角ゴ Pro W3" pitchFamily="-112" charset="-128"/>
              </a:defRPr>
            </a:lvl8pPr>
            <a:lvl9pPr marL="3813528" indent="-224325" eaLnBrk="0" fontAlgn="base" hangingPunct="0">
              <a:spcBef>
                <a:spcPct val="0"/>
              </a:spcBef>
              <a:spcAft>
                <a:spcPct val="0"/>
              </a:spcAft>
              <a:defRPr>
                <a:solidFill>
                  <a:schemeClr val="tx1"/>
                </a:solidFill>
                <a:latin typeface="Arial" charset="0"/>
                <a:ea typeface="ヒラギノ角ゴ Pro W3" pitchFamily="-112" charset="-128"/>
              </a:defRPr>
            </a:lvl9pPr>
          </a:lstStyle>
          <a:p>
            <a:fld id="{D41BB569-753D-480D-A5A4-70970D672157}" type="slidenum">
              <a:rPr lang="en-US" altLang="es-VE">
                <a:solidFill>
                  <a:prstClr val="black"/>
                </a:solidFill>
              </a:rPr>
              <a:pPr/>
              <a:t>9</a:t>
            </a:fld>
            <a:endParaRPr lang="en-US" altLang="es-VE">
              <a:solidFill>
                <a:prstClr val="black"/>
              </a:solidFill>
            </a:endParaRPr>
          </a:p>
        </p:txBody>
      </p:sp>
      <p:sp>
        <p:nvSpPr>
          <p:cNvPr id="192515" name="Rectangle 2"/>
          <p:cNvSpPr>
            <a:spLocks noRot="1" noChangeArrowheads="1" noTextEdit="1"/>
          </p:cNvSpPr>
          <p:nvPr>
            <p:ph type="sldImg"/>
          </p:nvPr>
        </p:nvSpPr>
        <p:spPr>
          <a:ln/>
        </p:spPr>
      </p:sp>
      <p:sp>
        <p:nvSpPr>
          <p:cNvPr id="192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VE" altLang="es-V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597D4-C26E-4714-A129-FB853326FBD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29856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597D4-C26E-4714-A129-FB853326FBD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134110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597D4-C26E-4714-A129-FB853326FBD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2012005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grpSp>
      <p:sp>
        <p:nvSpPr>
          <p:cNvPr id="2059" name="Rectangle 11"/>
          <p:cNvSpPr>
            <a:spLocks noGrp="1" noChangeArrowheads="1"/>
          </p:cNvSpPr>
          <p:nvPr>
            <p:ph type="ctrTitle" sz="quarter"/>
          </p:nvPr>
        </p:nvSpPr>
        <p:spPr>
          <a:xfrm>
            <a:off x="685800" y="1736725"/>
            <a:ext cx="7772400" cy="1920875"/>
          </a:xfrm>
        </p:spPr>
        <p:txBody>
          <a:bodyPr/>
          <a:lstStyle>
            <a:lvl1pPr>
              <a:defRPr/>
            </a:lvl1pPr>
          </a:lstStyle>
          <a:p>
            <a:r>
              <a:rPr lang="en-US"/>
              <a:t>Click to edit Master title style</a:t>
            </a:r>
          </a:p>
        </p:txBody>
      </p:sp>
      <p:sp>
        <p:nvSpPr>
          <p:cNvPr id="206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s-VE" altLang="es-VE">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r>
              <a:rPr lang="en-US" altLang="es-VE">
                <a:solidFill>
                  <a:srgbClr val="FFFFFF"/>
                </a:solidFill>
              </a:rPr>
              <a:t>Copyright © 2016 Gloria Roa Bodin and Maria Isabel Casablanca. All rights reserved.</a:t>
            </a: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B4BB7A22-9924-4DF0-949C-5608CA045F94}" type="slidenum">
              <a:rPr lang="en-US" altLang="es-VE">
                <a:solidFill>
                  <a:srgbClr val="FFFFFF"/>
                </a:solidFill>
              </a:rPr>
              <a:pPr>
                <a:defRPr/>
              </a:pPr>
              <a:t>‹#›</a:t>
            </a:fld>
            <a:endParaRPr lang="en-US" altLang="es-VE">
              <a:solidFill>
                <a:srgbClr val="FFFFFF"/>
              </a:solidFill>
            </a:endParaRPr>
          </a:p>
        </p:txBody>
      </p:sp>
    </p:spTree>
    <p:extLst>
      <p:ext uri="{BB962C8B-B14F-4D97-AF65-F5344CB8AC3E}">
        <p14:creationId xmlns:p14="http://schemas.microsoft.com/office/powerpoint/2010/main" val="406689593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72D584DF-F427-472C-BAF9-7EDE8921FD26}" type="slidenum">
              <a:rPr lang="en-US" altLang="es-VE">
                <a:solidFill>
                  <a:srgbClr val="FFFFFF"/>
                </a:solidFill>
              </a:rPr>
              <a:pPr>
                <a:defRPr/>
              </a:pPr>
              <a:t>‹#›</a:t>
            </a:fld>
            <a:endParaRPr lang="en-US" altLang="es-VE">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155192437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C7BCC8A8-24FF-4A6D-947A-32722116970D}" type="slidenum">
              <a:rPr lang="en-US" altLang="es-VE">
                <a:solidFill>
                  <a:srgbClr val="FFFFFF"/>
                </a:solidFill>
              </a:rPr>
              <a:pPr>
                <a:defRPr/>
              </a:pPr>
              <a:t>‹#›</a:t>
            </a:fld>
            <a:endParaRPr lang="en-US" altLang="es-VE">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216526162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7012F288-B9FF-4355-A92A-62813AB85A8C}" type="slidenum">
              <a:rPr lang="en-US" altLang="es-VE">
                <a:solidFill>
                  <a:srgbClr val="FFFFFF"/>
                </a:solidFill>
              </a:rPr>
              <a:pPr>
                <a:defRPr/>
              </a:pPr>
              <a:t>‹#›</a:t>
            </a:fld>
            <a:endParaRPr lang="en-US" altLang="es-VE">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168648262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EF14D4E7-D7AF-4FD4-9779-71DBA01F007C}" type="slidenum">
              <a:rPr lang="en-US" altLang="es-VE">
                <a:solidFill>
                  <a:srgbClr val="FFFFFF"/>
                </a:solidFill>
              </a:rPr>
              <a:pPr>
                <a:defRPr/>
              </a:pPr>
              <a:t>‹#›</a:t>
            </a:fld>
            <a:endParaRPr lang="en-US" altLang="es-VE">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75023151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AF552AFC-A6C2-4150-B1D9-25EC276426B1}" type="slidenum">
              <a:rPr lang="en-US" altLang="es-VE">
                <a:solidFill>
                  <a:srgbClr val="FFFFFF"/>
                </a:solidFill>
              </a:rPr>
              <a:pPr>
                <a:defRPr/>
              </a:pPr>
              <a:t>‹#›</a:t>
            </a:fld>
            <a:endParaRPr lang="en-US" altLang="es-VE">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3260059144"/>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DC0FC3CB-DFED-48C8-B654-D17FE7E9116A}" type="slidenum">
              <a:rPr lang="en-US" altLang="es-VE">
                <a:solidFill>
                  <a:srgbClr val="FFFFFF"/>
                </a:solidFill>
              </a:rPr>
              <a:pPr>
                <a:defRPr/>
              </a:pPr>
              <a:t>‹#›</a:t>
            </a:fld>
            <a:endParaRPr lang="en-US" altLang="es-VE">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1823602392"/>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2574A3F1-0F9A-4CB2-B207-8C49C2DC1FF4}" type="slidenum">
              <a:rPr lang="en-US" altLang="es-VE">
                <a:solidFill>
                  <a:srgbClr val="FFFFFF"/>
                </a:solidFill>
              </a:rPr>
              <a:pPr>
                <a:defRPr/>
              </a:pPr>
              <a:t>‹#›</a:t>
            </a:fld>
            <a:endParaRPr lang="en-US" altLang="es-VE">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186806597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597D4-C26E-4714-A129-FB853326FBD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4660773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A718B2A-556B-4467-A315-3C57495ED194}" type="slidenum">
              <a:rPr lang="en-US" altLang="es-VE">
                <a:solidFill>
                  <a:srgbClr val="FFFFFF"/>
                </a:solidFill>
              </a:rPr>
              <a:pPr>
                <a:defRPr/>
              </a:pPr>
              <a:t>‹#›</a:t>
            </a:fld>
            <a:endParaRPr lang="en-US" altLang="es-VE">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467859721"/>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ACCA2A6-9425-4A05-B7EB-B1DA473AD2D7}" type="slidenum">
              <a:rPr lang="en-US" altLang="es-VE">
                <a:solidFill>
                  <a:srgbClr val="FFFFFF"/>
                </a:solidFill>
              </a:rPr>
              <a:pPr>
                <a:defRPr/>
              </a:pPr>
              <a:t>‹#›</a:t>
            </a:fld>
            <a:endParaRPr lang="en-US" altLang="es-VE">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1883235021"/>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s-VE" altLang="es-VE">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EC11E946-F84B-44B8-876C-1029E6638B52}" type="slidenum">
              <a:rPr lang="en-US" altLang="es-VE">
                <a:solidFill>
                  <a:srgbClr val="FFFFFF"/>
                </a:solidFill>
              </a:rPr>
              <a:pPr>
                <a:defRPr/>
              </a:pPr>
              <a:t>‹#›</a:t>
            </a:fld>
            <a:endParaRPr lang="en-US" altLang="es-VE">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r>
              <a:rPr lang="en-US" altLang="es-VE">
                <a:solidFill>
                  <a:srgbClr val="FFFFFF"/>
                </a:solidFill>
              </a:rPr>
              <a:t>Copyright © 2016 Gloria Roa Bodin and Maria Isabel Casablanca. All rights reserved.</a:t>
            </a:r>
          </a:p>
        </p:txBody>
      </p:sp>
    </p:spTree>
    <p:extLst>
      <p:ext uri="{BB962C8B-B14F-4D97-AF65-F5344CB8AC3E}">
        <p14:creationId xmlns:p14="http://schemas.microsoft.com/office/powerpoint/2010/main" val="33201010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597D4-C26E-4714-A129-FB853326FBD1}"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2996445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597D4-C26E-4714-A129-FB853326FBD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414220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597D4-C26E-4714-A129-FB853326FBD1}"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365761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597D4-C26E-4714-A129-FB853326FBD1}"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40682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597D4-C26E-4714-A129-FB853326FBD1}"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211294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597D4-C26E-4714-A129-FB853326FBD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149832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597D4-C26E-4714-A129-FB853326FBD1}"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D36F3-39B6-4058-8F94-C68F77520C7E}" type="slidenum">
              <a:rPr lang="en-US" smtClean="0"/>
              <a:t>‹#›</a:t>
            </a:fld>
            <a:endParaRPr lang="en-US"/>
          </a:p>
        </p:txBody>
      </p:sp>
    </p:spTree>
    <p:extLst>
      <p:ext uri="{BB962C8B-B14F-4D97-AF65-F5344CB8AC3E}">
        <p14:creationId xmlns:p14="http://schemas.microsoft.com/office/powerpoint/2010/main" val="2040778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597D4-C26E-4714-A129-FB853326FBD1}" type="datetimeFigureOut">
              <a:rPr lang="en-US" smtClean="0"/>
              <a:t>3/23/2016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D36F3-39B6-4058-8F94-C68F77520C7E}" type="slidenum">
              <a:rPr lang="en-US" smtClean="0"/>
              <a:t>‹#›</a:t>
            </a:fld>
            <a:endParaRPr lang="en-US"/>
          </a:p>
        </p:txBody>
      </p:sp>
    </p:spTree>
    <p:extLst>
      <p:ext uri="{BB962C8B-B14F-4D97-AF65-F5344CB8AC3E}">
        <p14:creationId xmlns:p14="http://schemas.microsoft.com/office/powerpoint/2010/main" val="3827159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fontAlgn="base">
              <a:spcBef>
                <a:spcPct val="0"/>
              </a:spcBef>
              <a:spcAft>
                <a:spcPct val="0"/>
              </a:spcAft>
              <a:defRPr/>
            </a:pPr>
            <a:endParaRPr lang="es-VE" altLang="es-VE">
              <a:solidFill>
                <a:srgbClr val="FFFFFF"/>
              </a:solidFill>
              <a:ea typeface="ヒラギノ角ゴ Pro W3" pitchFamily="-112" charset="-128"/>
            </a:endParaRPr>
          </a:p>
        </p:txBody>
      </p:sp>
      <p:sp>
        <p:nvSpPr>
          <p:cNvPr id="102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fontAlgn="base">
              <a:spcBef>
                <a:spcPct val="0"/>
              </a:spcBef>
              <a:spcAft>
                <a:spcPct val="0"/>
              </a:spcAft>
              <a:defRPr/>
            </a:pPr>
            <a:fld id="{FCD9CF32-563E-48B1-8B3D-2A365FB76AC1}" type="slidenum">
              <a:rPr lang="en-US" altLang="es-VE">
                <a:solidFill>
                  <a:srgbClr val="FFFFFF"/>
                </a:solidFill>
                <a:latin typeface="Arial" charset="0"/>
                <a:ea typeface="ヒラギノ角ゴ Pro W3" pitchFamily="-112" charset="-128"/>
              </a:rPr>
              <a:pPr fontAlgn="base">
                <a:spcBef>
                  <a:spcPct val="0"/>
                </a:spcBef>
                <a:spcAft>
                  <a:spcPct val="0"/>
                </a:spcAft>
                <a:defRPr/>
              </a:pPr>
              <a:t>‹#›</a:t>
            </a:fld>
            <a:endParaRPr lang="en-US" altLang="es-VE">
              <a:solidFill>
                <a:srgbClr val="FFFFFF"/>
              </a:solidFill>
              <a:latin typeface="Arial" charset="0"/>
              <a:ea typeface="ヒラギノ角ゴ Pro W3" pitchFamily="-112" charset="-128"/>
            </a:endParaRPr>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03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03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03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03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grpSp>
        <p:sp>
          <p:nvSpPr>
            <p:cNvPr id="103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sp>
          <p:nvSpPr>
            <p:cNvPr id="103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lvl1pPr>
                <a:defRPr sz="2400">
                  <a:solidFill>
                    <a:schemeClr val="tx1"/>
                  </a:solidFill>
                  <a:latin typeface="Arial" panose="020B0604020202020204" pitchFamily="34" charset="0"/>
                  <a:ea typeface="ヒラギノ角ゴ Pro W3" pitchFamily="-112" charset="-128"/>
                </a:defRPr>
              </a:lvl1pPr>
              <a:lvl2pPr marL="37931725" indent="-37474525">
                <a:defRPr sz="2400">
                  <a:solidFill>
                    <a:schemeClr val="tx1"/>
                  </a:solidFill>
                  <a:latin typeface="Arial" panose="020B0604020202020204" pitchFamily="34" charset="0"/>
                  <a:ea typeface="ヒラギノ角ゴ Pro W3" pitchFamily="-112" charset="-128"/>
                </a:defRPr>
              </a:lvl2pPr>
              <a:lvl3pPr>
                <a:defRPr sz="2400">
                  <a:solidFill>
                    <a:schemeClr val="tx1"/>
                  </a:solidFill>
                  <a:latin typeface="Arial" panose="020B0604020202020204" pitchFamily="34" charset="0"/>
                  <a:ea typeface="ヒラギノ角ゴ Pro W3" pitchFamily="-112" charset="-128"/>
                </a:defRPr>
              </a:lvl3pPr>
              <a:lvl4pPr>
                <a:defRPr sz="2400">
                  <a:solidFill>
                    <a:schemeClr val="tx1"/>
                  </a:solidFill>
                  <a:latin typeface="Arial" panose="020B0604020202020204" pitchFamily="34" charset="0"/>
                  <a:ea typeface="ヒラギノ角ゴ Pro W3" pitchFamily="-112" charset="-128"/>
                </a:defRPr>
              </a:lvl4pPr>
              <a:lvl5pPr>
                <a:defRPr sz="2400">
                  <a:solidFill>
                    <a:schemeClr val="tx1"/>
                  </a:solidFill>
                  <a:latin typeface="Arial" panose="020B0604020202020204" pitchFamily="34" charset="0"/>
                  <a:ea typeface="ヒラギノ角ゴ Pro W3" pitchFamily="-112"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ヒラギノ角ゴ Pro W3" pitchFamily="-112" charset="-128"/>
                </a:defRPr>
              </a:lvl9pPr>
            </a:lstStyle>
            <a:p>
              <a:pPr eaLnBrk="0" fontAlgn="base" hangingPunct="0">
                <a:spcBef>
                  <a:spcPct val="0"/>
                </a:spcBef>
                <a:spcAft>
                  <a:spcPct val="0"/>
                </a:spcAft>
                <a:defRPr/>
              </a:pPr>
              <a:endParaRPr lang="es-VE" altLang="es-VE" sz="1800">
                <a:solidFill>
                  <a:srgbClr val="FFFFFF"/>
                </a:solidFill>
              </a:endParaRPr>
            </a:p>
          </p:txBody>
        </p:sp>
      </p:grpSp>
      <p:sp>
        <p:nvSpPr>
          <p:cNvPr id="103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s-VE"/>
              <a:t>Click to edit Master title style</a:t>
            </a:r>
          </a:p>
        </p:txBody>
      </p:sp>
      <p:sp>
        <p:nvSpPr>
          <p:cNvPr id="1038" name="Rectangle 14"/>
          <p:cNvSpPr>
            <a:spLocks noGrp="1" noChangeArrowheads="1"/>
          </p:cNvSpPr>
          <p:nvPr>
            <p:ph type="ftr" sz="quarter" idx="3"/>
          </p:nvPr>
        </p:nvSpPr>
        <p:spPr bwMode="auto">
          <a:xfrm>
            <a:off x="1371600" y="6248400"/>
            <a:ext cx="640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panose="020B0604020202020204" pitchFamily="34" charset="0"/>
              </a:defRPr>
            </a:lvl1pPr>
          </a:lstStyle>
          <a:p>
            <a:pPr fontAlgn="base">
              <a:spcBef>
                <a:spcPct val="0"/>
              </a:spcBef>
              <a:spcAft>
                <a:spcPct val="0"/>
              </a:spcAft>
              <a:defRPr/>
            </a:pPr>
            <a:r>
              <a:rPr lang="en-US" altLang="es-VE">
                <a:solidFill>
                  <a:srgbClr val="FFFFFF"/>
                </a:solidFill>
                <a:ea typeface="ヒラギノ角ゴ Pro W3" pitchFamily="-112" charset="-128"/>
              </a:rPr>
              <a:t>Copyright © 2016 Gloria Roa Bodin and Maria Isabel Casablanca. All rights reserved.</a:t>
            </a:r>
          </a:p>
        </p:txBody>
      </p:sp>
      <p:sp>
        <p:nvSpPr>
          <p:cNvPr id="103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s-VE"/>
              <a:t>Click to edit Master text styles</a:t>
            </a:r>
          </a:p>
          <a:p>
            <a:pPr lvl="1"/>
            <a:r>
              <a:rPr lang="en-US" altLang="es-VE"/>
              <a:t>Second level</a:t>
            </a:r>
          </a:p>
          <a:p>
            <a:pPr lvl="2"/>
            <a:r>
              <a:rPr lang="en-US" altLang="es-VE"/>
              <a:t>Third level</a:t>
            </a:r>
          </a:p>
          <a:p>
            <a:pPr lvl="3"/>
            <a:r>
              <a:rPr lang="en-US" altLang="es-VE"/>
              <a:t>Fourth level</a:t>
            </a:r>
          </a:p>
          <a:p>
            <a:pPr lvl="4"/>
            <a:r>
              <a:rPr lang="en-US" altLang="es-VE"/>
              <a:t>Fifth level</a:t>
            </a:r>
          </a:p>
        </p:txBody>
      </p:sp>
    </p:spTree>
    <p:extLst>
      <p:ext uri="{BB962C8B-B14F-4D97-AF65-F5344CB8AC3E}">
        <p14:creationId xmlns:p14="http://schemas.microsoft.com/office/powerpoint/2010/main" val="394280374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iming>
    <p:tnLst>
      <p:par>
        <p:cTn id="1" dur="indefinite" restart="never" nodeType="tmRoot"/>
      </p:par>
    </p:tnLst>
  </p:timing>
  <p:hf sldNum="0"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ヒラギノ角ゴ Pro W3" pitchFamily="-112" charset="-128"/>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ヒラギノ角ゴ Pro W3" pitchFamily="-112"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ヒラギノ角ゴ Pro W3" pitchFamily="-112"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ヒラギノ角ゴ Pro W3" pitchFamily="-112"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ea typeface="ヒラギノ角ゴ Pro W3" pitchFamily="-112"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112" charset="2"/>
        <a:buChar char="n"/>
        <a:defRPr sz="3200">
          <a:solidFill>
            <a:schemeClr val="tx1"/>
          </a:solidFill>
          <a:effectLst>
            <a:outerShdw blurRad="38100" dist="38100" dir="2700000" algn="tl">
              <a:srgbClr val="000000"/>
            </a:outerShdw>
          </a:effectLst>
          <a:latin typeface="+mn-lt"/>
          <a:ea typeface="ヒラギノ角ゴ Pro W3" pitchFamily="-112" charset="-128"/>
          <a:cs typeface="+mn-cs"/>
        </a:defRPr>
      </a:lvl1pPr>
      <a:lvl2pPr marL="742950" indent="-285750" algn="l" rtl="0" eaLnBrk="0" fontAlgn="base" hangingPunct="0">
        <a:spcBef>
          <a:spcPct val="20000"/>
        </a:spcBef>
        <a:spcAft>
          <a:spcPct val="0"/>
        </a:spcAft>
        <a:buClr>
          <a:schemeClr val="accent2"/>
        </a:buClr>
        <a:buSzPct val="70000"/>
        <a:buFont typeface="Wingdings" pitchFamily="-112" charset="2"/>
        <a:buChar char="n"/>
        <a:defRPr sz="2800">
          <a:solidFill>
            <a:schemeClr val="tx1"/>
          </a:solidFill>
          <a:effectLst>
            <a:outerShdw blurRad="38100" dist="38100" dir="2700000" algn="tl">
              <a:srgbClr val="000000"/>
            </a:outerShdw>
          </a:effectLst>
          <a:latin typeface="+mn-lt"/>
          <a:ea typeface="ヒラギノ角ゴ Pro W3" pitchFamily="-112" charset="-128"/>
        </a:defRPr>
      </a:lvl2pPr>
      <a:lvl3pPr marL="1143000" indent="-228600" algn="l" rtl="0" eaLnBrk="0" fontAlgn="base" hangingPunct="0">
        <a:spcBef>
          <a:spcPct val="20000"/>
        </a:spcBef>
        <a:spcAft>
          <a:spcPct val="0"/>
        </a:spcAft>
        <a:buClr>
          <a:schemeClr val="tx2"/>
        </a:buClr>
        <a:buSzPct val="70000"/>
        <a:buFont typeface="Wingdings" pitchFamily="-112" charset="2"/>
        <a:buChar char="n"/>
        <a:defRPr sz="2400">
          <a:solidFill>
            <a:schemeClr val="tx1"/>
          </a:solidFill>
          <a:effectLst>
            <a:outerShdw blurRad="38100" dist="38100" dir="2700000" algn="tl">
              <a:srgbClr val="000000"/>
            </a:outerShdw>
          </a:effectLst>
          <a:latin typeface="+mn-lt"/>
          <a:ea typeface="ヒラギノ角ゴ Pro W3" pitchFamily="-112" charset="-128"/>
        </a:defRPr>
      </a:lvl3pPr>
      <a:lvl4pPr marL="1600200" indent="-228600" algn="l" rtl="0" eaLnBrk="0" fontAlgn="base" hangingPunct="0">
        <a:spcBef>
          <a:spcPct val="20000"/>
        </a:spcBef>
        <a:spcAft>
          <a:spcPct val="0"/>
        </a:spcAft>
        <a:buClr>
          <a:schemeClr val="accent2"/>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ヒラギノ角ゴ Pro W3" pitchFamily="-112" charset="-128"/>
        </a:defRPr>
      </a:lvl4pPr>
      <a:lvl5pPr marL="2057400" indent="-228600" algn="l" rtl="0" eaLnBrk="0" fontAlgn="base" hangingPunct="0">
        <a:spcBef>
          <a:spcPct val="20000"/>
        </a:spcBef>
        <a:spcAft>
          <a:spcPct val="0"/>
        </a:spcAft>
        <a:buClr>
          <a:schemeClr val="hlink"/>
        </a:buClr>
        <a:buSzPct val="70000"/>
        <a:buFont typeface="Wingdings" pitchFamily="-112" charset="2"/>
        <a:buChar char="n"/>
        <a:defRPr sz="2000">
          <a:solidFill>
            <a:schemeClr val="tx1"/>
          </a:solidFill>
          <a:effectLst>
            <a:outerShdw blurRad="38100" dist="38100" dir="2700000" algn="tl">
              <a:srgbClr val="000000"/>
            </a:outerShdw>
          </a:effectLst>
          <a:latin typeface="+mn-lt"/>
          <a:ea typeface="ヒラギノ角ゴ Pro W3" pitchFamily="-112" charset="-128"/>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audio" Target="http://mail.atlanticbb.net/Session/6156-JlMVeB1d2HOgCjsolQ88-kmbcnxv/MessagePart/INBOX/13136-02-B/Solo%20(Alone)%20(Solo%20Piano).WAV"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loriaRoa-Bod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1646238"/>
            <a:ext cx="2109788" cy="3200400"/>
          </a:xfrm>
          <a:prstGeom prst="rect">
            <a:avLst/>
          </a:prstGeom>
          <a:noFill/>
          <a:ln>
            <a:noFill/>
          </a:ln>
          <a:effectLst>
            <a:outerShdw dist="125724"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2438400" y="5181600"/>
            <a:ext cx="36576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1800" b="1">
                <a:solidFill>
                  <a:srgbClr val="FF9900"/>
                </a:solidFill>
                <a:latin typeface="Arial" charset="0"/>
              </a:rPr>
              <a:t>Power Point Presentation by: </a:t>
            </a:r>
            <a:r>
              <a:rPr lang="en-US" altLang="es-VE" sz="2400" b="1">
                <a:solidFill>
                  <a:srgbClr val="FF9900"/>
                </a:solidFill>
                <a:latin typeface="Arial" charset="0"/>
              </a:rPr>
              <a:t>Gloria Roa Bodin, Esq</a:t>
            </a:r>
            <a:r>
              <a:rPr lang="en-US" altLang="es-VE" sz="2400" b="1">
                <a:solidFill>
                  <a:srgbClr val="FF9900"/>
                </a:solidFill>
              </a:rPr>
              <a:t>.</a:t>
            </a:r>
          </a:p>
        </p:txBody>
      </p:sp>
      <p:pic>
        <p:nvPicPr>
          <p:cNvPr id="5126" name="Solo (Alone) (Solo Piano).WAV">
            <a:hlinkClick r:id="" action="ppaction://media"/>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p:txBody>
          <a:bodyPr/>
          <a:lstStyle/>
          <a:p>
            <a:pPr eaLnBrk="1" hangingPunct="1">
              <a:defRPr/>
            </a:pPr>
            <a:r>
              <a:rPr lang="en-US" altLang="es-VE" sz="3200" dirty="0"/>
              <a:t>Immigration Law for Paralegals </a:t>
            </a:r>
            <a:r>
              <a:rPr lang="en-US" altLang="es-VE" sz="2400"/>
              <a:t/>
            </a:r>
            <a:br>
              <a:rPr lang="en-US" altLang="es-VE" sz="2400"/>
            </a:br>
            <a:r>
              <a:rPr lang="en-US" altLang="es-VE" sz="1800"/>
              <a:t>FOURTH EDITION</a:t>
            </a:r>
            <a:r>
              <a:rPr lang="en-US" altLang="es-VE" sz="2400"/>
              <a:t/>
            </a:r>
            <a:br>
              <a:rPr lang="en-US" altLang="es-VE" sz="2400"/>
            </a:br>
            <a:r>
              <a:rPr lang="en-US" altLang="es-VE" sz="2400"/>
              <a:t>By: M</a:t>
            </a:r>
            <a:r>
              <a:rPr lang="en-US" altLang="es-VE" sz="2800"/>
              <a:t>aria Isabel Casablanca &amp; Gloria Roa Bodin </a:t>
            </a:r>
          </a:p>
        </p:txBody>
      </p:sp>
      <p:sp>
        <p:nvSpPr>
          <p:cNvPr id="3078" name="Footer Placeholder 5"/>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pic>
        <p:nvPicPr>
          <p:cNvPr id="3079" name="Picture 8" descr="http://www.myimmigration.net/beta/imagenes/marisa_web-sma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28800" y="1966913"/>
            <a:ext cx="2133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7013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5126"/>
                                        </p:tgtEl>
                                      </p:cBhvr>
                                    </p:cmd>
                                  </p:childTnLst>
                                </p:cTn>
                              </p:par>
                            </p:childTnLst>
                          </p:cTn>
                        </p:par>
                        <p:par>
                          <p:cTn id="7" fill="hold" nodeType="afterGroup">
                            <p:stCondLst>
                              <p:cond delay="0"/>
                            </p:stCondLst>
                            <p:childTnLst>
                              <p:par>
                                <p:cTn id="8" presetID="3" presetClass="entr" presetSubtype="10" fill="hold" nodeType="afterEffect">
                                  <p:stCondLst>
                                    <p:cond delay="0"/>
                                  </p:stCondLst>
                                  <p:childTnLst>
                                    <p:set>
                                      <p:cBhvr>
                                        <p:cTn id="9" dur="1" fill="hold">
                                          <p:stCondLst>
                                            <p:cond delay="0"/>
                                          </p:stCondLst>
                                        </p:cTn>
                                        <p:tgtEl>
                                          <p:spTgt spid="5122"/>
                                        </p:tgtEl>
                                        <p:attrNameLst>
                                          <p:attrName>style.visibility</p:attrName>
                                        </p:attrNameLst>
                                      </p:cBhvr>
                                      <p:to>
                                        <p:strVal val="visible"/>
                                      </p:to>
                                    </p:set>
                                    <p:animEffect transition="in" filter="blinds(horizontal)">
                                      <p:cBhvr>
                                        <p:cTn id="10" dur="500"/>
                                        <p:tgtEl>
                                          <p:spTgt spid="5122"/>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5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14" fill="hold" display="0">
                  <p:stCondLst>
                    <p:cond delay="indefinite"/>
                  </p:stCondLst>
                  <p:endCondLst>
                    <p:cond evt="onStopAudio" delay="0">
                      <p:tgtEl>
                        <p:sldTgt/>
                      </p:tgtEl>
                    </p:cond>
                  </p:endCondLst>
                </p:cTn>
                <p:tgtEl>
                  <p:spTgt spid="5126"/>
                </p:tgtEl>
              </p:cMediaNode>
            </p:audio>
          </p:childTnLst>
        </p:cTn>
      </p:par>
    </p:tnLst>
    <p:bldLst>
      <p:bldP spid="512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228600"/>
            <a:ext cx="8001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Temporary Visas</a:t>
            </a:r>
            <a:br>
              <a:rPr lang="en-US" altLang="es-VE" sz="2800">
                <a:solidFill>
                  <a:srgbClr val="FF9900"/>
                </a:solidFill>
                <a:latin typeface="Arial Black" pitchFamily="-112" charset="0"/>
              </a:rPr>
            </a:br>
            <a:r>
              <a:rPr lang="en-US" altLang="es-VE" sz="2400">
                <a:solidFill>
                  <a:srgbClr val="FF9900"/>
                </a:solidFill>
                <a:latin typeface="Arial Black" pitchFamily="-112" charset="0"/>
              </a:rPr>
              <a:t>Visitors for Business (B-1) and Pleasure (B-2)</a:t>
            </a:r>
          </a:p>
        </p:txBody>
      </p:sp>
      <p:sp>
        <p:nvSpPr>
          <p:cNvPr id="16387" name="Rectangle 3"/>
          <p:cNvSpPr>
            <a:spLocks noGrp="1" noChangeArrowheads="1"/>
          </p:cNvSpPr>
          <p:nvPr>
            <p:ph type="body" idx="1"/>
          </p:nvPr>
        </p:nvSpPr>
        <p:spPr>
          <a:xfrm>
            <a:off x="381000" y="1371600"/>
            <a:ext cx="8534400" cy="3352800"/>
          </a:xfrm>
          <a:effectLst>
            <a:outerShdw blurRad="63500" dist="35921" dir="2700000" algn="ctr" rotWithShape="0">
              <a:schemeClr val="bg2"/>
            </a:outerShdw>
          </a:effectLst>
        </p:spPr>
        <p:txBody>
          <a:bodyPr/>
          <a:lstStyle/>
          <a:p>
            <a:pPr algn="ctr" eaLnBrk="1" hangingPunct="1">
              <a:buFont typeface="Wingdings" panose="05000000000000000000" pitchFamily="2" charset="2"/>
              <a:buNone/>
              <a:defRPr/>
            </a:pPr>
            <a:r>
              <a:rPr lang="en-US" altLang="es-VE" sz="2400" b="1" dirty="0">
                <a:latin typeface="Verdana" panose="020B0604030504040204" pitchFamily="34" charset="0"/>
              </a:rPr>
              <a:t>	</a:t>
            </a:r>
            <a:r>
              <a:rPr lang="en-US" altLang="es-VE" sz="2000" b="1" dirty="0">
                <a:latin typeface="Verdana" panose="020B0604030504040204" pitchFamily="34" charset="0"/>
              </a:rPr>
              <a:t>Permissible Activities for of B-1 Visa Holders </a:t>
            </a:r>
          </a:p>
          <a:p>
            <a:pPr algn="ctr" eaLnBrk="1" hangingPunct="1">
              <a:buFont typeface="Wingdings" panose="05000000000000000000" pitchFamily="2" charset="2"/>
              <a:buNone/>
              <a:defRPr/>
            </a:pPr>
            <a:r>
              <a:rPr lang="en-US" altLang="es-VE" sz="2000" b="1" dirty="0">
                <a:latin typeface="Verdana" panose="020B0604030504040204" pitchFamily="34" charset="0"/>
              </a:rPr>
              <a:t>(Visitors for Business):</a:t>
            </a:r>
          </a:p>
          <a:p>
            <a:pPr eaLnBrk="1" hangingPunct="1">
              <a:buFont typeface="Wingdings" panose="05000000000000000000" pitchFamily="2" charset="2"/>
              <a:buChar char="n"/>
              <a:defRPr/>
            </a:pPr>
            <a:r>
              <a:rPr lang="en-US" altLang="es-VE" sz="1800" b="1" dirty="0">
                <a:latin typeface="Verdana" panose="020B0604030504040204" pitchFamily="34" charset="0"/>
              </a:rPr>
              <a:t>Commercial transactions that do not involve gainful U.S. employment, e.g., taking orders for foreign goods;</a:t>
            </a:r>
          </a:p>
          <a:p>
            <a:pPr eaLnBrk="1" hangingPunct="1">
              <a:buFont typeface="Wingdings" panose="05000000000000000000" pitchFamily="2" charset="2"/>
              <a:buChar char="n"/>
              <a:defRPr/>
            </a:pPr>
            <a:r>
              <a:rPr lang="en-US" altLang="es-VE" sz="1800" b="1" dirty="0">
                <a:latin typeface="Verdana" panose="020B0604030504040204" pitchFamily="34" charset="0"/>
              </a:rPr>
              <a:t>Contract negotiation;</a:t>
            </a:r>
          </a:p>
          <a:p>
            <a:pPr eaLnBrk="1" hangingPunct="1">
              <a:buFont typeface="Wingdings" panose="05000000000000000000" pitchFamily="2" charset="2"/>
              <a:buChar char="n"/>
              <a:defRPr/>
            </a:pPr>
            <a:r>
              <a:rPr lang="en-US" altLang="es-VE" sz="1800" b="1" dirty="0">
                <a:latin typeface="Verdana" panose="020B0604030504040204" pitchFamily="34" charset="0"/>
              </a:rPr>
              <a:t>Installation, service, or repair of commercial/industrial equipment </a:t>
            </a:r>
          </a:p>
          <a:p>
            <a:pPr eaLnBrk="1" hangingPunct="1">
              <a:buFont typeface="Wingdings" panose="05000000000000000000" pitchFamily="2" charset="2"/>
              <a:buChar char="n"/>
              <a:defRPr/>
            </a:pPr>
            <a:r>
              <a:rPr lang="en-US" altLang="es-VE" sz="1800" b="1" dirty="0">
                <a:latin typeface="Verdana" panose="020B0604030504040204" pitchFamily="34" charset="0"/>
              </a:rPr>
              <a:t>Consultation with business associates;</a:t>
            </a:r>
          </a:p>
          <a:p>
            <a:pPr eaLnBrk="1" hangingPunct="1">
              <a:buFont typeface="Wingdings" panose="05000000000000000000" pitchFamily="2" charset="2"/>
              <a:buChar char="n"/>
              <a:defRPr/>
            </a:pPr>
            <a:r>
              <a:rPr lang="en-US" altLang="es-VE" sz="1800" b="1" dirty="0">
                <a:latin typeface="Verdana" panose="020B0604030504040204" pitchFamily="34" charset="0"/>
              </a:rPr>
              <a:t>Litigation;</a:t>
            </a:r>
          </a:p>
          <a:p>
            <a:pPr eaLnBrk="1" hangingPunct="1">
              <a:buFont typeface="Wingdings" panose="05000000000000000000" pitchFamily="2" charset="2"/>
              <a:buChar char="n"/>
              <a:defRPr/>
            </a:pPr>
            <a:r>
              <a:rPr lang="en-US" altLang="es-VE" sz="1800" b="1" dirty="0">
                <a:latin typeface="Verdana" panose="020B0604030504040204" pitchFamily="34" charset="0"/>
              </a:rPr>
              <a:t>Participation in scientific, educational, professional or business conventions, conferences, or seminars;</a:t>
            </a:r>
          </a:p>
          <a:p>
            <a:pPr eaLnBrk="1" hangingPunct="1">
              <a:buFont typeface="Wingdings" panose="05000000000000000000" pitchFamily="2" charset="2"/>
              <a:buChar char="n"/>
              <a:defRPr/>
            </a:pPr>
            <a:r>
              <a:rPr lang="en-US" altLang="es-VE" sz="1800" b="1" dirty="0">
                <a:latin typeface="Verdana" panose="020B0604030504040204" pitchFamily="34" charset="0"/>
              </a:rPr>
              <a:t>Professional entertainers involved in cultural events, paid for and sponsored by a sending country that will involve public appearance before a non-paying audience;</a:t>
            </a:r>
          </a:p>
          <a:p>
            <a:pPr eaLnBrk="1" hangingPunct="1">
              <a:buFont typeface="Wingdings" panose="05000000000000000000" pitchFamily="2" charset="2"/>
              <a:buNone/>
              <a:defRPr/>
            </a:pPr>
            <a:r>
              <a:rPr lang="en-US" altLang="es-VE" dirty="0">
                <a:latin typeface="Verdana" panose="020B0604030504040204" pitchFamily="34" charset="0"/>
              </a:rPr>
              <a:t>	</a:t>
            </a:r>
          </a:p>
          <a:p>
            <a:pPr eaLnBrk="1" hangingPunct="1">
              <a:buFont typeface="Wingdings" panose="05000000000000000000" pitchFamily="2" charset="2"/>
              <a:buNone/>
              <a:defRPr/>
            </a:pPr>
            <a:endParaRPr lang="en-US" altLang="es-VE" dirty="0">
              <a:latin typeface="Verdana" panose="020B0604030504040204" pitchFamily="34" charset="0"/>
            </a:endParaRPr>
          </a:p>
        </p:txBody>
      </p:sp>
      <p:sp>
        <p:nvSpPr>
          <p:cNvPr id="12292"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40348894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2000"/>
                                        <p:tgtEl>
                                          <p:spTgt spid="1638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fade">
                                      <p:cBhvr>
                                        <p:cTn id="10" dur="2000"/>
                                        <p:tgtEl>
                                          <p:spTgt spid="1638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Effect transition="in" filter="fade">
                                      <p:cBhvr>
                                        <p:cTn id="13" dur="2000"/>
                                        <p:tgtEl>
                                          <p:spTgt spid="16387">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6387">
                                            <p:txEl>
                                              <p:pRg st="3" end="3"/>
                                            </p:txEl>
                                          </p:spTgt>
                                        </p:tgtEl>
                                        <p:attrNameLst>
                                          <p:attrName>style.visibility</p:attrName>
                                        </p:attrNameLst>
                                      </p:cBhvr>
                                      <p:to>
                                        <p:strVal val="visible"/>
                                      </p:to>
                                    </p:set>
                                    <p:animEffect transition="in" filter="fade">
                                      <p:cBhvr>
                                        <p:cTn id="16" dur="2000"/>
                                        <p:tgtEl>
                                          <p:spTgt spid="16387">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animEffect transition="in" filter="fade">
                                      <p:cBhvr>
                                        <p:cTn id="19" dur="2000"/>
                                        <p:tgtEl>
                                          <p:spTgt spid="16387">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6387">
                                            <p:txEl>
                                              <p:pRg st="5" end="5"/>
                                            </p:txEl>
                                          </p:spTgt>
                                        </p:tgtEl>
                                        <p:attrNameLst>
                                          <p:attrName>style.visibility</p:attrName>
                                        </p:attrNameLst>
                                      </p:cBhvr>
                                      <p:to>
                                        <p:strVal val="visible"/>
                                      </p:to>
                                    </p:set>
                                    <p:animEffect transition="in" filter="fade">
                                      <p:cBhvr>
                                        <p:cTn id="22" dur="2000"/>
                                        <p:tgtEl>
                                          <p:spTgt spid="16387">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6387">
                                            <p:txEl>
                                              <p:pRg st="6" end="6"/>
                                            </p:txEl>
                                          </p:spTgt>
                                        </p:tgtEl>
                                        <p:attrNameLst>
                                          <p:attrName>style.visibility</p:attrName>
                                        </p:attrNameLst>
                                      </p:cBhvr>
                                      <p:to>
                                        <p:strVal val="visible"/>
                                      </p:to>
                                    </p:set>
                                    <p:animEffect transition="in" filter="fade">
                                      <p:cBhvr>
                                        <p:cTn id="25" dur="2000"/>
                                        <p:tgtEl>
                                          <p:spTgt spid="16387">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6387">
                                            <p:txEl>
                                              <p:pRg st="7" end="7"/>
                                            </p:txEl>
                                          </p:spTgt>
                                        </p:tgtEl>
                                        <p:attrNameLst>
                                          <p:attrName>style.visibility</p:attrName>
                                        </p:attrNameLst>
                                      </p:cBhvr>
                                      <p:to>
                                        <p:strVal val="visible"/>
                                      </p:to>
                                    </p:set>
                                    <p:animEffect transition="in" filter="fade">
                                      <p:cBhvr>
                                        <p:cTn id="28" dur="2000"/>
                                        <p:tgtEl>
                                          <p:spTgt spid="16387">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6387">
                                            <p:txEl>
                                              <p:pRg st="8" end="8"/>
                                            </p:txEl>
                                          </p:spTgt>
                                        </p:tgtEl>
                                        <p:attrNameLst>
                                          <p:attrName>style.visibility</p:attrName>
                                        </p:attrNameLst>
                                      </p:cBhvr>
                                      <p:to>
                                        <p:strVal val="visible"/>
                                      </p:to>
                                    </p:set>
                                    <p:animEffect transition="in" filter="fade">
                                      <p:cBhvr>
                                        <p:cTn id="31" dur="2000"/>
                                        <p:tgtEl>
                                          <p:spTgt spid="163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full set of PowerPoint slides is available upon adoption. </a:t>
            </a:r>
            <a:br>
              <a:rPr lang="en-US" b="1" dirty="0" smtClean="0"/>
            </a:br>
            <a:r>
              <a:rPr lang="en-US" b="1" smtClean="0"/>
              <a:t>Email bhall@cap-press.com </a:t>
            </a:r>
            <a:br>
              <a:rPr lang="en-US" b="1" smtClean="0"/>
            </a:br>
            <a:r>
              <a:rPr lang="en-US" b="1" smtClean="0"/>
              <a:t>for more information.</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37757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3400" y="228600"/>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Summary of the Immigration System</a:t>
            </a:r>
          </a:p>
        </p:txBody>
      </p:sp>
      <p:sp>
        <p:nvSpPr>
          <p:cNvPr id="7171" name="Rectangle 3"/>
          <p:cNvSpPr>
            <a:spLocks noGrp="1" noChangeArrowheads="1"/>
          </p:cNvSpPr>
          <p:nvPr>
            <p:ph type="body" idx="1"/>
          </p:nvPr>
        </p:nvSpPr>
        <p:spPr>
          <a:xfrm>
            <a:off x="381000" y="1219200"/>
            <a:ext cx="8229600" cy="4114800"/>
          </a:xfrm>
          <a:effectLst>
            <a:outerShdw blurRad="63500" dist="35921" dir="2700000" algn="ctr" rotWithShape="0">
              <a:schemeClr val="bg2"/>
            </a:outerShdw>
          </a:effectLst>
        </p:spPr>
        <p:txBody>
          <a:bodyPr/>
          <a:lstStyle/>
          <a:p>
            <a:pPr eaLnBrk="1" hangingPunct="1">
              <a:lnSpc>
                <a:spcPct val="80000"/>
              </a:lnSpc>
              <a:buFont typeface="Wingdings" panose="05000000000000000000" pitchFamily="2" charset="2"/>
              <a:buNone/>
              <a:defRPr/>
            </a:pPr>
            <a:r>
              <a:rPr lang="en-US" altLang="zh-CN" sz="2000" b="1">
                <a:latin typeface="Arial" panose="020B0604020202020204" pitchFamily="34" charset="0"/>
                <a:ea typeface="宋体" panose="02010600030101010101" pitchFamily="2" charset="-122"/>
              </a:rPr>
              <a:t>	The United States Immigration classifications are divided into two major systems, i.e., temporary and permanent residence.  The visas which start with one alphabetical letter, e.g., B-2, are temporary visas.  The permanent residence visas are employment or relative-based. </a:t>
            </a:r>
            <a:br>
              <a:rPr lang="en-US" altLang="zh-CN" sz="2000" b="1">
                <a:latin typeface="Arial" panose="020B0604020202020204" pitchFamily="34" charset="0"/>
                <a:ea typeface="宋体" panose="02010600030101010101" pitchFamily="2" charset="-122"/>
              </a:rPr>
            </a:br>
            <a:r>
              <a:rPr lang="en-US" altLang="zh-CN" sz="2000" b="1">
                <a:latin typeface="Arial" panose="020B0604020202020204" pitchFamily="34" charset="0"/>
                <a:ea typeface="宋体" panose="02010600030101010101" pitchFamily="2" charset="-122"/>
              </a:rPr>
              <a:t> </a:t>
            </a:r>
          </a:p>
          <a:p>
            <a:pPr eaLnBrk="1" hangingPunct="1">
              <a:lnSpc>
                <a:spcPct val="80000"/>
              </a:lnSpc>
              <a:buFont typeface="Wingdings" panose="05000000000000000000" pitchFamily="2" charset="2"/>
              <a:buNone/>
              <a:defRPr/>
            </a:pPr>
            <a:r>
              <a:rPr lang="en-US" altLang="zh-CN" sz="2000" b="1">
                <a:latin typeface="Arial" panose="020B0604020202020204" pitchFamily="34" charset="0"/>
                <a:ea typeface="宋体" panose="02010600030101010101" pitchFamily="2" charset="-122"/>
              </a:rPr>
              <a:t>	This presentation is divided into two major visa systems:</a:t>
            </a:r>
            <a:br>
              <a:rPr lang="en-US" altLang="zh-CN" sz="2000" b="1">
                <a:latin typeface="Arial" panose="020B0604020202020204" pitchFamily="34" charset="0"/>
                <a:ea typeface="宋体" panose="02010600030101010101" pitchFamily="2" charset="-122"/>
              </a:rPr>
            </a:br>
            <a:endParaRPr lang="en-US" altLang="zh-CN" sz="2000" b="1">
              <a:latin typeface="Arial" panose="020B0604020202020204" pitchFamily="34" charset="0"/>
              <a:ea typeface="宋体" panose="02010600030101010101" pitchFamily="2" charset="-122"/>
            </a:endParaRPr>
          </a:p>
          <a:p>
            <a:pPr eaLnBrk="1" hangingPunct="1">
              <a:lnSpc>
                <a:spcPct val="80000"/>
              </a:lnSpc>
              <a:buFont typeface="Wingdings" panose="05000000000000000000" pitchFamily="2" charset="2"/>
              <a:buChar char="n"/>
              <a:defRPr/>
            </a:pPr>
            <a:r>
              <a:rPr lang="en-US" altLang="zh-CN" sz="2000" b="1">
                <a:latin typeface="Arial" panose="020B0604020202020204" pitchFamily="34" charset="0"/>
                <a:ea typeface="宋体" panose="02010600030101010101" pitchFamily="2" charset="-122"/>
              </a:rPr>
              <a:t>1:  Non-immigrant (NIV), which is temporary visa.</a:t>
            </a:r>
          </a:p>
          <a:p>
            <a:pPr eaLnBrk="1" hangingPunct="1">
              <a:lnSpc>
                <a:spcPct val="80000"/>
              </a:lnSpc>
              <a:buFont typeface="Wingdings" panose="05000000000000000000" pitchFamily="2" charset="2"/>
              <a:buChar char="n"/>
              <a:defRPr/>
            </a:pPr>
            <a:r>
              <a:rPr lang="en-US" altLang="zh-CN" sz="2000" b="1">
                <a:latin typeface="Arial" panose="020B0604020202020204" pitchFamily="34" charset="0"/>
                <a:ea typeface="宋体" panose="02010600030101010101" pitchFamily="2" charset="-122"/>
              </a:rPr>
              <a:t>2:  Immigrant Visa (IV), which grants a “Green Card” or Lawful Permanent Residence.</a:t>
            </a:r>
            <a:br>
              <a:rPr lang="en-US" altLang="zh-CN" sz="2000" b="1">
                <a:latin typeface="Arial" panose="020B0604020202020204" pitchFamily="34" charset="0"/>
                <a:ea typeface="宋体" panose="02010600030101010101" pitchFamily="2" charset="-122"/>
              </a:rPr>
            </a:br>
            <a:r>
              <a:rPr lang="en-US" altLang="zh-CN">
                <a:ea typeface="宋体" panose="02010600030101010101" pitchFamily="2" charset="-122"/>
              </a:rPr>
              <a:t> </a:t>
            </a:r>
            <a:r>
              <a:rPr lang="en-US" altLang="es-VE"/>
              <a:t>	</a:t>
            </a:r>
          </a:p>
          <a:p>
            <a:pPr eaLnBrk="1" hangingPunct="1">
              <a:lnSpc>
                <a:spcPct val="80000"/>
              </a:lnSpc>
              <a:buFont typeface="Wingdings" panose="05000000000000000000" pitchFamily="2" charset="2"/>
              <a:buNone/>
              <a:defRPr/>
            </a:pPr>
            <a:endParaRPr lang="en-US" altLang="es-VE"/>
          </a:p>
        </p:txBody>
      </p:sp>
      <p:sp>
        <p:nvSpPr>
          <p:cNvPr id="4100"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233201151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500"/>
                                        <p:tgtEl>
                                          <p:spTgt spid="717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fade">
                                      <p:cBhvr>
                                        <p:cTn id="11" dur="1000"/>
                                        <p:tgtEl>
                                          <p:spTgt spid="717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1000"/>
                                        <p:tgtEl>
                                          <p:spTgt spid="7171">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fade">
                                      <p:cBhvr>
                                        <p:cTn id="20" dur="1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533400" y="228600"/>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MEETING WITH THE CLIENT</a:t>
            </a:r>
          </a:p>
        </p:txBody>
      </p:sp>
      <p:sp>
        <p:nvSpPr>
          <p:cNvPr id="8199" name="Rectangle 7"/>
          <p:cNvSpPr>
            <a:spLocks noGrp="1" noChangeArrowheads="1"/>
          </p:cNvSpPr>
          <p:nvPr>
            <p:ph type="body" idx="1"/>
          </p:nvPr>
        </p:nvSpPr>
        <p:spPr>
          <a:xfrm>
            <a:off x="533400" y="1066800"/>
            <a:ext cx="8229600" cy="3352800"/>
          </a:xfrm>
          <a:effectLst>
            <a:outerShdw blurRad="63500" dist="35921" dir="2700000" algn="ctr" rotWithShape="0">
              <a:schemeClr val="bg2"/>
            </a:outerShdw>
          </a:effectLst>
        </p:spPr>
        <p:txBody>
          <a:bodyPr/>
          <a:lstStyle/>
          <a:p>
            <a:pPr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Initial client contact; setting up appointment/new vs. status calls</a:t>
            </a:r>
          </a:p>
          <a:p>
            <a:pPr eaLnBrk="1" hangingPunct="1">
              <a:buFont typeface="Wingdings" panose="05000000000000000000" pitchFamily="2" charset="2"/>
              <a:buChar char="n"/>
              <a:defRPr/>
            </a:pPr>
            <a:endParaRPr lang="en-US" altLang="zh-CN" sz="2000">
              <a:latin typeface="Verdana" panose="020B0604030504040204" pitchFamily="34" charset="0"/>
              <a:ea typeface="宋体" panose="02010600030101010101" pitchFamily="2" charset="-122"/>
            </a:endParaRPr>
          </a:p>
          <a:p>
            <a:pPr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Handling Interview</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Interview/Intake Sheet/Consultation fee?</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Review of entry documents, if any; EWI problems</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 “3/10 unlawful presence rule, bar to adjustment”</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Criminal issues</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Controlling talkative client: narrowing the issues</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Exploring all options; visa unavailability problems</a:t>
            </a:r>
          </a:p>
          <a:p>
            <a:pPr lvl="1" eaLnBrk="1" hangingPunct="1">
              <a:buFont typeface="Wingdings" panose="05000000000000000000" pitchFamily="2" charset="2"/>
              <a:buChar char="n"/>
              <a:defRPr/>
            </a:pPr>
            <a:r>
              <a:rPr lang="en-US" altLang="zh-CN" sz="2000">
                <a:latin typeface="Verdana" panose="020B0604030504040204" pitchFamily="34" charset="0"/>
                <a:ea typeface="宋体" panose="02010600030101010101" pitchFamily="2" charset="-122"/>
              </a:rPr>
              <a:t>Setting the fee</a:t>
            </a:r>
          </a:p>
        </p:txBody>
      </p:sp>
      <p:sp>
        <p:nvSpPr>
          <p:cNvPr id="5124"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422326050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199">
                                            <p:txEl>
                                              <p:pRg st="0" end="0"/>
                                            </p:txEl>
                                          </p:spTgt>
                                        </p:tgtEl>
                                        <p:attrNameLst>
                                          <p:attrName>style.visibility</p:attrName>
                                        </p:attrNameLst>
                                      </p:cBhvr>
                                      <p:to>
                                        <p:strVal val="visible"/>
                                      </p:to>
                                    </p:set>
                                    <p:animEffect transition="in" filter="fade">
                                      <p:cBhvr>
                                        <p:cTn id="7" dur="1000"/>
                                        <p:tgtEl>
                                          <p:spTgt spid="8199">
                                            <p:txEl>
                                              <p:pRg st="0" end="0"/>
                                            </p:txEl>
                                          </p:spTgt>
                                        </p:tgtEl>
                                      </p:cBhvr>
                                    </p:animEffect>
                                  </p:childTnLst>
                                </p:cTn>
                              </p:par>
                            </p:childTnLst>
                          </p:cTn>
                        </p:par>
                        <p:par>
                          <p:cTn id="8" fill="hold" nodeType="afterGroup">
                            <p:stCondLst>
                              <p:cond delay="1000"/>
                            </p:stCondLst>
                            <p:childTnLst>
                              <p:par>
                                <p:cTn id="9" presetID="10" presetClass="entr" presetSubtype="0" fill="hold" nodeType="afterEffect">
                                  <p:stCondLst>
                                    <p:cond delay="0"/>
                                  </p:stCondLst>
                                  <p:childTnLst>
                                    <p:set>
                                      <p:cBhvr>
                                        <p:cTn id="10" dur="1" fill="hold">
                                          <p:stCondLst>
                                            <p:cond delay="0"/>
                                          </p:stCondLst>
                                        </p:cTn>
                                        <p:tgtEl>
                                          <p:spTgt spid="8199">
                                            <p:txEl>
                                              <p:pRg st="2" end="2"/>
                                            </p:txEl>
                                          </p:spTgt>
                                        </p:tgtEl>
                                        <p:attrNameLst>
                                          <p:attrName>style.visibility</p:attrName>
                                        </p:attrNameLst>
                                      </p:cBhvr>
                                      <p:to>
                                        <p:strVal val="visible"/>
                                      </p:to>
                                    </p:set>
                                    <p:animEffect transition="in" filter="fade">
                                      <p:cBhvr>
                                        <p:cTn id="11" dur="1000"/>
                                        <p:tgtEl>
                                          <p:spTgt spid="8199">
                                            <p:txEl>
                                              <p:pRg st="2" end="2"/>
                                            </p:txEl>
                                          </p:spTgt>
                                        </p:tgtEl>
                                      </p:cBhvr>
                                    </p:animEffect>
                                  </p:childTnLst>
                                </p:cTn>
                              </p:par>
                            </p:childTnLst>
                          </p:cTn>
                        </p:par>
                        <p:par>
                          <p:cTn id="12" fill="hold" nodeType="afterGroup">
                            <p:stCondLst>
                              <p:cond delay="2000"/>
                            </p:stCondLst>
                            <p:childTnLst>
                              <p:par>
                                <p:cTn id="13" presetID="10" presetClass="entr" presetSubtype="0" fill="hold" nodeType="afterEffect">
                                  <p:stCondLst>
                                    <p:cond delay="0"/>
                                  </p:stCondLst>
                                  <p:childTnLst>
                                    <p:set>
                                      <p:cBhvr>
                                        <p:cTn id="14" dur="1" fill="hold">
                                          <p:stCondLst>
                                            <p:cond delay="0"/>
                                          </p:stCondLst>
                                        </p:cTn>
                                        <p:tgtEl>
                                          <p:spTgt spid="8199">
                                            <p:txEl>
                                              <p:pRg st="3" end="3"/>
                                            </p:txEl>
                                          </p:spTgt>
                                        </p:tgtEl>
                                        <p:attrNameLst>
                                          <p:attrName>style.visibility</p:attrName>
                                        </p:attrNameLst>
                                      </p:cBhvr>
                                      <p:to>
                                        <p:strVal val="visible"/>
                                      </p:to>
                                    </p:set>
                                    <p:animEffect transition="in" filter="fade">
                                      <p:cBhvr>
                                        <p:cTn id="15" dur="1000"/>
                                        <p:tgtEl>
                                          <p:spTgt spid="8199">
                                            <p:txEl>
                                              <p:pRg st="3" end="3"/>
                                            </p:txEl>
                                          </p:spTgt>
                                        </p:tgtEl>
                                      </p:cBhvr>
                                    </p:animEffect>
                                  </p:childTnLst>
                                </p:cTn>
                              </p:par>
                            </p:childTnLst>
                          </p:cTn>
                        </p:par>
                        <p:par>
                          <p:cTn id="16" fill="hold" nodeType="afterGroup">
                            <p:stCondLst>
                              <p:cond delay="3000"/>
                            </p:stCondLst>
                            <p:childTnLst>
                              <p:par>
                                <p:cTn id="17" presetID="10" presetClass="entr" presetSubtype="0" fill="hold" nodeType="afterEffect">
                                  <p:stCondLst>
                                    <p:cond delay="0"/>
                                  </p:stCondLst>
                                  <p:childTnLst>
                                    <p:set>
                                      <p:cBhvr>
                                        <p:cTn id="18" dur="1" fill="hold">
                                          <p:stCondLst>
                                            <p:cond delay="0"/>
                                          </p:stCondLst>
                                        </p:cTn>
                                        <p:tgtEl>
                                          <p:spTgt spid="8199">
                                            <p:txEl>
                                              <p:pRg st="4" end="4"/>
                                            </p:txEl>
                                          </p:spTgt>
                                        </p:tgtEl>
                                        <p:attrNameLst>
                                          <p:attrName>style.visibility</p:attrName>
                                        </p:attrNameLst>
                                      </p:cBhvr>
                                      <p:to>
                                        <p:strVal val="visible"/>
                                      </p:to>
                                    </p:set>
                                    <p:animEffect transition="in" filter="fade">
                                      <p:cBhvr>
                                        <p:cTn id="19" dur="1000"/>
                                        <p:tgtEl>
                                          <p:spTgt spid="8199">
                                            <p:txEl>
                                              <p:pRg st="4" end="4"/>
                                            </p:txEl>
                                          </p:spTgt>
                                        </p:tgtEl>
                                      </p:cBhvr>
                                    </p:animEffect>
                                  </p:childTnLst>
                                </p:cTn>
                              </p:par>
                            </p:childTnLst>
                          </p:cTn>
                        </p:par>
                        <p:par>
                          <p:cTn id="20" fill="hold" nodeType="afterGroup">
                            <p:stCondLst>
                              <p:cond delay="4000"/>
                            </p:stCondLst>
                            <p:childTnLst>
                              <p:par>
                                <p:cTn id="21" presetID="10" presetClass="entr" presetSubtype="0" fill="hold" nodeType="afterEffect">
                                  <p:stCondLst>
                                    <p:cond delay="0"/>
                                  </p:stCondLst>
                                  <p:childTnLst>
                                    <p:set>
                                      <p:cBhvr>
                                        <p:cTn id="22" dur="1" fill="hold">
                                          <p:stCondLst>
                                            <p:cond delay="0"/>
                                          </p:stCondLst>
                                        </p:cTn>
                                        <p:tgtEl>
                                          <p:spTgt spid="8199">
                                            <p:txEl>
                                              <p:pRg st="5" end="5"/>
                                            </p:txEl>
                                          </p:spTgt>
                                        </p:tgtEl>
                                        <p:attrNameLst>
                                          <p:attrName>style.visibility</p:attrName>
                                        </p:attrNameLst>
                                      </p:cBhvr>
                                      <p:to>
                                        <p:strVal val="visible"/>
                                      </p:to>
                                    </p:set>
                                    <p:animEffect transition="in" filter="fade">
                                      <p:cBhvr>
                                        <p:cTn id="23" dur="1000"/>
                                        <p:tgtEl>
                                          <p:spTgt spid="8199">
                                            <p:txEl>
                                              <p:pRg st="5" end="5"/>
                                            </p:txEl>
                                          </p:spTgt>
                                        </p:tgtEl>
                                      </p:cBhvr>
                                    </p:animEffect>
                                  </p:childTnLst>
                                </p:cTn>
                              </p:par>
                            </p:childTnLst>
                          </p:cTn>
                        </p:par>
                        <p:par>
                          <p:cTn id="24" fill="hold" nodeType="afterGroup">
                            <p:stCondLst>
                              <p:cond delay="5000"/>
                            </p:stCondLst>
                            <p:childTnLst>
                              <p:par>
                                <p:cTn id="25" presetID="10" presetClass="entr" presetSubtype="0" fill="hold" nodeType="afterEffect">
                                  <p:stCondLst>
                                    <p:cond delay="0"/>
                                  </p:stCondLst>
                                  <p:childTnLst>
                                    <p:set>
                                      <p:cBhvr>
                                        <p:cTn id="26" dur="1" fill="hold">
                                          <p:stCondLst>
                                            <p:cond delay="0"/>
                                          </p:stCondLst>
                                        </p:cTn>
                                        <p:tgtEl>
                                          <p:spTgt spid="8199">
                                            <p:txEl>
                                              <p:pRg st="6" end="6"/>
                                            </p:txEl>
                                          </p:spTgt>
                                        </p:tgtEl>
                                        <p:attrNameLst>
                                          <p:attrName>style.visibility</p:attrName>
                                        </p:attrNameLst>
                                      </p:cBhvr>
                                      <p:to>
                                        <p:strVal val="visible"/>
                                      </p:to>
                                    </p:set>
                                    <p:animEffect transition="in" filter="fade">
                                      <p:cBhvr>
                                        <p:cTn id="27" dur="1000"/>
                                        <p:tgtEl>
                                          <p:spTgt spid="8199">
                                            <p:txEl>
                                              <p:pRg st="6" end="6"/>
                                            </p:txEl>
                                          </p:spTgt>
                                        </p:tgtEl>
                                      </p:cBhvr>
                                    </p:animEffect>
                                  </p:childTnLst>
                                </p:cTn>
                              </p:par>
                            </p:childTnLst>
                          </p:cTn>
                        </p:par>
                        <p:par>
                          <p:cTn id="28" fill="hold" nodeType="afterGroup">
                            <p:stCondLst>
                              <p:cond delay="6000"/>
                            </p:stCondLst>
                            <p:childTnLst>
                              <p:par>
                                <p:cTn id="29" presetID="10" presetClass="entr" presetSubtype="0" fill="hold" nodeType="afterEffect">
                                  <p:stCondLst>
                                    <p:cond delay="0"/>
                                  </p:stCondLst>
                                  <p:childTnLst>
                                    <p:set>
                                      <p:cBhvr>
                                        <p:cTn id="30" dur="1" fill="hold">
                                          <p:stCondLst>
                                            <p:cond delay="0"/>
                                          </p:stCondLst>
                                        </p:cTn>
                                        <p:tgtEl>
                                          <p:spTgt spid="8199">
                                            <p:txEl>
                                              <p:pRg st="7" end="7"/>
                                            </p:txEl>
                                          </p:spTgt>
                                        </p:tgtEl>
                                        <p:attrNameLst>
                                          <p:attrName>style.visibility</p:attrName>
                                        </p:attrNameLst>
                                      </p:cBhvr>
                                      <p:to>
                                        <p:strVal val="visible"/>
                                      </p:to>
                                    </p:set>
                                    <p:animEffect transition="in" filter="fade">
                                      <p:cBhvr>
                                        <p:cTn id="31" dur="1000"/>
                                        <p:tgtEl>
                                          <p:spTgt spid="8199">
                                            <p:txEl>
                                              <p:pRg st="7" end="7"/>
                                            </p:txEl>
                                          </p:spTgt>
                                        </p:tgtEl>
                                      </p:cBhvr>
                                    </p:animEffect>
                                  </p:childTnLst>
                                </p:cTn>
                              </p:par>
                            </p:childTnLst>
                          </p:cTn>
                        </p:par>
                        <p:par>
                          <p:cTn id="32" fill="hold" nodeType="afterGroup">
                            <p:stCondLst>
                              <p:cond delay="7000"/>
                            </p:stCondLst>
                            <p:childTnLst>
                              <p:par>
                                <p:cTn id="33" presetID="10" presetClass="entr" presetSubtype="0" fill="hold" nodeType="afterEffect">
                                  <p:stCondLst>
                                    <p:cond delay="0"/>
                                  </p:stCondLst>
                                  <p:childTnLst>
                                    <p:set>
                                      <p:cBhvr>
                                        <p:cTn id="34" dur="1" fill="hold">
                                          <p:stCondLst>
                                            <p:cond delay="0"/>
                                          </p:stCondLst>
                                        </p:cTn>
                                        <p:tgtEl>
                                          <p:spTgt spid="8199">
                                            <p:txEl>
                                              <p:pRg st="8" end="8"/>
                                            </p:txEl>
                                          </p:spTgt>
                                        </p:tgtEl>
                                        <p:attrNameLst>
                                          <p:attrName>style.visibility</p:attrName>
                                        </p:attrNameLst>
                                      </p:cBhvr>
                                      <p:to>
                                        <p:strVal val="visible"/>
                                      </p:to>
                                    </p:set>
                                    <p:animEffect transition="in" filter="fade">
                                      <p:cBhvr>
                                        <p:cTn id="35" dur="1000"/>
                                        <p:tgtEl>
                                          <p:spTgt spid="8199">
                                            <p:txEl>
                                              <p:pRg st="8" end="8"/>
                                            </p:txEl>
                                          </p:spTgt>
                                        </p:tgtEl>
                                      </p:cBhvr>
                                    </p:animEffect>
                                  </p:childTnLst>
                                </p:cTn>
                              </p:par>
                            </p:childTnLst>
                          </p:cTn>
                        </p:par>
                        <p:par>
                          <p:cTn id="36" fill="hold" nodeType="afterGroup">
                            <p:stCondLst>
                              <p:cond delay="8000"/>
                            </p:stCondLst>
                            <p:childTnLst>
                              <p:par>
                                <p:cTn id="37" presetID="10" presetClass="entr" presetSubtype="0" fill="hold" nodeType="afterEffect">
                                  <p:stCondLst>
                                    <p:cond delay="0"/>
                                  </p:stCondLst>
                                  <p:childTnLst>
                                    <p:set>
                                      <p:cBhvr>
                                        <p:cTn id="38" dur="1" fill="hold">
                                          <p:stCondLst>
                                            <p:cond delay="0"/>
                                          </p:stCondLst>
                                        </p:cTn>
                                        <p:tgtEl>
                                          <p:spTgt spid="8199">
                                            <p:txEl>
                                              <p:pRg st="9" end="9"/>
                                            </p:txEl>
                                          </p:spTgt>
                                        </p:tgtEl>
                                        <p:attrNameLst>
                                          <p:attrName>style.visibility</p:attrName>
                                        </p:attrNameLst>
                                      </p:cBhvr>
                                      <p:to>
                                        <p:strVal val="visible"/>
                                      </p:to>
                                    </p:set>
                                    <p:animEffect transition="in" filter="fade">
                                      <p:cBhvr>
                                        <p:cTn id="39" dur="1000"/>
                                        <p:tgtEl>
                                          <p:spTgt spid="81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441325" y="5065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eaLnBrk="0" fontAlgn="base" hangingPunct="0">
              <a:spcBef>
                <a:spcPct val="0"/>
              </a:spcBef>
              <a:spcAft>
                <a:spcPct val="0"/>
              </a:spcAft>
              <a:buClrTx/>
              <a:buSzTx/>
              <a:buFontTx/>
              <a:buNone/>
            </a:pPr>
            <a:endParaRPr lang="es-VE" altLang="es-VE" sz="1800">
              <a:solidFill>
                <a:srgbClr val="FFFFFF"/>
              </a:solidFill>
              <a:latin typeface="Arial" charset="0"/>
            </a:endParaRPr>
          </a:p>
        </p:txBody>
      </p:sp>
      <p:sp>
        <p:nvSpPr>
          <p:cNvPr id="9223" name="Rectangle 7"/>
          <p:cNvSpPr>
            <a:spLocks noGrp="1" noChangeArrowheads="1"/>
          </p:cNvSpPr>
          <p:nvPr>
            <p:ph type="body" idx="1"/>
          </p:nvPr>
        </p:nvSpPr>
        <p:spPr>
          <a:xfrm>
            <a:off x="609600" y="990600"/>
            <a:ext cx="8229600" cy="4525963"/>
          </a:xfrm>
        </p:spPr>
        <p:txBody>
          <a:bodyPr/>
          <a:lstStyle/>
          <a:p>
            <a:pPr eaLnBrk="1" hangingPunct="1">
              <a:buFont typeface="Wingdings" panose="05000000000000000000" pitchFamily="2" charset="2"/>
              <a:buChar char="n"/>
              <a:defRPr/>
            </a:pPr>
            <a:r>
              <a:rPr lang="en-US" altLang="es-VE" sz="2000" dirty="0">
                <a:latin typeface="Verdana" panose="020B0604030504040204" pitchFamily="34" charset="0"/>
              </a:rPr>
              <a:t>Retainer </a:t>
            </a:r>
            <a:r>
              <a:rPr lang="en-US" altLang="es-VE" sz="2000" dirty="0" smtClean="0">
                <a:latin typeface="Verdana" panose="020B0604030504040204" pitchFamily="34" charset="0"/>
              </a:rPr>
              <a:t>agreement/sequential </a:t>
            </a:r>
            <a:r>
              <a:rPr lang="en-US" altLang="es-VE" sz="2000" dirty="0">
                <a:latin typeface="Verdana" panose="020B0604030504040204" pitchFamily="34" charset="0"/>
              </a:rPr>
              <a:t>receipts</a:t>
            </a:r>
          </a:p>
          <a:p>
            <a:pPr eaLnBrk="1" hangingPunct="1">
              <a:buFont typeface="Wingdings" panose="05000000000000000000" pitchFamily="2" charset="2"/>
              <a:buChar char="n"/>
              <a:defRPr/>
            </a:pPr>
            <a:r>
              <a:rPr lang="en-US" altLang="es-VE" sz="2000" dirty="0">
                <a:latin typeface="Verdana" panose="020B0604030504040204" pitchFamily="34" charset="0"/>
              </a:rPr>
              <a:t>Opening a file</a:t>
            </a:r>
          </a:p>
          <a:p>
            <a:pPr lvl="2" eaLnBrk="1" hangingPunct="1">
              <a:buFont typeface="Wingdings" panose="05000000000000000000" pitchFamily="2" charset="2"/>
              <a:buChar char="n"/>
              <a:defRPr/>
            </a:pPr>
            <a:r>
              <a:rPr lang="en-US" altLang="es-VE" sz="2000" dirty="0">
                <a:latin typeface="Verdana" panose="020B0604030504040204" pitchFamily="34" charset="0"/>
              </a:rPr>
              <a:t>Case management system: sequential file number</a:t>
            </a:r>
          </a:p>
          <a:p>
            <a:pPr lvl="2" eaLnBrk="1" hangingPunct="1">
              <a:buFont typeface="Wingdings" panose="05000000000000000000" pitchFamily="2" charset="2"/>
              <a:buChar char="n"/>
              <a:defRPr/>
            </a:pPr>
            <a:r>
              <a:rPr lang="en-US" altLang="es-VE" sz="2000" dirty="0">
                <a:latin typeface="Verdana" panose="020B0604030504040204" pitchFamily="34" charset="0"/>
              </a:rPr>
              <a:t>Color coded folders</a:t>
            </a:r>
          </a:p>
          <a:p>
            <a:pPr lvl="2" eaLnBrk="1" hangingPunct="1">
              <a:buFont typeface="Wingdings" panose="05000000000000000000" pitchFamily="2" charset="2"/>
              <a:buChar char="n"/>
              <a:defRPr/>
            </a:pPr>
            <a:r>
              <a:rPr lang="en-US" altLang="es-VE" sz="2000" dirty="0">
                <a:latin typeface="Verdana" panose="020B0604030504040204" pitchFamily="34" charset="0"/>
              </a:rPr>
              <a:t>Attaching interview sheet/ documents to file</a:t>
            </a:r>
          </a:p>
          <a:p>
            <a:pPr lvl="2" eaLnBrk="1" hangingPunct="1">
              <a:buFont typeface="Wingdings" panose="05000000000000000000" pitchFamily="2" charset="2"/>
              <a:buChar char="n"/>
              <a:defRPr/>
            </a:pPr>
            <a:r>
              <a:rPr lang="en-US" altLang="es-VE" sz="2000" dirty="0">
                <a:latin typeface="Verdana" panose="020B0604030504040204" pitchFamily="34" charset="0"/>
              </a:rPr>
              <a:t>Assigning file to paralegal/attorney</a:t>
            </a:r>
          </a:p>
          <a:p>
            <a:pPr lvl="2" eaLnBrk="1" hangingPunct="1">
              <a:buFont typeface="Wingdings" panose="05000000000000000000" pitchFamily="2" charset="2"/>
              <a:buChar char="n"/>
              <a:defRPr/>
            </a:pPr>
            <a:r>
              <a:rPr lang="en-US" altLang="es-VE" sz="2000" dirty="0">
                <a:latin typeface="Verdana" panose="020B0604030504040204" pitchFamily="34" charset="0"/>
              </a:rPr>
              <a:t>Tickler system</a:t>
            </a:r>
          </a:p>
        </p:txBody>
      </p:sp>
      <p:sp>
        <p:nvSpPr>
          <p:cNvPr id="6148" name="Text Box 8"/>
          <p:cNvSpPr txBox="1">
            <a:spLocks noChangeArrowheads="1"/>
          </p:cNvSpPr>
          <p:nvPr/>
        </p:nvSpPr>
        <p:spPr bwMode="auto">
          <a:xfrm>
            <a:off x="533400" y="228600"/>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OFFICE PROCEDURES</a:t>
            </a:r>
          </a:p>
        </p:txBody>
      </p:sp>
      <p:sp>
        <p:nvSpPr>
          <p:cNvPr id="6149" name="Footer Placeholder 4"/>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321631844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3400" y="228600"/>
            <a:ext cx="8001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Summary of the Immigration System</a:t>
            </a:r>
          </a:p>
        </p:txBody>
      </p:sp>
      <p:sp>
        <p:nvSpPr>
          <p:cNvPr id="10243" name="Rectangle 3"/>
          <p:cNvSpPr>
            <a:spLocks noGrp="1" noChangeArrowheads="1"/>
          </p:cNvSpPr>
          <p:nvPr>
            <p:ph type="body" idx="1"/>
          </p:nvPr>
        </p:nvSpPr>
        <p:spPr>
          <a:xfrm>
            <a:off x="914400" y="1447800"/>
            <a:ext cx="8229600" cy="2438400"/>
          </a:xfrm>
          <a:effectLst>
            <a:outerShdw blurRad="63500" dist="35921" dir="2700000" algn="ctr" rotWithShape="0">
              <a:schemeClr val="bg2"/>
            </a:outerShdw>
          </a:effectLst>
        </p:spPr>
        <p:txBody>
          <a:bodyPr/>
          <a:lstStyle/>
          <a:p>
            <a:pPr eaLnBrk="1" hangingPunct="1">
              <a:buFont typeface="Wingdings" panose="05000000000000000000" pitchFamily="2" charset="2"/>
              <a:buChar char="n"/>
              <a:defRPr/>
            </a:pPr>
            <a:r>
              <a:rPr lang="en-US" altLang="zh-CN" sz="2000" b="1" dirty="0">
                <a:latin typeface="Verdana" panose="020B0604030504040204" pitchFamily="34" charset="0"/>
                <a:ea typeface="宋体" panose="02010600030101010101" pitchFamily="2" charset="-122"/>
              </a:rPr>
              <a:t>USCIS Service Centers where applications are processed:</a:t>
            </a:r>
            <a:br>
              <a:rPr lang="en-US" altLang="zh-CN" sz="2000" b="1" dirty="0">
                <a:latin typeface="Verdana" panose="020B0604030504040204" pitchFamily="34" charset="0"/>
                <a:ea typeface="宋体" panose="02010600030101010101" pitchFamily="2" charset="-122"/>
              </a:rPr>
            </a:br>
            <a:endParaRPr lang="en-US" altLang="zh-CN" sz="2000" b="1" dirty="0">
              <a:latin typeface="Verdana" panose="020B0604030504040204" pitchFamily="34" charset="0"/>
              <a:ea typeface="宋体" panose="02010600030101010101" pitchFamily="2" charset="-122"/>
            </a:endParaRPr>
          </a:p>
          <a:p>
            <a:pPr lvl="1" eaLnBrk="1" hangingPunct="1">
              <a:buFont typeface="Wingdings" panose="05000000000000000000" pitchFamily="2" charset="2"/>
              <a:buChar char="n"/>
              <a:defRPr/>
            </a:pPr>
            <a:r>
              <a:rPr lang="en-US" altLang="zh-CN" sz="1800" b="1" dirty="0">
                <a:latin typeface="Verdana" panose="020B0604030504040204" pitchFamily="34" charset="0"/>
                <a:ea typeface="宋体" panose="02010600030101010101" pitchFamily="2" charset="-122"/>
              </a:rPr>
              <a:t>Vermont Service Center (VSC)</a:t>
            </a:r>
          </a:p>
          <a:p>
            <a:pPr lvl="1" eaLnBrk="1" hangingPunct="1">
              <a:buFont typeface="Wingdings" panose="05000000000000000000" pitchFamily="2" charset="2"/>
              <a:buChar char="n"/>
              <a:defRPr/>
            </a:pPr>
            <a:r>
              <a:rPr lang="en-US" altLang="zh-CN" sz="1800" b="1" dirty="0">
                <a:latin typeface="Verdana" panose="020B0604030504040204" pitchFamily="34" charset="0"/>
                <a:ea typeface="宋体" panose="02010600030101010101" pitchFamily="2" charset="-122"/>
              </a:rPr>
              <a:t>Texas Service Center (TSC)</a:t>
            </a:r>
          </a:p>
          <a:p>
            <a:pPr lvl="1" eaLnBrk="1" hangingPunct="1">
              <a:buFont typeface="Wingdings" panose="05000000000000000000" pitchFamily="2" charset="2"/>
              <a:buChar char="n"/>
              <a:defRPr/>
            </a:pPr>
            <a:r>
              <a:rPr lang="en-US" altLang="zh-CN" sz="1800" b="1" dirty="0">
                <a:latin typeface="Verdana" panose="020B0604030504040204" pitchFamily="34" charset="0"/>
                <a:ea typeface="宋体" panose="02010600030101010101" pitchFamily="2" charset="-122"/>
              </a:rPr>
              <a:t>California Service Center (CSC)</a:t>
            </a:r>
          </a:p>
          <a:p>
            <a:pPr lvl="1" eaLnBrk="1" hangingPunct="1">
              <a:buFont typeface="Wingdings" panose="05000000000000000000" pitchFamily="2" charset="2"/>
              <a:buChar char="n"/>
              <a:defRPr/>
            </a:pPr>
            <a:r>
              <a:rPr lang="en-US" altLang="zh-CN" sz="1800" b="1" dirty="0">
                <a:latin typeface="Verdana" panose="020B0604030504040204" pitchFamily="34" charset="0"/>
                <a:ea typeface="宋体" panose="02010600030101010101" pitchFamily="2" charset="-122"/>
              </a:rPr>
              <a:t>Nebraska Service Center (NSC)</a:t>
            </a:r>
          </a:p>
          <a:p>
            <a:pPr lvl="1" eaLnBrk="1" hangingPunct="1">
              <a:spcBef>
                <a:spcPts val="0"/>
              </a:spcBef>
              <a:buFont typeface="Wingdings" panose="05000000000000000000" pitchFamily="2" charset="2"/>
              <a:buChar char="n"/>
              <a:defRPr/>
            </a:pPr>
            <a:r>
              <a:rPr lang="en-US" altLang="zh-CN" sz="1800" b="1" dirty="0">
                <a:latin typeface="Verdana" panose="020B0604030504040204" pitchFamily="34" charset="0"/>
                <a:ea typeface="宋体" panose="02010600030101010101" pitchFamily="2" charset="-122"/>
              </a:rPr>
              <a:t>National Benefits Center</a:t>
            </a:r>
            <a:r>
              <a:rPr lang="en-US" altLang="es-VE" dirty="0"/>
              <a:t>	</a:t>
            </a:r>
          </a:p>
          <a:p>
            <a:pPr lvl="1" eaLnBrk="1" hangingPunct="1">
              <a:buFont typeface="Wingdings" panose="05000000000000000000" pitchFamily="2" charset="2"/>
              <a:buChar char="n"/>
              <a:defRPr/>
            </a:pPr>
            <a:endParaRPr lang="en-US" altLang="es-VE" dirty="0"/>
          </a:p>
          <a:p>
            <a:pPr lvl="1" eaLnBrk="1" hangingPunct="1">
              <a:buFont typeface="Wingdings" panose="05000000000000000000" pitchFamily="2" charset="2"/>
              <a:buNone/>
              <a:defRPr/>
            </a:pPr>
            <a:r>
              <a:rPr lang="en-US" altLang="es-VE" sz="1600" dirty="0">
                <a:latin typeface="Arial" panose="020B0604020202020204" pitchFamily="34" charset="0"/>
              </a:rPr>
              <a:t>See http://uscis.gov/graphics/index.htm</a:t>
            </a:r>
          </a:p>
        </p:txBody>
      </p:sp>
      <p:sp>
        <p:nvSpPr>
          <p:cNvPr id="7172"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23133594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fade">
                                      <p:cBhvr>
                                        <p:cTn id="10" dur="1000"/>
                                        <p:tgtEl>
                                          <p:spTgt spid="1024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fade">
                                      <p:cBhvr>
                                        <p:cTn id="13" dur="1000"/>
                                        <p:tgtEl>
                                          <p:spTgt spid="1024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fade">
                                      <p:cBhvr>
                                        <p:cTn id="16" dur="1000"/>
                                        <p:tgtEl>
                                          <p:spTgt spid="1024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fade">
                                      <p:cBhvr>
                                        <p:cTn id="19" dur="1000"/>
                                        <p:tgtEl>
                                          <p:spTgt spid="1024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5" end="5"/>
                                            </p:txEl>
                                          </p:spTgt>
                                        </p:tgtEl>
                                        <p:attrNameLst>
                                          <p:attrName>style.visibility</p:attrName>
                                        </p:attrNameLst>
                                      </p:cBhvr>
                                      <p:to>
                                        <p:strVal val="visible"/>
                                      </p:to>
                                    </p:set>
                                    <p:animEffect transition="in" filter="fade">
                                      <p:cBhvr>
                                        <p:cTn id="22" dur="1000"/>
                                        <p:tgtEl>
                                          <p:spTgt spid="1024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7" end="7"/>
                                            </p:txEl>
                                          </p:spTgt>
                                        </p:tgtEl>
                                        <p:attrNameLst>
                                          <p:attrName>style.visibility</p:attrName>
                                        </p:attrNameLst>
                                      </p:cBhvr>
                                      <p:to>
                                        <p:strVal val="visible"/>
                                      </p:to>
                                    </p:set>
                                    <p:animEffect transition="in" filter="fade">
                                      <p:cBhvr>
                                        <p:cTn id="25" dur="10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33400" y="228600"/>
            <a:ext cx="8001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Temporary Visas</a:t>
            </a:r>
            <a:br>
              <a:rPr lang="en-US" altLang="es-VE" sz="2800">
                <a:solidFill>
                  <a:srgbClr val="FF9900"/>
                </a:solidFill>
                <a:latin typeface="Arial Black" pitchFamily="-112" charset="0"/>
              </a:rPr>
            </a:br>
            <a:r>
              <a:rPr lang="en-US" altLang="es-VE" sz="2400">
                <a:solidFill>
                  <a:srgbClr val="FF9900"/>
                </a:solidFill>
                <a:latin typeface="Arial Black" pitchFamily="-112" charset="0"/>
              </a:rPr>
              <a:t>Visitors for Business (B-1) and Pleasure (B-2)</a:t>
            </a:r>
          </a:p>
        </p:txBody>
      </p:sp>
      <p:sp>
        <p:nvSpPr>
          <p:cNvPr id="12291" name="Rectangle 3"/>
          <p:cNvSpPr>
            <a:spLocks noGrp="1" noChangeArrowheads="1"/>
          </p:cNvSpPr>
          <p:nvPr>
            <p:ph type="body" idx="1"/>
          </p:nvPr>
        </p:nvSpPr>
        <p:spPr>
          <a:xfrm>
            <a:off x="533400" y="1600200"/>
            <a:ext cx="7929563" cy="3430588"/>
          </a:xfrm>
          <a:effectLst>
            <a:outerShdw blurRad="63500" dist="35921" dir="2700000" algn="ctr" rotWithShape="0">
              <a:schemeClr val="bg2"/>
            </a:outerShdw>
          </a:effectLst>
        </p:spPr>
        <p:txBody>
          <a:bodyPr/>
          <a:lstStyle/>
          <a:p>
            <a:pPr eaLnBrk="1" hangingPunct="1">
              <a:buFont typeface="Wingdings" panose="05000000000000000000" pitchFamily="2" charset="2"/>
              <a:buChar char="n"/>
              <a:defRPr/>
            </a:pPr>
            <a:r>
              <a:rPr lang="en-US" altLang="es-VE" sz="2000">
                <a:latin typeface="Verdana" panose="020B0604030504040204" pitchFamily="34" charset="0"/>
              </a:rPr>
              <a:t>Individuals entering the United States as visitors for business (B-1) or pleasure (B-2) enter with a temporary nonimmigrant visa.</a:t>
            </a:r>
          </a:p>
          <a:p>
            <a:pPr eaLnBrk="1" hangingPunct="1">
              <a:buFont typeface="Wingdings" panose="05000000000000000000" pitchFamily="2" charset="2"/>
              <a:buNone/>
              <a:defRPr/>
            </a:pPr>
            <a:r>
              <a:rPr lang="en-US" altLang="es-VE" sz="2000">
                <a:latin typeface="Verdana" panose="020B0604030504040204" pitchFamily="34" charset="0"/>
              </a:rPr>
              <a:t>    Visa Waiver Program (VWP) is another visitor classification.  The VWP program allows nationals from certain participating countries to enter the United States without applying for a B2 visa at the consulate.  This program automatically grants entry at the border or port of entry for ninety days. </a:t>
            </a:r>
          </a:p>
          <a:p>
            <a:pPr eaLnBrk="1" hangingPunct="1">
              <a:buFont typeface="Wingdings" panose="05000000000000000000" pitchFamily="2" charset="2"/>
              <a:buNone/>
              <a:defRPr/>
            </a:pPr>
            <a:r>
              <a:rPr lang="en-US" altLang="es-VE" sz="2000">
                <a:latin typeface="Verdana" panose="020B0604030504040204" pitchFamily="34" charset="0"/>
              </a:rPr>
              <a:t>	</a:t>
            </a:r>
          </a:p>
          <a:p>
            <a:pPr eaLnBrk="1" hangingPunct="1">
              <a:buFont typeface="Wingdings" panose="05000000000000000000" pitchFamily="2" charset="2"/>
              <a:buNone/>
              <a:defRPr/>
            </a:pPr>
            <a:r>
              <a:rPr lang="en-US" altLang="es-VE" sz="2000">
                <a:latin typeface="Verdana" panose="020B0604030504040204" pitchFamily="34" charset="0"/>
              </a:rPr>
              <a:t>	</a:t>
            </a:r>
          </a:p>
          <a:p>
            <a:pPr eaLnBrk="1" hangingPunct="1">
              <a:buFont typeface="Wingdings" panose="05000000000000000000" pitchFamily="2" charset="2"/>
              <a:buNone/>
              <a:defRPr/>
            </a:pPr>
            <a:endParaRPr lang="en-US" altLang="es-VE" sz="2000">
              <a:latin typeface="Verdana" panose="020B0604030504040204" pitchFamily="34" charset="0"/>
            </a:endParaRPr>
          </a:p>
        </p:txBody>
      </p:sp>
      <p:sp>
        <p:nvSpPr>
          <p:cNvPr id="8196"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367548321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blinds(horizontal)">
                                      <p:cBhvr>
                                        <p:cTn id="7" dur="500"/>
                                        <p:tgtEl>
                                          <p:spTgt spid="12290"/>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12291">
                                            <p:txEl>
                                              <p:pRg st="0" end="0"/>
                                            </p:txEl>
                                          </p:spTgt>
                                        </p:tgtEl>
                                        <p:attrNameLst>
                                          <p:attrName>style.visibility</p:attrName>
                                        </p:attrNameLst>
                                      </p:cBhvr>
                                      <p:to>
                                        <p:strVal val="visible"/>
                                      </p:to>
                                    </p:set>
                                    <p:animEffect transition="in" filter="fade">
                                      <p:cBhvr>
                                        <p:cTn id="11" dur="1000"/>
                                        <p:tgtEl>
                                          <p:spTgt spid="1229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2000"/>
                                        <p:tgtEl>
                                          <p:spTgt spid="12291">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228600"/>
            <a:ext cx="8001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Temporary Visas</a:t>
            </a:r>
            <a:br>
              <a:rPr lang="en-US" altLang="es-VE" sz="2800">
                <a:solidFill>
                  <a:srgbClr val="FF9900"/>
                </a:solidFill>
                <a:latin typeface="Arial Black" pitchFamily="-112" charset="0"/>
              </a:rPr>
            </a:br>
            <a:r>
              <a:rPr lang="en-US" altLang="es-VE" sz="2400">
                <a:solidFill>
                  <a:srgbClr val="FF9900"/>
                </a:solidFill>
                <a:latin typeface="Arial Black" pitchFamily="-112" charset="0"/>
              </a:rPr>
              <a:t>Visitors for Business (B-1) and Pleasure (B-2)</a:t>
            </a:r>
          </a:p>
        </p:txBody>
      </p:sp>
      <p:sp>
        <p:nvSpPr>
          <p:cNvPr id="13315" name="Rectangle 3"/>
          <p:cNvSpPr>
            <a:spLocks noGrp="1" noChangeArrowheads="1"/>
          </p:cNvSpPr>
          <p:nvPr>
            <p:ph type="body" idx="1"/>
          </p:nvPr>
        </p:nvSpPr>
        <p:spPr>
          <a:xfrm>
            <a:off x="533400" y="1600200"/>
            <a:ext cx="7929563" cy="3430588"/>
          </a:xfrm>
          <a:effectLst>
            <a:outerShdw blurRad="63500" dist="35921" dir="2700000" algn="ctr" rotWithShape="0">
              <a:schemeClr val="bg2"/>
            </a:outerShdw>
          </a:effectLst>
        </p:spPr>
        <p:txBody>
          <a:bodyPr/>
          <a:lstStyle/>
          <a:p>
            <a:pPr eaLnBrk="1" hangingPunct="1">
              <a:buFont typeface="Wingdings" panose="05000000000000000000" pitchFamily="2" charset="2"/>
              <a:buNone/>
              <a:defRPr/>
            </a:pPr>
            <a:r>
              <a:rPr lang="en-US" altLang="es-VE" sz="2000">
                <a:latin typeface="Verdana" panose="020B0604030504040204" pitchFamily="34" charset="0"/>
              </a:rPr>
              <a:t>    The application for a B-1 and/or B-2 visa is filed with the consulate or embassy in the home country or current place of residence abroad.  The process involves an interview with the consular officer, who will analyze the application and interviews the individual.  If the officer suspects preconceived intent, such as intent to work or marry rather than visit, the application will be denied.  Applicant must have ties to home country and adequate funds to carry out purpose of visit.</a:t>
            </a:r>
          </a:p>
          <a:p>
            <a:pPr eaLnBrk="1" hangingPunct="1">
              <a:buFont typeface="Wingdings" panose="05000000000000000000" pitchFamily="2" charset="2"/>
              <a:buNone/>
              <a:defRPr/>
            </a:pPr>
            <a:r>
              <a:rPr lang="en-US" altLang="es-VE" sz="2000">
                <a:latin typeface="Verdana" panose="020B0604030504040204" pitchFamily="34" charset="0"/>
              </a:rPr>
              <a:t> 	</a:t>
            </a:r>
          </a:p>
          <a:p>
            <a:pPr eaLnBrk="1" hangingPunct="1">
              <a:buFont typeface="Wingdings" panose="05000000000000000000" pitchFamily="2" charset="2"/>
              <a:buNone/>
              <a:defRPr/>
            </a:pPr>
            <a:endParaRPr lang="en-US" altLang="es-VE" sz="2000">
              <a:latin typeface="Verdana" panose="020B0604030504040204" pitchFamily="34" charset="0"/>
            </a:endParaRPr>
          </a:p>
        </p:txBody>
      </p:sp>
      <p:sp>
        <p:nvSpPr>
          <p:cNvPr id="9220"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36306788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500"/>
                                        <p:tgtEl>
                                          <p:spTgt spid="13315">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Effect transition="in" filter="fade">
                                      <p:cBhvr>
                                        <p:cTn id="11"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33400" y="228600"/>
            <a:ext cx="8001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Temporary Visas</a:t>
            </a:r>
            <a:br>
              <a:rPr lang="en-US" altLang="es-VE" sz="2800">
                <a:solidFill>
                  <a:srgbClr val="FF9900"/>
                </a:solidFill>
                <a:latin typeface="Arial Black" pitchFamily="-112" charset="0"/>
              </a:rPr>
            </a:br>
            <a:r>
              <a:rPr lang="en-US" altLang="es-VE" sz="2400">
                <a:solidFill>
                  <a:srgbClr val="FF9900"/>
                </a:solidFill>
                <a:latin typeface="Arial Black" pitchFamily="-112" charset="0"/>
              </a:rPr>
              <a:t>Visitors for Business (B-1) and Pleasure (B-2)</a:t>
            </a:r>
          </a:p>
        </p:txBody>
      </p:sp>
      <p:sp>
        <p:nvSpPr>
          <p:cNvPr id="14339" name="Rectangle 3"/>
          <p:cNvSpPr>
            <a:spLocks noGrp="1" noChangeArrowheads="1"/>
          </p:cNvSpPr>
          <p:nvPr>
            <p:ph type="body" idx="1"/>
          </p:nvPr>
        </p:nvSpPr>
        <p:spPr>
          <a:xfrm>
            <a:off x="381000" y="1295400"/>
            <a:ext cx="8534400" cy="3352800"/>
          </a:xfrm>
          <a:effectLst>
            <a:outerShdw blurRad="63500" dist="35921" dir="2700000" algn="ctr" rotWithShape="0">
              <a:schemeClr val="bg2"/>
            </a:outerShdw>
          </a:effectLst>
        </p:spPr>
        <p:txBody>
          <a:bodyPr/>
          <a:lstStyle/>
          <a:p>
            <a:pPr eaLnBrk="1" hangingPunct="1">
              <a:buFont typeface="Wingdings" panose="05000000000000000000" pitchFamily="2" charset="2"/>
              <a:buNone/>
              <a:defRPr/>
            </a:pPr>
            <a:r>
              <a:rPr lang="en-US" altLang="es-VE" sz="1600" b="1">
                <a:latin typeface="Verdana" panose="020B0604030504040204" pitchFamily="34" charset="0"/>
              </a:rPr>
              <a:t>     An Applicant must complete the nonimmigrant Visa Application, DS-160.  The following documents are required:</a:t>
            </a:r>
          </a:p>
          <a:p>
            <a:pPr eaLnBrk="1" hangingPunct="1">
              <a:buFont typeface="Wingdings" panose="05000000000000000000" pitchFamily="2" charset="2"/>
              <a:buChar char="n"/>
              <a:defRPr/>
            </a:pPr>
            <a:r>
              <a:rPr lang="en-US" altLang="es-VE" sz="1600" b="1">
                <a:latin typeface="Verdana" panose="020B0604030504040204" pitchFamily="34" charset="0"/>
              </a:rPr>
              <a:t>(a) passport valid at least six months beyond intended stay(s) in the U.S.;</a:t>
            </a:r>
          </a:p>
          <a:p>
            <a:pPr eaLnBrk="1" hangingPunct="1">
              <a:buFont typeface="Wingdings" panose="05000000000000000000" pitchFamily="2" charset="2"/>
              <a:buChar char="n"/>
              <a:defRPr/>
            </a:pPr>
            <a:r>
              <a:rPr lang="en-US" altLang="es-VE" sz="1600" b="1">
                <a:latin typeface="Verdana" panose="020B0604030504040204" pitchFamily="34" charset="0"/>
              </a:rPr>
              <a:t>(b) One recent photo;</a:t>
            </a:r>
          </a:p>
          <a:p>
            <a:pPr eaLnBrk="1" hangingPunct="1">
              <a:buFont typeface="Wingdings" panose="05000000000000000000" pitchFamily="2" charset="2"/>
              <a:buChar char="n"/>
              <a:defRPr/>
            </a:pPr>
            <a:r>
              <a:rPr lang="en-US" altLang="es-VE" sz="1600" b="1">
                <a:latin typeface="Verdana" panose="020B0604030504040204" pitchFamily="34" charset="0"/>
              </a:rPr>
              <a:t>(c) Proof of ties to home country, e.g., savings account, employment, tax returns, and/or real estate owned;</a:t>
            </a:r>
          </a:p>
          <a:p>
            <a:pPr eaLnBrk="1" hangingPunct="1">
              <a:buFont typeface="Wingdings" panose="05000000000000000000" pitchFamily="2" charset="2"/>
              <a:buChar char="n"/>
              <a:defRPr/>
            </a:pPr>
            <a:r>
              <a:rPr lang="en-US" altLang="es-VE" sz="1600" b="1">
                <a:latin typeface="Verdana" panose="020B0604030504040204" pitchFamily="34" charset="0"/>
              </a:rPr>
              <a:t>(d) (i) If visit is for business, a letter from the employer outlining temporary nature of business trip,</a:t>
            </a:r>
          </a:p>
          <a:p>
            <a:pPr eaLnBrk="1" hangingPunct="1">
              <a:buFont typeface="Wingdings" panose="05000000000000000000" pitchFamily="2" charset="2"/>
              <a:buNone/>
              <a:defRPr/>
            </a:pPr>
            <a:r>
              <a:rPr lang="en-US" altLang="es-VE" sz="1600" b="1">
                <a:latin typeface="Verdana" panose="020B0604030504040204" pitchFamily="34" charset="0"/>
              </a:rPr>
              <a:t>	(ii) If visit is for pleasure, a letter of invitation from friend or relative in the U.S.  and notarized affidavit of support, together with a U.S. tax return;</a:t>
            </a:r>
          </a:p>
          <a:p>
            <a:pPr eaLnBrk="1" hangingPunct="1">
              <a:buFont typeface="Wingdings" panose="05000000000000000000" pitchFamily="2" charset="2"/>
              <a:buChar char="n"/>
              <a:defRPr/>
            </a:pPr>
            <a:r>
              <a:rPr lang="en-US" altLang="es-VE" sz="1600" b="1">
                <a:latin typeface="Verdana" panose="020B0604030504040204" pitchFamily="34" charset="0"/>
              </a:rPr>
              <a:t>(e) Copy of round trip airline ticket; and</a:t>
            </a:r>
          </a:p>
          <a:p>
            <a:pPr eaLnBrk="1" hangingPunct="1">
              <a:buFont typeface="Wingdings" panose="05000000000000000000" pitchFamily="2" charset="2"/>
              <a:buChar char="n"/>
              <a:defRPr/>
            </a:pPr>
            <a:r>
              <a:rPr lang="en-US" altLang="es-VE" sz="1600" b="1">
                <a:latin typeface="Verdana" panose="020B0604030504040204" pitchFamily="34" charset="0"/>
              </a:rPr>
              <a:t>(f) Proof of family relationship, e.g., marriage certificate and birth certificate(s).</a:t>
            </a:r>
            <a:r>
              <a:rPr lang="en-US" altLang="es-VE" sz="1600">
                <a:latin typeface="Verdana" panose="020B0604030504040204" pitchFamily="34" charset="0"/>
              </a:rPr>
              <a:t>	</a:t>
            </a:r>
          </a:p>
          <a:p>
            <a:pPr eaLnBrk="1" hangingPunct="1">
              <a:buFont typeface="Wingdings" panose="05000000000000000000" pitchFamily="2" charset="2"/>
              <a:buNone/>
              <a:defRPr/>
            </a:pPr>
            <a:endParaRPr lang="en-US" altLang="es-VE" sz="1600">
              <a:latin typeface="Verdana" panose="020B0604030504040204" pitchFamily="34" charset="0"/>
            </a:endParaRPr>
          </a:p>
        </p:txBody>
      </p:sp>
      <p:sp>
        <p:nvSpPr>
          <p:cNvPr id="10244" name="Footer Placeholder 3"/>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151683469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fade">
                                      <p:cBhvr>
                                        <p:cTn id="10" dur="500"/>
                                        <p:tgtEl>
                                          <p:spTgt spid="1433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fade">
                                      <p:cBhvr>
                                        <p:cTn id="13" dur="500"/>
                                        <p:tgtEl>
                                          <p:spTgt spid="1433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fade">
                                      <p:cBhvr>
                                        <p:cTn id="16" dur="500"/>
                                        <p:tgtEl>
                                          <p:spTgt spid="1433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fade">
                                      <p:cBhvr>
                                        <p:cTn id="19" dur="500"/>
                                        <p:tgtEl>
                                          <p:spTgt spid="14339">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339">
                                            <p:txEl>
                                              <p:pRg st="5" end="5"/>
                                            </p:txEl>
                                          </p:spTgt>
                                        </p:tgtEl>
                                        <p:attrNameLst>
                                          <p:attrName>style.visibility</p:attrName>
                                        </p:attrNameLst>
                                      </p:cBhvr>
                                      <p:to>
                                        <p:strVal val="visible"/>
                                      </p:to>
                                    </p:set>
                                    <p:animEffect transition="in" filter="fade">
                                      <p:cBhvr>
                                        <p:cTn id="22" dur="500"/>
                                        <p:tgtEl>
                                          <p:spTgt spid="14339">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4339">
                                            <p:txEl>
                                              <p:pRg st="6" end="6"/>
                                            </p:txEl>
                                          </p:spTgt>
                                        </p:tgtEl>
                                        <p:attrNameLst>
                                          <p:attrName>style.visibility</p:attrName>
                                        </p:attrNameLst>
                                      </p:cBhvr>
                                      <p:to>
                                        <p:strVal val="visible"/>
                                      </p:to>
                                    </p:set>
                                    <p:animEffect transition="in" filter="fade">
                                      <p:cBhvr>
                                        <p:cTn id="25" dur="500"/>
                                        <p:tgtEl>
                                          <p:spTgt spid="14339">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339">
                                            <p:txEl>
                                              <p:pRg st="7" end="7"/>
                                            </p:txEl>
                                          </p:spTgt>
                                        </p:tgtEl>
                                        <p:attrNameLst>
                                          <p:attrName>style.visibility</p:attrName>
                                        </p:attrNameLst>
                                      </p:cBhvr>
                                      <p:to>
                                        <p:strVal val="visible"/>
                                      </p:to>
                                    </p:set>
                                    <p:animEffect transition="in" filter="fade">
                                      <p:cBhvr>
                                        <p:cTn id="28"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533400" y="228600"/>
            <a:ext cx="80010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lgn="ctr" eaLnBrk="0" fontAlgn="base" hangingPunct="0">
              <a:spcBef>
                <a:spcPct val="50000"/>
              </a:spcBef>
              <a:spcAft>
                <a:spcPct val="0"/>
              </a:spcAft>
              <a:buClrTx/>
              <a:buSzTx/>
              <a:buFontTx/>
              <a:buNone/>
            </a:pPr>
            <a:r>
              <a:rPr lang="en-US" altLang="es-VE" sz="2800">
                <a:solidFill>
                  <a:srgbClr val="FF9900"/>
                </a:solidFill>
                <a:latin typeface="Arial Black" pitchFamily="-112" charset="0"/>
              </a:rPr>
              <a:t>Temporary Visas</a:t>
            </a:r>
            <a:br>
              <a:rPr lang="en-US" altLang="es-VE" sz="2800">
                <a:solidFill>
                  <a:srgbClr val="FF9900"/>
                </a:solidFill>
                <a:latin typeface="Arial Black" pitchFamily="-112" charset="0"/>
              </a:rPr>
            </a:br>
            <a:r>
              <a:rPr lang="en-US" altLang="es-VE" sz="2400">
                <a:solidFill>
                  <a:srgbClr val="FF9900"/>
                </a:solidFill>
                <a:latin typeface="Arial Black" pitchFamily="-112" charset="0"/>
              </a:rPr>
              <a:t>Visitors for Business (B-1) and Pleasure (B-2)</a:t>
            </a:r>
          </a:p>
        </p:txBody>
      </p:sp>
      <p:sp>
        <p:nvSpPr>
          <p:cNvPr id="15363" name="Rectangle 3"/>
          <p:cNvSpPr>
            <a:spLocks noGrp="1" noChangeArrowheads="1"/>
          </p:cNvSpPr>
          <p:nvPr>
            <p:ph type="body" idx="1"/>
          </p:nvPr>
        </p:nvSpPr>
        <p:spPr>
          <a:xfrm>
            <a:off x="0" y="1600200"/>
            <a:ext cx="4953000" cy="3657600"/>
          </a:xfrm>
          <a:effectLst>
            <a:outerShdw blurRad="63500" dist="35921" dir="2700000" algn="ctr" rotWithShape="0">
              <a:schemeClr val="bg2"/>
            </a:outerShdw>
          </a:effectLst>
        </p:spPr>
        <p:txBody>
          <a:bodyPr/>
          <a:lstStyle/>
          <a:p>
            <a:pPr eaLnBrk="1" hangingPunct="1">
              <a:lnSpc>
                <a:spcPct val="90000"/>
              </a:lnSpc>
              <a:buFont typeface="Wingdings" panose="05000000000000000000" pitchFamily="2" charset="2"/>
              <a:buNone/>
              <a:defRPr/>
            </a:pPr>
            <a:r>
              <a:rPr lang="en-US" altLang="es-VE" dirty="0">
                <a:latin typeface="Verdana" panose="020B0604030504040204" pitchFamily="34" charset="0"/>
              </a:rPr>
              <a:t>  </a:t>
            </a:r>
            <a:r>
              <a:rPr lang="en-US" altLang="es-VE" sz="2400" dirty="0" smtClean="0">
                <a:latin typeface="Verdana" panose="020B0604030504040204" pitchFamily="34" charset="0"/>
              </a:rPr>
              <a:t>Once </a:t>
            </a:r>
            <a:r>
              <a:rPr lang="en-US" altLang="es-VE" sz="2400" dirty="0">
                <a:latin typeface="Verdana" panose="020B0604030504040204" pitchFamily="34" charset="0"/>
              </a:rPr>
              <a:t>the consular officer is satisfied with applicant’s true intent, a visa sticker will be affixed to the passport, stating, among other things, the issuance date and expiration date.   Some visas are granted for as little as thirty days and others for up to ten years.</a:t>
            </a:r>
            <a:r>
              <a:rPr lang="en-US" altLang="es-VE" sz="2000" dirty="0">
                <a:latin typeface="Verdana" panose="020B0604030504040204" pitchFamily="34" charset="0"/>
              </a:rPr>
              <a:t>	</a:t>
            </a:r>
          </a:p>
          <a:p>
            <a:pPr eaLnBrk="1" hangingPunct="1">
              <a:lnSpc>
                <a:spcPct val="90000"/>
              </a:lnSpc>
              <a:buFont typeface="Wingdings" panose="05000000000000000000" pitchFamily="2" charset="2"/>
              <a:buNone/>
              <a:defRPr/>
            </a:pPr>
            <a:endParaRPr lang="en-US" altLang="es-VE" dirty="0">
              <a:latin typeface="Verdana" panose="020B0604030504040204" pitchFamily="34" charset="0"/>
            </a:endParaRPr>
          </a:p>
        </p:txBody>
      </p:sp>
      <p:sp>
        <p:nvSpPr>
          <p:cNvPr id="15364" name="Rectangle 4"/>
          <p:cNvSpPr>
            <a:spLocks noChangeArrowheads="1"/>
          </p:cNvSpPr>
          <p:nvPr/>
        </p:nvSpPr>
        <p:spPr bwMode="auto">
          <a:xfrm>
            <a:off x="5105400" y="1981200"/>
            <a:ext cx="3429000" cy="2362200"/>
          </a:xfrm>
          <a:prstGeom prst="rect">
            <a:avLst/>
          </a:prstGeom>
          <a:solidFill>
            <a:schemeClr val="bg2"/>
          </a:solidFill>
          <a:ln w="9525">
            <a:solidFill>
              <a:schemeClr val="tx1"/>
            </a:solidFill>
            <a:miter lim="800000"/>
            <a:headEnd/>
            <a:tailEnd/>
          </a:ln>
        </p:spPr>
        <p:txBody>
          <a:bodyPr wrap="none" anchor="ct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eaLnBrk="0" fontAlgn="base" hangingPunct="0">
              <a:spcBef>
                <a:spcPct val="0"/>
              </a:spcBef>
              <a:spcAft>
                <a:spcPct val="0"/>
              </a:spcAft>
              <a:buClrTx/>
              <a:buSzTx/>
              <a:buFontTx/>
              <a:buNone/>
            </a:pPr>
            <a:endParaRPr lang="es-VE" altLang="es-VE" sz="1800">
              <a:solidFill>
                <a:srgbClr val="FFFFFF"/>
              </a:solidFill>
              <a:latin typeface="Arial" charset="0"/>
            </a:endParaRPr>
          </a:p>
        </p:txBody>
      </p:sp>
      <p:pic>
        <p:nvPicPr>
          <p:cNvPr id="15365" name="Picture 5" descr="VisaB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057400"/>
            <a:ext cx="3309938" cy="223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6"/>
          <p:cNvSpPr txBox="1">
            <a:spLocks noChangeArrowheads="1"/>
          </p:cNvSpPr>
          <p:nvPr/>
        </p:nvSpPr>
        <p:spPr bwMode="auto">
          <a:xfrm>
            <a:off x="5486400" y="4572000"/>
            <a:ext cx="31464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eaLnBrk="0" fontAlgn="base" hangingPunct="0">
              <a:spcBef>
                <a:spcPct val="0"/>
              </a:spcBef>
              <a:spcAft>
                <a:spcPct val="0"/>
              </a:spcAft>
              <a:buClrTx/>
              <a:buSzTx/>
              <a:buFontTx/>
              <a:buNone/>
            </a:pPr>
            <a:r>
              <a:rPr lang="en-US" altLang="es-VE" sz="2400" b="1">
                <a:solidFill>
                  <a:srgbClr val="FFFFFF"/>
                </a:solidFill>
              </a:rPr>
              <a:t>Sample of Visa Stamp </a:t>
            </a:r>
          </a:p>
        </p:txBody>
      </p:sp>
      <p:sp>
        <p:nvSpPr>
          <p:cNvPr id="11271" name="Footer Placeholder 6"/>
          <p:cNvSpPr>
            <a:spLocks noGrp="1"/>
          </p:cNvSpPr>
          <p:nvPr>
            <p:ph type="ftr"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0000"/>
              <a:buFont typeface="Wingdings" pitchFamily="-112" charset="2"/>
              <a:buChar char="n"/>
              <a:defRPr sz="3200">
                <a:solidFill>
                  <a:schemeClr val="tx1"/>
                </a:solidFill>
                <a:latin typeface="Garamond" pitchFamily="-112" charset="0"/>
                <a:ea typeface="ヒラギノ角ゴ Pro W3" pitchFamily="-112" charset="-128"/>
              </a:defRPr>
            </a:lvl1pPr>
            <a:lvl2pPr marL="37931725" indent="-37474525">
              <a:spcBef>
                <a:spcPct val="20000"/>
              </a:spcBef>
              <a:buClr>
                <a:schemeClr val="accent2"/>
              </a:buClr>
              <a:buSzPct val="70000"/>
              <a:buFont typeface="Wingdings" pitchFamily="-112" charset="2"/>
              <a:buChar char="n"/>
              <a:defRPr sz="2800">
                <a:solidFill>
                  <a:schemeClr val="tx1"/>
                </a:solidFill>
                <a:latin typeface="Garamond" pitchFamily="-112" charset="0"/>
                <a:ea typeface="ヒラギノ角ゴ Pro W3" pitchFamily="-112" charset="-128"/>
              </a:defRPr>
            </a:lvl2pPr>
            <a:lvl3pPr marL="1143000" indent="-228600">
              <a:spcBef>
                <a:spcPct val="20000"/>
              </a:spcBef>
              <a:buClr>
                <a:schemeClr val="tx2"/>
              </a:buClr>
              <a:buSzPct val="70000"/>
              <a:buFont typeface="Wingdings" pitchFamily="-112" charset="2"/>
              <a:buChar char="n"/>
              <a:defRPr sz="2400">
                <a:solidFill>
                  <a:schemeClr val="tx1"/>
                </a:solidFill>
                <a:latin typeface="Garamond" pitchFamily="-112" charset="0"/>
                <a:ea typeface="ヒラギノ角ゴ Pro W3" pitchFamily="-112" charset="-128"/>
              </a:defRPr>
            </a:lvl3pPr>
            <a:lvl4pPr marL="1600200" indent="-228600">
              <a:spcBef>
                <a:spcPct val="20000"/>
              </a:spcBef>
              <a:buClr>
                <a:schemeClr val="accent2"/>
              </a:buClr>
              <a:buSzPct val="70000"/>
              <a:buFont typeface="Wingdings" pitchFamily="-112" charset="2"/>
              <a:buChar char="n"/>
              <a:defRPr sz="2000">
                <a:solidFill>
                  <a:schemeClr val="tx1"/>
                </a:solidFill>
                <a:latin typeface="Garamond" pitchFamily="-112" charset="0"/>
                <a:ea typeface="ヒラギノ角ゴ Pro W3" pitchFamily="-112" charset="-128"/>
              </a:defRPr>
            </a:lvl4pPr>
            <a:lvl5pPr marL="2057400" indent="-228600">
              <a:spcBef>
                <a:spcPct val="20000"/>
              </a:spcBef>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5pPr>
            <a:lvl6pPr marL="25146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6pPr>
            <a:lvl7pPr marL="29718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7pPr>
            <a:lvl8pPr marL="34290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8pPr>
            <a:lvl9pPr marL="3886200" indent="-228600" eaLnBrk="0" fontAlgn="base" hangingPunct="0">
              <a:spcBef>
                <a:spcPct val="20000"/>
              </a:spcBef>
              <a:spcAft>
                <a:spcPct val="0"/>
              </a:spcAft>
              <a:buClr>
                <a:schemeClr val="hlink"/>
              </a:buClr>
              <a:buSzPct val="70000"/>
              <a:buFont typeface="Wingdings" pitchFamily="-112" charset="2"/>
              <a:buChar char="n"/>
              <a:defRPr sz="2000">
                <a:solidFill>
                  <a:schemeClr val="tx1"/>
                </a:solidFill>
                <a:latin typeface="Garamond" pitchFamily="-112" charset="0"/>
                <a:ea typeface="ヒラギノ角ゴ Pro W3" pitchFamily="-112" charset="-128"/>
              </a:defRPr>
            </a:lvl9pPr>
          </a:lstStyle>
          <a:p>
            <a:pPr>
              <a:spcBef>
                <a:spcPct val="0"/>
              </a:spcBef>
              <a:buClrTx/>
              <a:buSzTx/>
              <a:buFontTx/>
              <a:buNone/>
            </a:pPr>
            <a:r>
              <a:rPr lang="en-US" altLang="es-VE" sz="1200">
                <a:solidFill>
                  <a:srgbClr val="FFFFFF"/>
                </a:solidFill>
                <a:latin typeface="Arial" charset="0"/>
              </a:rPr>
              <a:t>Copyright © 2016 Gloria Roa Bodin and Maria Isabel Casablanca. All rights reserved.</a:t>
            </a:r>
          </a:p>
        </p:txBody>
      </p:sp>
    </p:spTree>
    <p:extLst>
      <p:ext uri="{BB962C8B-B14F-4D97-AF65-F5344CB8AC3E}">
        <p14:creationId xmlns:p14="http://schemas.microsoft.com/office/powerpoint/2010/main" val="120041537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364"/>
                                        </p:tgtEl>
                                        <p:attrNameLst>
                                          <p:attrName>style.visibility</p:attrName>
                                        </p:attrNameLst>
                                      </p:cBhvr>
                                      <p:to>
                                        <p:strVal val="visible"/>
                                      </p:to>
                                    </p:set>
                                    <p:animEffect transition="in" filter="blinds(horizontal)">
                                      <p:cBhvr>
                                        <p:cTn id="10" dur="1000"/>
                                        <p:tgtEl>
                                          <p:spTgt spid="15364"/>
                                        </p:tgtEl>
                                      </p:cBhvr>
                                    </p:animEffect>
                                  </p:childTnLst>
                                </p:cTn>
                              </p:par>
                            </p:childTnLst>
                          </p:cTn>
                        </p:par>
                        <p:par>
                          <p:cTn id="11" fill="hold" nodeType="afterGroup">
                            <p:stCondLst>
                              <p:cond delay="1000"/>
                            </p:stCondLst>
                            <p:childTnLst>
                              <p:par>
                                <p:cTn id="12" presetID="3" presetClass="entr" presetSubtype="10" fill="hold" nodeType="afterEffect">
                                  <p:stCondLst>
                                    <p:cond delay="0"/>
                                  </p:stCondLst>
                                  <p:childTnLst>
                                    <p:set>
                                      <p:cBhvr>
                                        <p:cTn id="13" dur="1" fill="hold">
                                          <p:stCondLst>
                                            <p:cond delay="0"/>
                                          </p:stCondLst>
                                        </p:cTn>
                                        <p:tgtEl>
                                          <p:spTgt spid="15365"/>
                                        </p:tgtEl>
                                        <p:attrNameLst>
                                          <p:attrName>style.visibility</p:attrName>
                                        </p:attrNameLst>
                                      </p:cBhvr>
                                      <p:to>
                                        <p:strVal val="visible"/>
                                      </p:to>
                                    </p:set>
                                    <p:animEffect transition="in" filter="blinds(horizontal)">
                                      <p:cBhvr>
                                        <p:cTn id="14" dur="1000"/>
                                        <p:tgtEl>
                                          <p:spTgt spid="15365"/>
                                        </p:tgtEl>
                                      </p:cBhvr>
                                    </p:animEffect>
                                  </p:childTnLst>
                                </p:cTn>
                              </p:par>
                            </p:childTnLst>
                          </p:cTn>
                        </p:par>
                        <p:par>
                          <p:cTn id="15" fill="hold" nodeType="afterGroup">
                            <p:stCondLst>
                              <p:cond delay="2000"/>
                            </p:stCondLst>
                            <p:childTnLst>
                              <p:par>
                                <p:cTn id="16" presetID="3" presetClass="entr" presetSubtype="10" fill="hold" grpId="0" nodeType="afterEffect">
                                  <p:stCondLst>
                                    <p:cond delay="0"/>
                                  </p:stCondLst>
                                  <p:childTnLst>
                                    <p:set>
                                      <p:cBhvr>
                                        <p:cTn id="17" dur="1" fill="hold">
                                          <p:stCondLst>
                                            <p:cond delay="0"/>
                                          </p:stCondLst>
                                        </p:cTn>
                                        <p:tgtEl>
                                          <p:spTgt spid="15366"/>
                                        </p:tgtEl>
                                        <p:attrNameLst>
                                          <p:attrName>style.visibility</p:attrName>
                                        </p:attrNameLst>
                                      </p:cBhvr>
                                      <p:to>
                                        <p:strVal val="visible"/>
                                      </p:to>
                                    </p:set>
                                    <p:animEffect transition="in" filter="blinds(horizontal)">
                                      <p:cBhvr>
                                        <p:cTn id="18" dur="10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P spid="15364" grpId="0" animBg="1"/>
      <p:bldP spid="1536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On-screen Show (4:3)</PresentationFormat>
  <Paragraphs>87</Paragraphs>
  <Slides>11</Slides>
  <Notes>10</Notes>
  <HiddenSlides>0</HiddenSlides>
  <MMClips>1</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Stream</vt:lpstr>
      <vt:lpstr>Immigration Law for Paralegals  FOURTH EDITION By: Maria Isabel Casablanca &amp; Gloria Roa Bodin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full set of PowerPoint slides is available upon adoption.  Email bhall@cap-press.com  for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Law for Paralegals  FOURTH EDITION By: Maria Isabel Casablanca &amp; Gloria Roa Bodin </dc:title>
  <dc:creator>tina</dc:creator>
  <cp:lastModifiedBy>tina</cp:lastModifiedBy>
  <cp:revision>1</cp:revision>
  <dcterms:created xsi:type="dcterms:W3CDTF">2016-03-23T16:50:22Z</dcterms:created>
  <dcterms:modified xsi:type="dcterms:W3CDTF">2016-03-23T16:51:04Z</dcterms:modified>
</cp:coreProperties>
</file>