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EFFBCA-248F-FB44-B1B9-708569CB5570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11772-C46B-244B-893C-02788DFE9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65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E6BF7-57F4-2641-A1E7-1FF52A7FA71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967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368" y="3776473"/>
            <a:ext cx="9595104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" y="5257800"/>
            <a:ext cx="9595104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0745A-2D5C-F642-B6FB-DF97B89FC617}" type="datetime1">
              <a:rPr lang="en-US" smtClean="0">
                <a:solidFill>
                  <a:prstClr val="white"/>
                </a:solidFill>
              </a:rPr>
              <a:pPr/>
              <a:t>12/20/16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2016 Wm. Bruce Davis. All rights reserved.</a:t>
            </a:r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234" y="4267200"/>
            <a:ext cx="10149417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2372107" y="450465"/>
            <a:ext cx="73152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0234" y="5443538"/>
            <a:ext cx="10149417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D190-4B08-D242-BE63-6153491AF113}" type="datetime1">
              <a:rPr lang="en-US" smtClean="0">
                <a:solidFill>
                  <a:prstClr val="white"/>
                </a:solidFill>
              </a:rPr>
              <a:pPr/>
              <a:t>12/20/16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2016 Wm. Bruce Davis. All rights reserved.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928" y="381000"/>
            <a:ext cx="4333813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928" y="2084389"/>
            <a:ext cx="4333813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4400" y="6356351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549C8C1B-7359-5944-B429-8021C6446437}" type="datetime1">
              <a:rPr lang="en-US" smtClean="0">
                <a:solidFill>
                  <a:prstClr val="white"/>
                </a:solidFill>
              </a:rPr>
              <a:pPr/>
              <a:t>12/20/16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721600" y="6356351"/>
            <a:ext cx="38608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>
                <a:solidFill>
                  <a:prstClr val="white"/>
                </a:solidFill>
              </a:rPr>
              <a:t>Copyright © 2016 Wm. Bruce Davis. All rights reserved.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23235" y="6356351"/>
            <a:ext cx="711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>
                <a:solidFill>
                  <a:srgbClr val="194431"/>
                </a:solidFill>
              </a:rPr>
              <a:pPr/>
              <a:t>‹#›</a:t>
            </a:fld>
            <a:endParaRPr lang="en-US">
              <a:solidFill>
                <a:srgbClr val="194431"/>
              </a:solidFill>
            </a:endParaRP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5443832" y="3187732"/>
            <a:ext cx="552152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6164625" y="338031"/>
            <a:ext cx="552152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9F29-F9ED-0048-AF18-377334D04228}" type="datetime1">
              <a:rPr lang="en-US" smtClean="0">
                <a:solidFill>
                  <a:prstClr val="white"/>
                </a:solidFill>
              </a:rPr>
              <a:pPr/>
              <a:t>12/20/16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2016 Wm. Bruce Davis. All rights reserved.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0" y="457200"/>
            <a:ext cx="1996141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2518" y="457200"/>
            <a:ext cx="868468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ABED-EEEC-DD49-A5DF-0D03E499368D}" type="datetime1">
              <a:rPr lang="en-US" smtClean="0">
                <a:solidFill>
                  <a:prstClr val="white"/>
                </a:solidFill>
              </a:rPr>
              <a:pPr/>
              <a:t>12/20/16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2016 Wm. Bruce Davis. All rights reserved.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BAA7-0B23-C145-96C7-EC599C954876}" type="datetime1">
              <a:rPr lang="en-US" smtClean="0">
                <a:solidFill>
                  <a:prstClr val="white"/>
                </a:solidFill>
              </a:rPr>
              <a:pPr/>
              <a:t>12/20/16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2016 Wm. Bruce Davis. All rights reserved.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2520" y="3774329"/>
            <a:ext cx="959908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2517" y="5257800"/>
            <a:ext cx="9599083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348F-8477-A045-B911-421E04F47CAE}" type="datetime1">
              <a:rPr lang="en-US" smtClean="0">
                <a:solidFill>
                  <a:prstClr val="white"/>
                </a:solidFill>
              </a:rPr>
              <a:pPr/>
              <a:t>12/20/16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2016 Wm. Bruce Davis. All rights reserved.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5991392" y="555043"/>
            <a:ext cx="552328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234" y="2236695"/>
            <a:ext cx="1014941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0234" y="3617260"/>
            <a:ext cx="10149417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2DDA-D6E7-C043-A918-4D1CC7AD0764}" type="datetime1">
              <a:rPr lang="en-US" smtClean="0">
                <a:solidFill>
                  <a:prstClr val="white"/>
                </a:solidFill>
              </a:rPr>
              <a:pPr/>
              <a:t>12/20/16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2016 Wm. Bruce Davis. All rights reserved.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233" y="79468"/>
            <a:ext cx="10149417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0233" y="2084388"/>
            <a:ext cx="48768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2849" y="2084388"/>
            <a:ext cx="48768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40CC-A634-044C-A24E-62C32BC158D9}" type="datetime1">
              <a:rPr lang="en-US" smtClean="0">
                <a:solidFill>
                  <a:prstClr val="white"/>
                </a:solidFill>
              </a:rPr>
              <a:pPr/>
              <a:t>12/20/16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2016 Wm. Bruce Davis. All rights reserved.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233" y="79468"/>
            <a:ext cx="10149417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0232" y="1687512"/>
            <a:ext cx="48768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0232" y="2649072"/>
            <a:ext cx="48768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2849" y="1687512"/>
            <a:ext cx="48768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2849" y="2649072"/>
            <a:ext cx="48768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A870F-522D-304B-A2B5-67BFD51FD629}" type="datetime1">
              <a:rPr lang="en-US" smtClean="0">
                <a:solidFill>
                  <a:prstClr val="white"/>
                </a:solidFill>
              </a:rPr>
              <a:pPr/>
              <a:t>12/20/16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2016 Wm. Bruce Davis. All rights reserved.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1DBB-945B-4643-A924-99ABAE6FAECA}" type="datetime1">
              <a:rPr lang="en-US" smtClean="0">
                <a:solidFill>
                  <a:prstClr val="white"/>
                </a:solidFill>
              </a:rPr>
              <a:pPr/>
              <a:t>12/20/16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2016 Wm. Bruce Davis. All rights reserved.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B72D-DD78-6942-92AE-D8E3DC83643D}" type="datetime1">
              <a:rPr lang="en-US" smtClean="0">
                <a:solidFill>
                  <a:prstClr val="white"/>
                </a:solidFill>
              </a:rPr>
              <a:pPr/>
              <a:t>12/20/16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2016 Wm. Bruce Davis. All rights reserved.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928" y="381000"/>
            <a:ext cx="4333813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4401" y="381000"/>
            <a:ext cx="5532967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928" y="2084389"/>
            <a:ext cx="4333813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4400" y="6356351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791BBCD-D223-FA44-A97D-0AD35B4BC96F}" type="datetime1">
              <a:rPr lang="en-US" smtClean="0">
                <a:solidFill>
                  <a:prstClr val="white"/>
                </a:solidFill>
              </a:rPr>
              <a:pPr/>
              <a:t>12/20/16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721600" y="6356351"/>
            <a:ext cx="38608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>
                <a:solidFill>
                  <a:prstClr val="white"/>
                </a:solidFill>
              </a:rPr>
              <a:t>Copyright © 2016 Wm. Bruce Davis. All rights reserved.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23235" y="6356351"/>
            <a:ext cx="711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>
                <a:solidFill>
                  <a:srgbClr val="194431"/>
                </a:solidFill>
              </a:rPr>
              <a:pPr/>
              <a:t>‹#›</a:t>
            </a:fld>
            <a:endParaRPr lang="en-US">
              <a:solidFill>
                <a:srgbClr val="19443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0233" y="79468"/>
            <a:ext cx="10149417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0233" y="2070846"/>
            <a:ext cx="10149419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3A05FA7-A34F-B549-A65D-D546AE94EA98}" type="datetime1">
              <a:rPr lang="en-US" smtClean="0">
                <a:solidFill>
                  <a:prstClr val="white"/>
                </a:solidFill>
              </a:rPr>
              <a:pPr/>
              <a:t>12/20/16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1671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Copyright © 2016 Wm. Bruce Davis. All rights reserved.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40400" y="6356351"/>
            <a:ext cx="71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13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bhall@cap-pres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Real Estate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 – Introduction to Real Estate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88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property includes things that are more or less permanently attached to dirt</a:t>
            </a:r>
          </a:p>
          <a:p>
            <a:r>
              <a:rPr lang="en-US" dirty="0" smtClean="0"/>
              <a:t>These are called </a:t>
            </a:r>
            <a:r>
              <a:rPr lang="en-US" b="1" dirty="0" smtClean="0"/>
              <a:t>Fixtures</a:t>
            </a:r>
            <a:endParaRPr lang="en-US" dirty="0" smtClean="0"/>
          </a:p>
          <a:p>
            <a:r>
              <a:rPr lang="en-US" dirty="0" smtClean="0"/>
              <a:t>A fixture is something that was once personalty that has become realty</a:t>
            </a:r>
          </a:p>
          <a:p>
            <a:r>
              <a:rPr lang="en-US" dirty="0" smtClean="0"/>
              <a:t>Many people (including realtors) misunderstand fixtures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2016 Wm. Bruce Davis. All rights reserved.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856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95" y="2576685"/>
            <a:ext cx="10149419" cy="905818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full set of PowerPoint slides is available upon adoption. Email </a:t>
            </a:r>
            <a:r>
              <a:rPr lang="en-US" dirty="0" smtClean="0">
                <a:hlinkClick r:id="rId2"/>
              </a:rPr>
              <a:t>bhall@cap-press.com</a:t>
            </a:r>
            <a:r>
              <a:rPr lang="en-US" dirty="0" smtClean="0"/>
              <a:t> for more information.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2016 Wm. Bruce Davis. All rights reserved.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743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property?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“stuff” is your property</a:t>
            </a:r>
          </a:p>
          <a:p>
            <a:r>
              <a:rPr lang="en-US" dirty="0" smtClean="0"/>
              <a:t>But property is more than just stuff</a:t>
            </a:r>
          </a:p>
          <a:p>
            <a:r>
              <a:rPr lang="en-US" dirty="0" smtClean="0"/>
              <a:t>More important – the rights associated with stuff</a:t>
            </a:r>
          </a:p>
          <a:p>
            <a:pPr lvl="1"/>
            <a:r>
              <a:rPr lang="en-US" dirty="0" smtClean="0"/>
              <a:t>Right to use</a:t>
            </a:r>
          </a:p>
          <a:p>
            <a:pPr lvl="1"/>
            <a:r>
              <a:rPr lang="en-US" dirty="0" smtClean="0"/>
              <a:t>Right to modify</a:t>
            </a:r>
          </a:p>
          <a:p>
            <a:pPr lvl="1"/>
            <a:r>
              <a:rPr lang="en-US" dirty="0" smtClean="0"/>
              <a:t>Right to sell</a:t>
            </a:r>
          </a:p>
          <a:p>
            <a:pPr lvl="1"/>
            <a:r>
              <a:rPr lang="en-US" dirty="0" smtClean="0"/>
              <a:t>Right to give away</a:t>
            </a:r>
          </a:p>
          <a:p>
            <a:pPr lvl="1"/>
            <a:r>
              <a:rPr lang="en-US" dirty="0" smtClean="0"/>
              <a:t>Right to leave in will</a:t>
            </a:r>
          </a:p>
          <a:p>
            <a:pPr lvl="1"/>
            <a:r>
              <a:rPr lang="en-US" dirty="0" smtClean="0"/>
              <a:t>Right to profits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2016 Wm. Bruce Davis. All rights reserved.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19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Bundle of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property as a bundle of rights</a:t>
            </a:r>
          </a:p>
          <a:p>
            <a:r>
              <a:rPr lang="en-US" dirty="0" smtClean="0"/>
              <a:t>It is the rights that </a:t>
            </a:r>
            <a:r>
              <a:rPr lang="en-US" b="1" dirty="0" smtClean="0"/>
              <a:t>are</a:t>
            </a:r>
            <a:r>
              <a:rPr lang="en-US" dirty="0" smtClean="0"/>
              <a:t> the property</a:t>
            </a:r>
          </a:p>
          <a:p>
            <a:r>
              <a:rPr lang="en-US" dirty="0" smtClean="0"/>
              <a:t>It is impossible to list all of the rights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 – oil beneath the property was once considered a defect</a:t>
            </a:r>
          </a:p>
          <a:p>
            <a:r>
              <a:rPr lang="en-US" dirty="0" smtClean="0"/>
              <a:t>Some rights are created by transactions</a:t>
            </a:r>
          </a:p>
          <a:p>
            <a:pPr lvl="1"/>
            <a:r>
              <a:rPr lang="en-US" dirty="0" smtClean="0"/>
              <a:t>More on this later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2016 Wm. Bruce Davis. All rights reserved.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525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Bundle of rights,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bundle can be divided and transferred to others</a:t>
            </a:r>
          </a:p>
          <a:p>
            <a:r>
              <a:rPr lang="en-US" dirty="0" smtClean="0"/>
              <a:t>Tenant - landlord</a:t>
            </a:r>
          </a:p>
          <a:p>
            <a:pPr lvl="1"/>
            <a:r>
              <a:rPr lang="en-US" dirty="0" smtClean="0"/>
              <a:t>Tenant receives some rights</a:t>
            </a:r>
          </a:p>
          <a:p>
            <a:pPr lvl="2"/>
            <a:r>
              <a:rPr lang="en-US" dirty="0" smtClean="0"/>
              <a:t>Right to be there</a:t>
            </a:r>
          </a:p>
          <a:p>
            <a:pPr lvl="2"/>
            <a:r>
              <a:rPr lang="en-US" dirty="0" smtClean="0"/>
              <a:t>Right to exclude others</a:t>
            </a:r>
          </a:p>
          <a:p>
            <a:pPr lvl="2"/>
            <a:r>
              <a:rPr lang="en-US" dirty="0" smtClean="0"/>
              <a:t>Right to quiet enjoyment (whatever that is)</a:t>
            </a:r>
          </a:p>
          <a:p>
            <a:pPr lvl="2"/>
            <a:r>
              <a:rPr lang="en-US" dirty="0" smtClean="0"/>
              <a:t>Etc.</a:t>
            </a:r>
          </a:p>
          <a:p>
            <a:pPr lvl="1"/>
            <a:r>
              <a:rPr lang="en-US" dirty="0" smtClean="0"/>
              <a:t>Landlord retains some rights</a:t>
            </a:r>
          </a:p>
          <a:p>
            <a:pPr lvl="2"/>
            <a:r>
              <a:rPr lang="en-US" dirty="0" smtClean="0"/>
              <a:t>Right to receive rent</a:t>
            </a:r>
          </a:p>
          <a:p>
            <a:pPr lvl="2"/>
            <a:r>
              <a:rPr lang="en-US" dirty="0" smtClean="0"/>
              <a:t>Right to sell property</a:t>
            </a:r>
          </a:p>
          <a:p>
            <a:pPr lvl="2"/>
            <a:r>
              <a:rPr lang="en-US" dirty="0" smtClean="0"/>
              <a:t>Right to leave in will</a:t>
            </a:r>
          </a:p>
          <a:p>
            <a:pPr lvl="2"/>
            <a:r>
              <a:rPr lang="en-US" dirty="0" smtClean="0"/>
              <a:t>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2016 Wm. Bruce Davis. All rights reserved.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810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Ownership = holding all available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completely own property, you have all of the available rights</a:t>
            </a:r>
          </a:p>
          <a:p>
            <a:r>
              <a:rPr lang="en-US" dirty="0" smtClean="0"/>
              <a:t>There is one very special right in the bundle that you can never have</a:t>
            </a:r>
          </a:p>
          <a:p>
            <a:r>
              <a:rPr lang="en-US" dirty="0" smtClean="0"/>
              <a:t>This right is held by the “king” (the government)</a:t>
            </a:r>
          </a:p>
          <a:p>
            <a:r>
              <a:rPr lang="en-US" dirty="0" smtClean="0"/>
              <a:t>The king “always” has had this right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2016 Wm. Bruce Davis. All rights reserved.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678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Stick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refer to this right as the “Master Stick” in the bundle</a:t>
            </a:r>
          </a:p>
          <a:p>
            <a:r>
              <a:rPr lang="en-US" dirty="0" smtClean="0"/>
              <a:t>It is this stick that gives the government powers over your property that always exist</a:t>
            </a:r>
          </a:p>
          <a:p>
            <a:pPr lvl="1"/>
            <a:r>
              <a:rPr lang="en-US" dirty="0" smtClean="0"/>
              <a:t>Tax the property</a:t>
            </a:r>
          </a:p>
          <a:p>
            <a:pPr lvl="1"/>
            <a:r>
              <a:rPr lang="en-US" dirty="0" smtClean="0"/>
              <a:t>Limit what can be done with the property</a:t>
            </a:r>
          </a:p>
          <a:p>
            <a:pPr lvl="1"/>
            <a:r>
              <a:rPr lang="en-US" dirty="0" smtClean="0"/>
              <a:t>Force a sale to the government (eminent domain)</a:t>
            </a:r>
          </a:p>
          <a:p>
            <a:pPr lvl="1"/>
            <a:r>
              <a:rPr lang="en-US" dirty="0" smtClean="0"/>
              <a:t>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2016 Wm. Bruce Davis. All rights reserved.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36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the government get the master stick?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essence, it always had it and retained it</a:t>
            </a:r>
          </a:p>
          <a:p>
            <a:r>
              <a:rPr lang="en-US" dirty="0" smtClean="0"/>
              <a:t>In Ohio, land was transferred to individual owners from the federal government</a:t>
            </a:r>
            <a:endParaRPr lang="en-US" dirty="0"/>
          </a:p>
          <a:p>
            <a:pPr lvl="1"/>
            <a:r>
              <a:rPr lang="en-US" dirty="0" smtClean="0"/>
              <a:t>Much of Ohio lands were transferred as payment for services rendered during the Revolutionary War</a:t>
            </a:r>
          </a:p>
          <a:p>
            <a:r>
              <a:rPr lang="en-US" dirty="0" smtClean="0"/>
              <a:t>These transfers did not include rights associated with the master stick</a:t>
            </a:r>
          </a:p>
          <a:p>
            <a:r>
              <a:rPr lang="en-US" dirty="0" smtClean="0"/>
              <a:t>Roots in the Battle of Hastings, 1066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2016 Wm. Bruce Davis. All rights reserved.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691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v. Personal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property</a:t>
            </a:r>
          </a:p>
          <a:p>
            <a:pPr lvl="1"/>
            <a:r>
              <a:rPr lang="en-US" dirty="0" smtClean="0"/>
              <a:t>Dirt and everything more less permanently attached to it</a:t>
            </a:r>
          </a:p>
          <a:p>
            <a:pPr lvl="2"/>
            <a:r>
              <a:rPr lang="en-US" dirty="0" smtClean="0"/>
              <a:t>Land</a:t>
            </a:r>
          </a:p>
          <a:p>
            <a:pPr lvl="2"/>
            <a:r>
              <a:rPr lang="en-US" dirty="0" smtClean="0"/>
              <a:t>Buildings</a:t>
            </a:r>
          </a:p>
          <a:p>
            <a:pPr lvl="2"/>
            <a:r>
              <a:rPr lang="en-US" dirty="0" smtClean="0"/>
              <a:t>Trees</a:t>
            </a:r>
          </a:p>
          <a:p>
            <a:pPr lvl="2"/>
            <a:r>
              <a:rPr lang="en-US" dirty="0" smtClean="0"/>
              <a:t>Etc.</a:t>
            </a:r>
          </a:p>
          <a:p>
            <a:r>
              <a:rPr lang="en-US" dirty="0" smtClean="0"/>
              <a:t>Personal property</a:t>
            </a:r>
          </a:p>
          <a:p>
            <a:pPr lvl="1"/>
            <a:r>
              <a:rPr lang="en-US" dirty="0" smtClean="0"/>
              <a:t>Everything else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2016 Wm. Bruce Davis. All rights reserved.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813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Property</a:t>
            </a:r>
          </a:p>
          <a:p>
            <a:pPr lvl="1"/>
            <a:r>
              <a:rPr lang="en-US" dirty="0" smtClean="0"/>
              <a:t>Realty</a:t>
            </a:r>
          </a:p>
          <a:p>
            <a:pPr lvl="1"/>
            <a:r>
              <a:rPr lang="en-US" dirty="0" smtClean="0"/>
              <a:t>Real Estate</a:t>
            </a:r>
          </a:p>
          <a:p>
            <a:pPr lvl="1"/>
            <a:r>
              <a:rPr lang="en-US" smtClean="0"/>
              <a:t>Land</a:t>
            </a:r>
            <a:endParaRPr lang="en-US" dirty="0" smtClean="0"/>
          </a:p>
          <a:p>
            <a:pPr lvl="1"/>
            <a:r>
              <a:rPr lang="en-US" dirty="0" smtClean="0"/>
              <a:t>Often just “property”</a:t>
            </a:r>
          </a:p>
          <a:p>
            <a:pPr lvl="1"/>
            <a:endParaRPr lang="en-US" dirty="0"/>
          </a:p>
          <a:p>
            <a:r>
              <a:rPr lang="en-US" dirty="0" smtClean="0"/>
              <a:t>Personal Property</a:t>
            </a:r>
          </a:p>
          <a:p>
            <a:pPr lvl="1"/>
            <a:r>
              <a:rPr lang="en-US" dirty="0" smtClean="0"/>
              <a:t>Personalty</a:t>
            </a:r>
          </a:p>
          <a:p>
            <a:pPr lvl="1"/>
            <a:r>
              <a:rPr lang="en-US" dirty="0" smtClean="0"/>
              <a:t>Chattels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2016 Wm. Bruce Davis. All rights reserved.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86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557</Words>
  <Application>Microsoft Macintosh PowerPoint</Application>
  <PresentationFormat>Widescreen</PresentationFormat>
  <Paragraphs>86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Book Antiqua</vt:lpstr>
      <vt:lpstr>Calibri</vt:lpstr>
      <vt:lpstr>Wingdings 2</vt:lpstr>
      <vt:lpstr>Habitat</vt:lpstr>
      <vt:lpstr>Real Estate Law</vt:lpstr>
      <vt:lpstr>What is property?</vt:lpstr>
      <vt:lpstr>Bundle of rights</vt:lpstr>
      <vt:lpstr>Bundle of rights, II</vt:lpstr>
      <vt:lpstr>Ownership = holding all available rights</vt:lpstr>
      <vt:lpstr>Master Stick</vt:lpstr>
      <vt:lpstr>How did the government get the master stick?</vt:lpstr>
      <vt:lpstr>Real v. Personal Property</vt:lpstr>
      <vt:lpstr>Language</vt:lpstr>
      <vt:lpstr>Fixtures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Estate Law</dc:title>
  <dc:creator>Prod3</dc:creator>
  <cp:lastModifiedBy>Prod3</cp:lastModifiedBy>
  <cp:revision>1</cp:revision>
  <dcterms:created xsi:type="dcterms:W3CDTF">2016-12-20T19:11:55Z</dcterms:created>
  <dcterms:modified xsi:type="dcterms:W3CDTF">2016-12-20T19:14:11Z</dcterms:modified>
</cp:coreProperties>
</file>