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E8F19-7FC9-4EEF-A18B-8313EBFA792A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3EB88-8473-41CC-8C03-F8198D210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6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0D7021-18B1-47EE-BB87-90DEA09BCA04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91AF1F-BBF3-40DB-9380-A754388513CB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85F690-8D9A-4738-A3DC-F581EAC436B6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6C4-8273-4DA7-AB31-B64F5A123E38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E51D-F4D1-4BB6-ABE1-33F2C4B7F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2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6C4-8273-4DA7-AB31-B64F5A123E38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E51D-F4D1-4BB6-ABE1-33F2C4B7F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2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6C4-8273-4DA7-AB31-B64F5A123E38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E51D-F4D1-4BB6-ABE1-33F2C4B7F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9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0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49507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149508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49509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10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11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12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13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14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15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16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17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18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19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20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21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22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23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24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25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26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27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28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29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30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31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32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33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49534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4953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3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3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3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3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4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4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4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4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4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4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4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4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4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4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49550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4955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5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49553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4955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5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5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5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5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5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6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6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56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49563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64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65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66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67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68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69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9570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4957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957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9573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D6BC133-B677-42B2-8DFB-FF179AC8AC18}" type="datetime1">
              <a:rPr lang="en-US" smtClean="0">
                <a:solidFill>
                  <a:prstClr val="white"/>
                </a:solidFill>
              </a:rPr>
              <a:pPr/>
              <a:t>11/6/2015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9574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9575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B46ECC-B62A-4665-A078-A9D711C4D027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827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CB5550-7DDD-4A51-99ED-AA7846882BC7}" type="datetime1">
              <a:rPr lang="en-US" smtClean="0">
                <a:solidFill>
                  <a:prstClr val="white"/>
                </a:solidFill>
              </a:rPr>
              <a:pPr/>
              <a:t>11/6/2015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16859-E1C2-4E21-AC7C-AC21BF3F4AF2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261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638DFD-90DC-4652-8297-0297B812AAAC}" type="datetime1">
              <a:rPr lang="en-US" smtClean="0">
                <a:solidFill>
                  <a:prstClr val="white"/>
                </a:solidFill>
              </a:rPr>
              <a:pPr/>
              <a:t>11/6/2015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2B055-BD5F-4083-9B29-B5143D659BAE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523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7CA8C9-CFE1-4E86-A57A-03C15B282B20}" type="datetime1">
              <a:rPr lang="en-US" smtClean="0">
                <a:solidFill>
                  <a:prstClr val="white"/>
                </a:solidFill>
              </a:rPr>
              <a:pPr/>
              <a:t>11/6/2015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8DCA4-BD6B-4EAE-8E15-C19E6FA0A58B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814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D1D70-72EB-4828-80BD-F8C66E93333A}" type="datetime1">
              <a:rPr lang="en-US" smtClean="0">
                <a:solidFill>
                  <a:prstClr val="white"/>
                </a:solidFill>
              </a:rPr>
              <a:pPr/>
              <a:t>11/6/2015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C8F8A-3A8C-42A1-8882-DB036378C62E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29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A01D14-2D15-44ED-9AEF-A88BDC4C90DB}" type="datetime1">
              <a:rPr lang="en-US" smtClean="0">
                <a:solidFill>
                  <a:prstClr val="white"/>
                </a:solidFill>
              </a:rPr>
              <a:pPr/>
              <a:t>11/6/2015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B74DE-2941-4466-8647-72E8C3865588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244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215B23-44CE-4F32-8A84-B1764511CE83}" type="datetime1">
              <a:rPr lang="en-US" smtClean="0">
                <a:solidFill>
                  <a:prstClr val="white"/>
                </a:solidFill>
              </a:rPr>
              <a:pPr/>
              <a:t>11/6/2015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3200" y="6242050"/>
            <a:ext cx="3657600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7FB78-2787-434F-8E41-686462DBBCBF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670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EB046-D151-4EA8-AF57-BD5A87491FF0}" type="datetime1">
              <a:rPr lang="en-US" smtClean="0">
                <a:solidFill>
                  <a:prstClr val="white"/>
                </a:solidFill>
              </a:rPr>
              <a:pPr/>
              <a:t>11/6/2015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CB871-748E-4542-A352-B9467AE0321E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4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6C4-8273-4DA7-AB31-B64F5A123E38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E51D-F4D1-4BB6-ABE1-33F2C4B7F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9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8F153-5F4B-4460-9281-A8C1DA5D63B9}" type="datetime1">
              <a:rPr lang="en-US" smtClean="0">
                <a:solidFill>
                  <a:prstClr val="white"/>
                </a:solidFill>
              </a:rPr>
              <a:pPr/>
              <a:t>11/6/2015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0E1BD-1264-462C-828A-1D0413CD86BC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170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B29F51-E2BD-4050-BEBD-1706461DCCE7}" type="datetime1">
              <a:rPr lang="en-US" smtClean="0">
                <a:solidFill>
                  <a:prstClr val="white"/>
                </a:solidFill>
              </a:rPr>
              <a:pPr/>
              <a:t>11/6/2015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16E1A-465D-42E2-A4CA-30719D5BFBE8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35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B0FEF8-E76A-48F2-815A-C92EB88BE336}" type="datetime1">
              <a:rPr lang="en-US" smtClean="0">
                <a:solidFill>
                  <a:prstClr val="white"/>
                </a:solidFill>
              </a:rPr>
              <a:pPr/>
              <a:t>11/6/2015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A9333-AA88-4D50-8DFC-2E3736BF8A6F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60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6C4-8273-4DA7-AB31-B64F5A123E38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E51D-F4D1-4BB6-ABE1-33F2C4B7F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9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6C4-8273-4DA7-AB31-B64F5A123E38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E51D-F4D1-4BB6-ABE1-33F2C4B7F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3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6C4-8273-4DA7-AB31-B64F5A123E38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E51D-F4D1-4BB6-ABE1-33F2C4B7F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5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6C4-8273-4DA7-AB31-B64F5A123E38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E51D-F4D1-4BB6-ABE1-33F2C4B7F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9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6C4-8273-4DA7-AB31-B64F5A123E38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E51D-F4D1-4BB6-ABE1-33F2C4B7F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8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6C4-8273-4DA7-AB31-B64F5A123E38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E51D-F4D1-4BB6-ABE1-33F2C4B7F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1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6C4-8273-4DA7-AB31-B64F5A123E38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E51D-F4D1-4BB6-ABE1-33F2C4B7F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796C4-8273-4DA7-AB31-B64F5A123E38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3E51D-F4D1-4BB6-ABE1-33F2C4B7F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48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48483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14848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48485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486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487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488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489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490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491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492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493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494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495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496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497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498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499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500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501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502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503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504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505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506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507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508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509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48510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4851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1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1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1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1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1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1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1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1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2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2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2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2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2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2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48526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4852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2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4852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4853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3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3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3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3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3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3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3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53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48539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540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541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542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543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544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545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8546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4854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548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850F435-59AE-4531-9AFC-73649D26C1C8}" type="datetime1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11/6/2015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8549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8550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9FA2D6-BF40-4098-8064-3BD5F88AE6BE}" type="slidenum">
              <a:rPr lang="en-US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8551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73213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65113" y="384175"/>
            <a:ext cx="8534400" cy="3124200"/>
          </a:xfrm>
          <a:noFill/>
          <a:ln/>
        </p:spPr>
        <p:txBody>
          <a:bodyPr lIns="45720" rIns="22860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6000" i="1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Philosophical Basics</a:t>
            </a:r>
            <a:r>
              <a:rPr lang="en-US" sz="6000" i="1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6000" i="1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4294967295"/>
          </p:nvPr>
        </p:nvSpPr>
        <p:spPr>
          <a:xfrm>
            <a:off x="2130425" y="2762250"/>
            <a:ext cx="6551613" cy="1746250"/>
          </a:xfrm>
        </p:spPr>
        <p:txBody>
          <a:bodyPr lIns="45720" rIns="246888"/>
          <a:lstStyle/>
          <a:p>
            <a:pPr marL="0" indent="0" algn="r">
              <a:buFont typeface="Wingdings" pitchFamily="2" charset="2"/>
              <a:buNone/>
            </a:pPr>
            <a:endParaRPr lang="en-US" dirty="0"/>
          </a:p>
          <a:p>
            <a:pPr marL="0" indent="0" algn="r">
              <a:buFont typeface="Wingdings" pitchFamily="2" charset="2"/>
              <a:buNone/>
            </a:pPr>
            <a:endParaRPr lang="en-US" dirty="0"/>
          </a:p>
          <a:p>
            <a:pPr marL="0" indent="0" algn="r">
              <a:buFont typeface="Wingdings" pitchFamily="2" charset="2"/>
              <a:buNone/>
            </a:pPr>
            <a:r>
              <a:rPr lang="en-US" sz="2800" i="1" dirty="0" smtClean="0">
                <a:solidFill>
                  <a:srgbClr val="EDE8CD"/>
                </a:solidFill>
              </a:rPr>
              <a:t>Marie Angela Ratchford</a:t>
            </a:r>
          </a:p>
          <a:p>
            <a:pPr marL="0" indent="0" algn="r">
              <a:buFont typeface="Wingdings" pitchFamily="2" charset="2"/>
              <a:buNone/>
            </a:pPr>
            <a:endParaRPr lang="en-US" sz="2800" i="1" dirty="0" smtClean="0"/>
          </a:p>
          <a:p>
            <a:pPr marL="0" indent="0" algn="r">
              <a:buFont typeface="Wingdings" pitchFamily="2" charset="2"/>
              <a:buNone/>
            </a:pPr>
            <a:r>
              <a:rPr lang="en-US" sz="2800" i="1" dirty="0" smtClean="0"/>
              <a:t>Chapter </a:t>
            </a:r>
            <a:r>
              <a:rPr lang="en-US" sz="2800" i="1" dirty="0"/>
              <a:t>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477960"/>
      </p:ext>
    </p:extLst>
  </p:cSld>
  <p:clrMapOvr>
    <a:masterClrMapping/>
  </p:clrMapOvr>
  <p:transition spd="slow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3746" y="297986"/>
            <a:ext cx="7927712" cy="584664"/>
          </a:xfrm>
          <a:noFill/>
          <a:ln/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sz="1800" i="1" u="sng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Birth of </a:t>
            </a:r>
            <a:r>
              <a:rPr lang="en-US" sz="1800" i="1" u="sng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Law</a:t>
            </a:r>
            <a:r>
              <a:rPr lang="en-US" sz="1800" i="1" u="sng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800" i="1" u="sng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 marL="401638" indent="-401638"/>
            <a:r>
              <a:rPr lang="en-US" dirty="0" smtClean="0"/>
              <a:t>Numerous other religious origins, such as the Old Testament, the Torah, the Quran.</a:t>
            </a:r>
          </a:p>
          <a:p>
            <a:pPr marL="401638" indent="-401638"/>
            <a:endParaRPr lang="en-US" dirty="0"/>
          </a:p>
          <a:p>
            <a:pPr marL="801688" lvl="1" indent="-401638"/>
            <a:r>
              <a:rPr lang="en-US" dirty="0" smtClean="0"/>
              <a:t>Prohibited religious transgressions, as well as violations of social order.</a:t>
            </a:r>
          </a:p>
          <a:p>
            <a:pPr marL="801688" lvl="1" indent="-401638"/>
            <a:endParaRPr lang="en-US" dirty="0"/>
          </a:p>
          <a:p>
            <a:pPr marL="801688" lvl="1" indent="-401638"/>
            <a:r>
              <a:rPr lang="en-US" dirty="0" smtClean="0"/>
              <a:t>Relied upon capital punishment, corporal punishment, and banishment.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3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full set of PowerPoint slides is available upon adoption. </a:t>
            </a:r>
            <a:br>
              <a:rPr lang="en-US" b="1" dirty="0" smtClean="0"/>
            </a:br>
            <a:r>
              <a:rPr lang="en-US" b="1" smtClean="0"/>
              <a:t>Email bhall@cap-press.com </a:t>
            </a:r>
            <a:br>
              <a:rPr lang="en-US" b="1" smtClean="0"/>
            </a:br>
            <a:r>
              <a:rPr lang="en-US" b="1" smtClean="0"/>
              <a:t>for more information.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838200"/>
          </a:xfrm>
          <a:noFill/>
          <a:ln/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sz="3800" i="1" u="sng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Chapter 1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 marL="401638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Sin, Morality, and Deviance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401638" indent="-401638"/>
            <a:endParaRPr lang="en-US" dirty="0"/>
          </a:p>
          <a:p>
            <a:pPr marL="401638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The Birth of Law</a:t>
            </a:r>
          </a:p>
          <a:p>
            <a:pPr marL="401638" indent="-401638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01638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The Social Contract</a:t>
            </a:r>
          </a:p>
          <a:p>
            <a:pPr marL="401638" indent="-401638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01638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The Roots of American Traditions</a:t>
            </a:r>
          </a:p>
          <a:p>
            <a:pPr marL="401638" indent="-401638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01638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Criminal Justice Perspectives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741363" lvl="1" indent="-339725"/>
            <a:endParaRPr lang="en-US" dirty="0"/>
          </a:p>
          <a:p>
            <a:pPr marL="401638" indent="-401638"/>
            <a:endParaRPr lang="en-US" dirty="0"/>
          </a:p>
          <a:p>
            <a:pPr marL="401638" indent="-401638"/>
            <a:endParaRPr lang="en-US" dirty="0"/>
          </a:p>
          <a:p>
            <a:pPr marL="741363" lvl="1" indent="-339725">
              <a:buFont typeface="Wingdings" pitchFamily="2" charset="2"/>
              <a:buNone/>
            </a:pPr>
            <a:endParaRPr lang="en-US" dirty="0"/>
          </a:p>
          <a:p>
            <a:pPr marL="741363" lvl="1" indent="-339725"/>
            <a:endParaRPr lang="en-US" dirty="0"/>
          </a:p>
          <a:p>
            <a:pPr marL="741363" lvl="1" indent="-339725">
              <a:buFont typeface="Wingdings" pitchFamily="2" charset="2"/>
              <a:buNone/>
            </a:pPr>
            <a:endParaRPr lang="en-US" dirty="0"/>
          </a:p>
          <a:p>
            <a:pPr marL="741363" lvl="1" indent="-339725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43200" y="6324600"/>
            <a:ext cx="3657600" cy="392113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50458"/>
      </p:ext>
    </p:extLst>
  </p:cSld>
  <p:clrMapOvr>
    <a:masterClrMapping/>
  </p:clrMapOvr>
  <p:transition spd="slow">
    <p:fad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3746" y="297986"/>
            <a:ext cx="7927712" cy="584664"/>
          </a:xfrm>
          <a:noFill/>
          <a:ln/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sz="1800" i="1" u="sng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Chapter 1 Outline (cont’d)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401638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The Aims of the Criminal Justice System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401638" indent="-401638"/>
            <a:endParaRPr lang="en-US" dirty="0">
              <a:latin typeface="Arial" pitchFamily="34" charset="0"/>
              <a:cs typeface="Arial" pitchFamily="34" charset="0"/>
            </a:endParaRPr>
          </a:p>
          <a:p>
            <a:pPr marL="401638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Criminal Justice Goals</a:t>
            </a:r>
          </a:p>
          <a:p>
            <a:pPr marL="801688" lvl="1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Retribution</a:t>
            </a:r>
          </a:p>
          <a:p>
            <a:pPr marL="801688" lvl="1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Incapacitation</a:t>
            </a:r>
          </a:p>
          <a:p>
            <a:pPr marL="801688" lvl="1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Deterrence</a:t>
            </a:r>
          </a:p>
          <a:p>
            <a:pPr marL="801688" lvl="1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Rehabilitation</a:t>
            </a:r>
          </a:p>
          <a:p>
            <a:pPr marL="801688" lvl="1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Restoration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401638" indent="-401638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900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3746" y="297986"/>
            <a:ext cx="7927712" cy="584664"/>
          </a:xfrm>
          <a:noFill/>
          <a:ln/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sz="1800" i="1" u="sng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Chapter 1 Outline (cont’d)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401638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Public Attitudes Towards Punishment</a:t>
            </a:r>
          </a:p>
          <a:p>
            <a:pPr marL="401638" indent="-401638"/>
            <a:endParaRPr lang="en-US" dirty="0">
              <a:latin typeface="Arial" pitchFamily="34" charset="0"/>
              <a:cs typeface="Arial" pitchFamily="34" charset="0"/>
            </a:endParaRPr>
          </a:p>
          <a:p>
            <a:pPr marL="401638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Types of Laws</a:t>
            </a:r>
          </a:p>
          <a:p>
            <a:pPr marL="401638" indent="-401638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01638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The Balance of Power</a:t>
            </a:r>
          </a:p>
          <a:p>
            <a:pPr marL="801688" lvl="1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The Executive Branch</a:t>
            </a:r>
          </a:p>
          <a:p>
            <a:pPr marL="801688" lvl="1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The Legislative Branch</a:t>
            </a:r>
          </a:p>
          <a:p>
            <a:pPr marL="801688" lvl="1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The Judicial Branch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401638" indent="-401638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908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3746" y="297986"/>
            <a:ext cx="7927712" cy="584664"/>
          </a:xfrm>
          <a:noFill/>
          <a:ln/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sz="1800" i="1" u="sng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Chapter 1 Outline (cont’d)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401638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How Bills Become Laws</a:t>
            </a:r>
          </a:p>
          <a:p>
            <a:pPr marL="401638" indent="-401638"/>
            <a:endParaRPr lang="en-US" dirty="0">
              <a:latin typeface="Arial" pitchFamily="34" charset="0"/>
              <a:cs typeface="Arial" pitchFamily="34" charset="0"/>
            </a:endParaRPr>
          </a:p>
          <a:p>
            <a:pPr marL="401638" indent="-401638"/>
            <a:r>
              <a:rPr lang="en-US" dirty="0" smtClean="0">
                <a:latin typeface="Arial" pitchFamily="34" charset="0"/>
                <a:cs typeface="Arial" pitchFamily="34" charset="0"/>
              </a:rPr>
              <a:t>State versus Federal Laws</a:t>
            </a:r>
          </a:p>
          <a:p>
            <a:pPr marL="401638" indent="-401638"/>
            <a:endParaRPr lang="en-US" dirty="0">
              <a:latin typeface="Arial" pitchFamily="34" charset="0"/>
              <a:cs typeface="Arial" pitchFamily="34" charset="0"/>
            </a:endParaRPr>
          </a:p>
          <a:p>
            <a:pPr marL="401638" indent="-401638"/>
            <a:r>
              <a:rPr lang="en-US" smtClean="0">
                <a:latin typeface="Arial" pitchFamily="34" charset="0"/>
                <a:cs typeface="Arial" pitchFamily="34" charset="0"/>
              </a:rPr>
              <a:t>Conclusion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01638" indent="-401638"/>
            <a:endParaRPr lang="en-US" dirty="0">
              <a:latin typeface="Arial" pitchFamily="34" charset="0"/>
              <a:cs typeface="Arial" pitchFamily="34" charset="0"/>
            </a:endParaRPr>
          </a:p>
          <a:p>
            <a:pPr marL="401638" indent="-401638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677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53536"/>
            <a:ext cx="8229600" cy="584664"/>
          </a:xfrm>
          <a:noFill/>
          <a:ln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sz="3800" i="1" u="sng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401638" indent="-401638"/>
            <a:r>
              <a:rPr lang="en-US" dirty="0" smtClean="0"/>
              <a:t>Every year, 1 out of 8 Americans call the police for service.</a:t>
            </a:r>
          </a:p>
          <a:p>
            <a:pPr marL="401638" indent="-401638"/>
            <a:endParaRPr lang="en-US" dirty="0"/>
          </a:p>
          <a:p>
            <a:pPr marL="401638" indent="-401638"/>
            <a:r>
              <a:rPr lang="en-US" dirty="0" smtClean="0"/>
              <a:t>Police made 13 million arrests in 2010.</a:t>
            </a:r>
          </a:p>
          <a:p>
            <a:pPr marL="401638" indent="-401638"/>
            <a:endParaRPr lang="en-US" dirty="0"/>
          </a:p>
          <a:p>
            <a:pPr marL="401638" indent="-401638"/>
            <a:r>
              <a:rPr lang="en-US" dirty="0" smtClean="0"/>
              <a:t>Funneled into the criminal justice system.</a:t>
            </a:r>
          </a:p>
          <a:p>
            <a:pPr marL="401638" indent="-401638"/>
            <a:endParaRPr lang="en-US" dirty="0"/>
          </a:p>
          <a:p>
            <a:pPr marL="401638" indent="-401638"/>
            <a:r>
              <a:rPr lang="en-US" dirty="0" smtClean="0"/>
              <a:t>Obviously, the CJS is a vital enterprise.</a:t>
            </a:r>
          </a:p>
          <a:p>
            <a:pPr marL="401638" indent="-401638"/>
            <a:endParaRPr lang="en-US" dirty="0"/>
          </a:p>
          <a:p>
            <a:pPr marL="401638" indent="-401638"/>
            <a:endParaRPr lang="en-US" dirty="0"/>
          </a:p>
          <a:p>
            <a:pPr marL="401638" indent="-401638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795038"/>
      </p:ext>
    </p:extLst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838200"/>
          </a:xfrm>
          <a:noFill/>
          <a:ln/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sz="3800" i="1" u="sng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Sin, Morality, and Deviance</a:t>
            </a:r>
            <a:endParaRPr lang="en-US" sz="3800" i="1" u="sng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 marL="401638" indent="-401638"/>
            <a:r>
              <a:rPr lang="en-US" dirty="0" smtClean="0"/>
              <a:t>Heavy religious undertones in ancient times.</a:t>
            </a:r>
          </a:p>
          <a:p>
            <a:pPr marL="401638" indent="-401638"/>
            <a:endParaRPr lang="en-US" dirty="0"/>
          </a:p>
          <a:p>
            <a:pPr marL="401638" indent="-401638"/>
            <a:r>
              <a:rPr lang="en-US" dirty="0" smtClean="0"/>
              <a:t>Crime and deviance = sinful behavior.</a:t>
            </a:r>
          </a:p>
          <a:p>
            <a:pPr marL="401638" indent="-401638"/>
            <a:endParaRPr lang="en-US" dirty="0"/>
          </a:p>
          <a:p>
            <a:pPr marL="401638" indent="-401638"/>
            <a:r>
              <a:rPr lang="en-US" dirty="0" smtClean="0"/>
              <a:t>Legal deviant behavior vs. illegal deviant behaviors</a:t>
            </a:r>
          </a:p>
          <a:p>
            <a:pPr marL="741363" lvl="1" indent="-339725"/>
            <a:endParaRPr lang="en-US" dirty="0"/>
          </a:p>
          <a:p>
            <a:pPr marL="741363" lvl="1" indent="-339725">
              <a:buFont typeface="Wingdings" pitchFamily="2" charset="2"/>
              <a:buNone/>
            </a:pPr>
            <a:endParaRPr lang="en-US" dirty="0"/>
          </a:p>
          <a:p>
            <a:pPr marL="741363" lvl="1" indent="-339725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91603"/>
      </p:ext>
    </p:extLst>
  </p:cSld>
  <p:clrMapOvr>
    <a:masterClrMapping/>
  </p:clrMapOvr>
  <p:transition spd="slow">
    <p:fad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3746" y="297986"/>
            <a:ext cx="7927712" cy="584664"/>
          </a:xfrm>
          <a:noFill/>
          <a:ln/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sz="1800" i="1" u="sng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Sin, Morality, and Deviance </a:t>
            </a:r>
            <a:r>
              <a:rPr lang="en-US" sz="1800" i="1" u="sng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 marL="401638" lvl="0" indent="-401638">
              <a:buClr>
                <a:srgbClr val="CCECFF"/>
              </a:buClr>
            </a:pPr>
            <a:r>
              <a:rPr lang="en-US" dirty="0" smtClean="0">
                <a:solidFill>
                  <a:srgbClr val="EAEAEA"/>
                </a:solidFill>
              </a:rPr>
              <a:t>Folkways and Mores</a:t>
            </a:r>
          </a:p>
          <a:p>
            <a:pPr marL="401638" lvl="0" indent="-401638">
              <a:buClr>
                <a:srgbClr val="CCECFF"/>
              </a:buClr>
            </a:pPr>
            <a:endParaRPr lang="en-US" dirty="0">
              <a:solidFill>
                <a:srgbClr val="EAEAEA"/>
              </a:solidFill>
            </a:endParaRPr>
          </a:p>
          <a:p>
            <a:pPr marL="801688" lvl="1" indent="-401638">
              <a:buClr>
                <a:srgbClr val="CCECFF"/>
              </a:buClr>
            </a:pPr>
            <a:r>
              <a:rPr lang="en-US" dirty="0" smtClean="0">
                <a:solidFill>
                  <a:srgbClr val="EAEAEA"/>
                </a:solidFill>
              </a:rPr>
              <a:t>Sometimes, norms morph into laws.</a:t>
            </a:r>
          </a:p>
          <a:p>
            <a:pPr marL="801688" lvl="1" indent="-401638">
              <a:buClr>
                <a:srgbClr val="CCECFF"/>
              </a:buClr>
            </a:pPr>
            <a:endParaRPr lang="en-US" dirty="0">
              <a:solidFill>
                <a:srgbClr val="EAEAEA"/>
              </a:solidFill>
            </a:endParaRPr>
          </a:p>
          <a:p>
            <a:pPr marL="401638" indent="-401638">
              <a:buClr>
                <a:srgbClr val="CCECFF"/>
              </a:buClr>
            </a:pPr>
            <a:r>
              <a:rPr lang="en-US" dirty="0" smtClean="0">
                <a:solidFill>
                  <a:srgbClr val="EAEAEA"/>
                </a:solidFill>
              </a:rPr>
              <a:t>Informal vs. formal social control</a:t>
            </a:r>
          </a:p>
          <a:p>
            <a:pPr marL="401638" lvl="0" indent="-401638">
              <a:buClr>
                <a:srgbClr val="CCECFF"/>
              </a:buClr>
            </a:pPr>
            <a:endParaRPr lang="en-US" dirty="0">
              <a:solidFill>
                <a:srgbClr val="EAEAEA"/>
              </a:solidFill>
            </a:endParaRPr>
          </a:p>
          <a:p>
            <a:pPr marL="401638" lvl="0" indent="-401638">
              <a:buClr>
                <a:srgbClr val="CCECFF"/>
              </a:buClr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85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838200"/>
          </a:xfrm>
          <a:noFill/>
          <a:ln/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sz="3800" i="1" u="sng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Birth of Law</a:t>
            </a:r>
            <a:endParaRPr lang="en-US" sz="3800" i="1" u="sng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 marL="401638" indent="-401638"/>
            <a:r>
              <a:rPr lang="en-US" dirty="0" smtClean="0"/>
              <a:t>The Code of Hammurabi</a:t>
            </a:r>
          </a:p>
          <a:p>
            <a:pPr marL="801688" lvl="1" indent="-401638"/>
            <a:endParaRPr lang="en-US" dirty="0" smtClean="0"/>
          </a:p>
          <a:p>
            <a:pPr marL="801688" lvl="1" indent="-401638"/>
            <a:r>
              <a:rPr lang="en-US" dirty="0" smtClean="0"/>
              <a:t>Defined illegal behaviors.</a:t>
            </a:r>
          </a:p>
          <a:p>
            <a:pPr marL="801688" lvl="1" indent="-401638"/>
            <a:endParaRPr lang="en-US" dirty="0" smtClean="0"/>
          </a:p>
          <a:p>
            <a:pPr marL="801688" lvl="1" indent="-401638"/>
            <a:r>
              <a:rPr lang="en-US" dirty="0" smtClean="0"/>
              <a:t>Proscribed harsh corporal punishments.</a:t>
            </a:r>
          </a:p>
          <a:p>
            <a:pPr marL="801688" lvl="1" indent="-401638"/>
            <a:endParaRPr lang="en-US" dirty="0" smtClean="0"/>
          </a:p>
          <a:p>
            <a:pPr marL="801688" lvl="1" indent="-401638"/>
            <a:r>
              <a:rPr lang="en-US" dirty="0" smtClean="0"/>
              <a:t>Emphasis on retribution.</a:t>
            </a:r>
          </a:p>
          <a:p>
            <a:pPr marL="801688" lvl="1" indent="-401638"/>
            <a:endParaRPr lang="en-US" dirty="0"/>
          </a:p>
          <a:p>
            <a:pPr marL="801688" lvl="1" indent="-401638"/>
            <a:endParaRPr lang="en-US" dirty="0"/>
          </a:p>
          <a:p>
            <a:pPr marL="741363" lvl="1" indent="-339725">
              <a:buFont typeface="Wingdings" pitchFamily="2" charset="2"/>
              <a:buNone/>
            </a:pPr>
            <a:endParaRPr lang="en-US" dirty="0"/>
          </a:p>
          <a:p>
            <a:pPr marL="741363" lvl="1" indent="-339725"/>
            <a:endParaRPr lang="en-US" dirty="0"/>
          </a:p>
          <a:p>
            <a:pPr marL="741363" lvl="1" indent="-339725">
              <a:buFont typeface="Wingdings" pitchFamily="2" charset="2"/>
              <a:buNone/>
            </a:pPr>
            <a:endParaRPr lang="en-US" dirty="0"/>
          </a:p>
          <a:p>
            <a:pPr marL="741363" lvl="1" indent="-339725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Copyright © 2015 William G. Doerner. All rights reserved.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72035"/>
      </p:ext>
    </p:extLst>
  </p:cSld>
  <p:clrMapOvr>
    <a:masterClrMapping/>
  </p:clrMapOvr>
  <p:transition spd="slow">
    <p:fad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ding 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On-screen Show (4:3)</PresentationFormat>
  <Paragraphs>100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Fading Grid</vt:lpstr>
      <vt:lpstr>Philosophical Basics </vt:lpstr>
      <vt:lpstr>Chapter 1 Outline</vt:lpstr>
      <vt:lpstr>Chapter 1 Outline (cont’d)</vt:lpstr>
      <vt:lpstr>Chapter 1 Outline (cont’d)</vt:lpstr>
      <vt:lpstr>Chapter 1 Outline (cont’d)</vt:lpstr>
      <vt:lpstr>Introduction</vt:lpstr>
      <vt:lpstr>Sin, Morality, and Deviance</vt:lpstr>
      <vt:lpstr>Sin, Morality, and Deviance (cont’d)</vt:lpstr>
      <vt:lpstr>Birth of Law</vt:lpstr>
      <vt:lpstr>Birth of Law (cont’d)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Philosophical Basics </dc:title>
  <dc:creator>tina</dc:creator>
  <cp:lastModifiedBy>tina</cp:lastModifiedBy>
  <cp:revision>1</cp:revision>
  <dcterms:created xsi:type="dcterms:W3CDTF">2015-11-06T10:50:13Z</dcterms:created>
  <dcterms:modified xsi:type="dcterms:W3CDTF">2015-11-06T10:51:01Z</dcterms:modified>
</cp:coreProperties>
</file>