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FFC61-59CA-415D-AC6C-478E8AC9D1FA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7A9B1-F090-4CAF-9F51-3F2B00DEB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79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0D7021-18B1-47EE-BB87-90DEA09BCA04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91AF1F-BBF3-40DB-9380-A754388513CB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0F41FC-7FF5-466B-9BD6-64EC8BB6D205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85F690-8D9A-4738-A3DC-F581EAC436B6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0F29-95A4-4249-A3DF-FDB45B43E12E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E22-EA04-4079-8920-137FC573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7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0F29-95A4-4249-A3DF-FDB45B43E12E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E22-EA04-4079-8920-137FC573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17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0F29-95A4-4249-A3DF-FDB45B43E12E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E22-EA04-4079-8920-137FC573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98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50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49507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EAEAEA"/>
                </a:solidFill>
              </a:endParaRPr>
            </a:p>
          </p:txBody>
        </p:sp>
        <p:grpSp>
          <p:nvGrpSpPr>
            <p:cNvPr id="149508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49509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9510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9511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9512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9513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9514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9515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9516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9517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9518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9519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9520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9521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9522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9523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9524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9525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9526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9527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9528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9529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9530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9531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9532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9533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grpSp>
            <p:nvGrpSpPr>
              <p:cNvPr id="149534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49535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9536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9537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9538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9539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9540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9541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9542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9543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9544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9545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9546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9547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9548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9549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</p:grpSp>
          <p:grpSp>
            <p:nvGrpSpPr>
              <p:cNvPr id="149550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49551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9552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</p:grpSp>
          <p:grpSp>
            <p:nvGrpSpPr>
              <p:cNvPr id="149553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49554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9555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9556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9557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9558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9559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9560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9561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9562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</p:grpSp>
          <p:sp>
            <p:nvSpPr>
              <p:cNvPr id="149563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9564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9565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9566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9567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9568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9569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9570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</p:grpSp>
      </p:grpSp>
      <p:sp>
        <p:nvSpPr>
          <p:cNvPr id="149571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9572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9573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FD6BC133-B677-42B2-8DFB-FF179AC8AC18}" type="datetime1">
              <a:rPr lang="en-US" smtClean="0">
                <a:solidFill>
                  <a:srgbClr val="EAEAEA"/>
                </a:solidFill>
              </a:rPr>
              <a:pPr/>
              <a:t>3/31/2015</a:t>
            </a:fld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149574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EAEAEA"/>
                </a:solidFill>
              </a:rPr>
              <a:t>Copyright © 2015 William G. Doerner. All rights reserved.</a:t>
            </a: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149575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FB46ECC-B62A-4665-A078-A9D711C4D027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006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CB5550-7DDD-4A51-99ED-AA7846882BC7}" type="datetime1">
              <a:rPr lang="en-US" smtClean="0">
                <a:solidFill>
                  <a:srgbClr val="EAEAEA"/>
                </a:solidFill>
              </a:rPr>
              <a:pPr/>
              <a:t>3/31/2015</a:t>
            </a:fld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EAEAEA"/>
                </a:solidFill>
              </a:rPr>
              <a:t>Copyright © 2015 William G. Doerner. All rights reserved.</a:t>
            </a: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16859-E1C2-4E21-AC7C-AC21BF3F4AF2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932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638DFD-90DC-4652-8297-0297B812AAAC}" type="datetime1">
              <a:rPr lang="en-US" smtClean="0">
                <a:solidFill>
                  <a:srgbClr val="EAEAEA"/>
                </a:solidFill>
              </a:rPr>
              <a:pPr/>
              <a:t>3/31/2015</a:t>
            </a:fld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EAEAEA"/>
                </a:solidFill>
              </a:rPr>
              <a:t>Copyright © 2015 William G. Doerner. All rights reserved.</a:t>
            </a: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2B055-BD5F-4083-9B29-B5143D659BAE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34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7CA8C9-CFE1-4E86-A57A-03C15B282B20}" type="datetime1">
              <a:rPr lang="en-US" smtClean="0">
                <a:solidFill>
                  <a:srgbClr val="EAEAEA"/>
                </a:solidFill>
              </a:rPr>
              <a:pPr/>
              <a:t>3/31/2015</a:t>
            </a:fld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EAEAEA"/>
                </a:solidFill>
              </a:rPr>
              <a:t>Copyright © 2015 William G. Doerner. All rights reserved.</a:t>
            </a: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8DCA4-BD6B-4EAE-8E15-C19E6FA0A58B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706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6D1D70-72EB-4828-80BD-F8C66E93333A}" type="datetime1">
              <a:rPr lang="en-US" smtClean="0">
                <a:solidFill>
                  <a:srgbClr val="EAEAEA"/>
                </a:solidFill>
              </a:rPr>
              <a:pPr/>
              <a:t>3/31/2015</a:t>
            </a:fld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EAEAEA"/>
                </a:solidFill>
              </a:rPr>
              <a:t>Copyright © 2015 William G. Doerner. All rights reserved.</a:t>
            </a: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C8F8A-3A8C-42A1-8882-DB036378C62E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029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A01D14-2D15-44ED-9AEF-A88BDC4C90DB}" type="datetime1">
              <a:rPr lang="en-US" smtClean="0">
                <a:solidFill>
                  <a:srgbClr val="EAEAEA"/>
                </a:solidFill>
              </a:rPr>
              <a:pPr/>
              <a:t>3/31/2015</a:t>
            </a:fld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EAEAEA"/>
                </a:solidFill>
              </a:rPr>
              <a:t>Copyright © 2015 William G. Doerner. All rights reserved.</a:t>
            </a: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B74DE-2941-4466-8647-72E8C3865588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2078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215B23-44CE-4F32-8A84-B1764511CE83}" type="datetime1">
              <a:rPr lang="en-US" smtClean="0">
                <a:solidFill>
                  <a:srgbClr val="EAEAEA"/>
                </a:solidFill>
              </a:rPr>
              <a:pPr/>
              <a:t>3/31/2015</a:t>
            </a:fld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3200" y="6242050"/>
            <a:ext cx="3657600" cy="4746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EAEAEA"/>
                </a:solidFill>
              </a:rPr>
              <a:t>Copyright © 2015 William G. </a:t>
            </a:r>
            <a:r>
              <a:rPr lang="en-US" dirty="0" err="1" smtClean="0">
                <a:solidFill>
                  <a:srgbClr val="EAEAEA"/>
                </a:solidFill>
              </a:rPr>
              <a:t>Doerner</a:t>
            </a:r>
            <a:r>
              <a:rPr lang="en-US" dirty="0" smtClean="0">
                <a:solidFill>
                  <a:srgbClr val="EAEAEA"/>
                </a:solidFill>
              </a:rPr>
              <a:t>. All rights reserved.</a:t>
            </a: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7FB78-2787-434F-8E41-686462DBBCBF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2751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EB046-D151-4EA8-AF57-BD5A87491FF0}" type="datetime1">
              <a:rPr lang="en-US" smtClean="0">
                <a:solidFill>
                  <a:srgbClr val="EAEAEA"/>
                </a:solidFill>
              </a:rPr>
              <a:pPr/>
              <a:t>3/31/2015</a:t>
            </a:fld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EAEAEA"/>
                </a:solidFill>
              </a:rPr>
              <a:t>Copyright © 2015 William G. Doerner. All rights reserved.</a:t>
            </a: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CB871-748E-4542-A352-B9467AE0321E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84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0F29-95A4-4249-A3DF-FDB45B43E12E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E22-EA04-4079-8920-137FC573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51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C8F153-5F4B-4460-9281-A8C1DA5D63B9}" type="datetime1">
              <a:rPr lang="en-US" smtClean="0">
                <a:solidFill>
                  <a:srgbClr val="EAEAEA"/>
                </a:solidFill>
              </a:rPr>
              <a:pPr/>
              <a:t>3/31/2015</a:t>
            </a:fld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EAEAEA"/>
                </a:solidFill>
              </a:rPr>
              <a:t>Copyright © 2015 William G. Doerner. All rights reserved.</a:t>
            </a: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0E1BD-1264-462C-828A-1D0413CD86BC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450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B29F51-E2BD-4050-BEBD-1706461DCCE7}" type="datetime1">
              <a:rPr lang="en-US" smtClean="0">
                <a:solidFill>
                  <a:srgbClr val="EAEAEA"/>
                </a:solidFill>
              </a:rPr>
              <a:pPr/>
              <a:t>3/31/2015</a:t>
            </a:fld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EAEAEA"/>
                </a:solidFill>
              </a:rPr>
              <a:t>Copyright © 2015 William G. Doerner. All rights reserved.</a:t>
            </a: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16E1A-465D-42E2-A4CA-30719D5BFBE8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137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B0FEF8-E76A-48F2-815A-C92EB88BE336}" type="datetime1">
              <a:rPr lang="en-US" smtClean="0">
                <a:solidFill>
                  <a:srgbClr val="EAEAEA"/>
                </a:solidFill>
              </a:rPr>
              <a:pPr/>
              <a:t>3/31/2015</a:t>
            </a:fld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EAEAEA"/>
                </a:solidFill>
              </a:rPr>
              <a:t>Copyright © 2015 William G. Doerner. All rights reserved.</a:t>
            </a: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A9333-AA88-4D50-8DFC-2E3736BF8A6F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605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0F29-95A4-4249-A3DF-FDB45B43E12E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E22-EA04-4079-8920-137FC573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0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0F29-95A4-4249-A3DF-FDB45B43E12E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E22-EA04-4079-8920-137FC573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26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0F29-95A4-4249-A3DF-FDB45B43E12E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E22-EA04-4079-8920-137FC573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6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0F29-95A4-4249-A3DF-FDB45B43E12E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E22-EA04-4079-8920-137FC573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7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0F29-95A4-4249-A3DF-FDB45B43E12E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E22-EA04-4079-8920-137FC573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70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0F29-95A4-4249-A3DF-FDB45B43E12E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E22-EA04-4079-8920-137FC573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34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0F29-95A4-4249-A3DF-FDB45B43E12E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E22-EA04-4079-8920-137FC573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78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0F29-95A4-4249-A3DF-FDB45B43E12E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CAE22-EA04-4079-8920-137FC573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91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48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48483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EAEAEA"/>
                </a:solidFill>
              </a:endParaRPr>
            </a:p>
          </p:txBody>
        </p:sp>
        <p:grpSp>
          <p:nvGrpSpPr>
            <p:cNvPr id="148484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48485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8486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8487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8488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8489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8490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8491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8492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8493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8494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8495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8496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8497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8498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8499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8500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8501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8502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8503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8504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8505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8506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8507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8508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8509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grpSp>
            <p:nvGrpSpPr>
              <p:cNvPr id="148510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4851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851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851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851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851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851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851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851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851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852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852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852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852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852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852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</p:grpSp>
          <p:grpSp>
            <p:nvGrpSpPr>
              <p:cNvPr id="148526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4852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852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</p:grpSp>
          <p:grpSp>
            <p:nvGrpSpPr>
              <p:cNvPr id="148529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4853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853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853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853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853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853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853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853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4853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EAEAEA"/>
                    </a:solidFill>
                  </a:endParaRPr>
                </a:p>
              </p:txBody>
            </p:sp>
          </p:grpSp>
          <p:sp>
            <p:nvSpPr>
              <p:cNvPr id="148539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8540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8541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8542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8543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8544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8545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48546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EAEAEA"/>
                  </a:solidFill>
                </a:endParaRPr>
              </a:p>
            </p:txBody>
          </p:sp>
        </p:grpSp>
      </p:grpSp>
      <p:sp>
        <p:nvSpPr>
          <p:cNvPr id="14854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548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850F435-59AE-4531-9AFC-73649D26C1C8}" type="datetime1">
              <a:rPr lang="en-US" smtClean="0">
                <a:solidFill>
                  <a:srgbClr val="EAEAE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3/31/2015</a:t>
            </a:fld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148549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EAEAEA"/>
                </a:solidFill>
              </a:rPr>
              <a:t>Copyright © 2015 William G. Doerner. All rights reserved.</a:t>
            </a: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148550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09FA2D6-BF40-4098-8064-3BD5F88AE6BE}" type="slidenum">
              <a:rPr lang="en-US">
                <a:solidFill>
                  <a:srgbClr val="EAEAE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148551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481402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65113" y="384175"/>
            <a:ext cx="8534400" cy="3124200"/>
          </a:xfrm>
          <a:noFill/>
          <a:ln/>
        </p:spPr>
        <p:txBody>
          <a:bodyPr lIns="45720" rIns="228600" anchor="b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8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48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6000" i="1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The Florida </a:t>
            </a:r>
            <a:br>
              <a:rPr lang="en-US" sz="6000" i="1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6000" i="1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Criminal Justice System</a:t>
            </a:r>
            <a:r>
              <a:rPr lang="en-US" sz="48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48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en-US" sz="4800" kern="1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4294967295"/>
          </p:nvPr>
        </p:nvSpPr>
        <p:spPr>
          <a:xfrm>
            <a:off x="2130425" y="2762250"/>
            <a:ext cx="6551613" cy="1746250"/>
          </a:xfrm>
        </p:spPr>
        <p:txBody>
          <a:bodyPr lIns="45720" rIns="246888"/>
          <a:lstStyle/>
          <a:p>
            <a:pPr marL="0" indent="0" algn="r">
              <a:buFont typeface="Wingdings" pitchFamily="2" charset="2"/>
              <a:buNone/>
            </a:pPr>
            <a:endParaRPr lang="en-US" dirty="0"/>
          </a:p>
          <a:p>
            <a:pPr marL="0" indent="0" algn="r">
              <a:buFont typeface="Wingdings" pitchFamily="2" charset="2"/>
              <a:buNone/>
            </a:pPr>
            <a:endParaRPr lang="en-US" dirty="0"/>
          </a:p>
          <a:p>
            <a:pPr marL="0" indent="0" algn="r">
              <a:buFont typeface="Wingdings" pitchFamily="2" charset="2"/>
              <a:buNone/>
            </a:pPr>
            <a:r>
              <a:rPr lang="en-US" sz="2800" i="1" dirty="0"/>
              <a:t>Chapter 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AEAEA"/>
                </a:solidFill>
              </a:rPr>
              <a:t>Copyright © 2015 William G. Doerner. All rights reserved.</a:t>
            </a:r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166483"/>
      </p:ext>
    </p:extLst>
  </p:cSld>
  <p:clrMapOvr>
    <a:masterClrMapping/>
  </p:clrMapOvr>
  <p:transition spd="slow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838200"/>
          </a:xfrm>
          <a:noFill/>
          <a:ln/>
        </p:spPr>
        <p:txBody>
          <a:bodyPr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l" fontAlgn="auto">
              <a:spcAft>
                <a:spcPts val="0"/>
              </a:spcAft>
              <a:defRPr/>
            </a:pPr>
            <a:r>
              <a:rPr lang="en-US" sz="3800" i="1" u="sng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pPr marL="401638" indent="-401638"/>
            <a:r>
              <a:rPr lang="en-US" dirty="0"/>
              <a:t>In 2011, the </a:t>
            </a:r>
            <a:r>
              <a:rPr lang="en-US" dirty="0" smtClean="0"/>
              <a:t>Supervisor of Elections in Hillsborough County:</a:t>
            </a:r>
            <a:endParaRPr lang="en-US" dirty="0"/>
          </a:p>
          <a:p>
            <a:pPr marL="401638" indent="-401638"/>
            <a:endParaRPr lang="en-US" dirty="0"/>
          </a:p>
          <a:p>
            <a:pPr marL="741363" lvl="1" indent="-339725"/>
            <a:r>
              <a:rPr lang="en-US" dirty="0"/>
              <a:t>Listed 1,422 registered voters on the </a:t>
            </a:r>
            <a:r>
              <a:rPr lang="en-US" dirty="0" smtClean="0"/>
              <a:t>University of South Florida </a:t>
            </a:r>
            <a:r>
              <a:rPr lang="en-US" dirty="0"/>
              <a:t>campus.</a:t>
            </a:r>
          </a:p>
          <a:p>
            <a:pPr marL="401638" indent="-401638"/>
            <a:endParaRPr lang="en-US" sz="2800" dirty="0"/>
          </a:p>
          <a:p>
            <a:pPr marL="741363" lvl="1" indent="-339725"/>
            <a:r>
              <a:rPr lang="en-US" dirty="0"/>
              <a:t>Only </a:t>
            </a:r>
            <a:r>
              <a:rPr lang="en-US" u="sng" dirty="0"/>
              <a:t>7</a:t>
            </a:r>
            <a:r>
              <a:rPr lang="en-US" dirty="0"/>
              <a:t> voted in a recent local election!!!</a:t>
            </a:r>
            <a:r>
              <a:rPr lang="en-US" sz="3200" dirty="0"/>
              <a:t> </a:t>
            </a:r>
          </a:p>
          <a:p>
            <a:pPr marL="401638" indent="-401638"/>
            <a:endParaRPr lang="en-US" dirty="0"/>
          </a:p>
          <a:p>
            <a:pPr marL="741363" lvl="1" indent="-339725">
              <a:buFont typeface="Wingdings" pitchFamily="2" charset="2"/>
              <a:buNone/>
            </a:pPr>
            <a:endParaRPr lang="en-US" dirty="0"/>
          </a:p>
          <a:p>
            <a:pPr marL="741363" lvl="1" indent="-339725"/>
            <a:endParaRPr lang="en-US" dirty="0"/>
          </a:p>
          <a:p>
            <a:pPr marL="741363" lvl="1" indent="-339725">
              <a:buFont typeface="Wingdings" pitchFamily="2" charset="2"/>
              <a:buNone/>
            </a:pPr>
            <a:endParaRPr lang="en-US" dirty="0"/>
          </a:p>
          <a:p>
            <a:pPr marL="741363" lvl="1" indent="-339725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AEAEA"/>
                </a:solidFill>
              </a:rPr>
              <a:t>Copyright © 2015 William G. Doerner. All rights reserved.</a:t>
            </a:r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787795"/>
      </p:ext>
    </p:extLst>
  </p:cSld>
  <p:clrMapOvr>
    <a:masterClrMapping/>
  </p:clrMapOvr>
  <p:transition spd="slow">
    <p:fade/>
    <p:sndAc>
      <p:stSnd>
        <p:snd r:embed="rId3" name="push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full set of PowerPoint slides is available upon adoption. </a:t>
            </a:r>
            <a:br>
              <a:rPr lang="en-US" b="1" dirty="0" smtClean="0"/>
            </a:br>
            <a:r>
              <a:rPr lang="en-US" b="1" smtClean="0"/>
              <a:t>Email bhall@cap-press.com </a:t>
            </a:r>
            <a:br>
              <a:rPr lang="en-US" b="1" smtClean="0"/>
            </a:br>
            <a:r>
              <a:rPr lang="en-US" b="1" smtClean="0"/>
              <a:t>for more information.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41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838200"/>
          </a:xfrm>
          <a:noFill/>
          <a:ln/>
        </p:spPr>
        <p:txBody>
          <a:bodyPr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l" fontAlgn="auto">
              <a:spcAft>
                <a:spcPts val="0"/>
              </a:spcAft>
              <a:defRPr/>
            </a:pPr>
            <a:r>
              <a:rPr lang="en-US" sz="3800" i="1" u="sng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Chapter 1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pPr marL="401638" indent="-401638"/>
            <a:r>
              <a:rPr lang="en-US" dirty="0"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401638" indent="-401638"/>
            <a:endParaRPr lang="en-US" dirty="0"/>
          </a:p>
          <a:p>
            <a:pPr marL="401638" indent="-401638"/>
            <a:r>
              <a:rPr lang="en-US" dirty="0">
                <a:latin typeface="Arial" pitchFamily="34" charset="0"/>
                <a:cs typeface="Arial" pitchFamily="34" charset="0"/>
              </a:rPr>
              <a:t>Civic Responsibility</a:t>
            </a:r>
          </a:p>
          <a:p>
            <a:pPr marL="741363" lvl="1" indent="-339725"/>
            <a:endParaRPr lang="en-US" dirty="0"/>
          </a:p>
          <a:p>
            <a:pPr marL="741363" lvl="1" indent="-339725"/>
            <a:r>
              <a:rPr lang="en-US" dirty="0">
                <a:latin typeface="Arial" pitchFamily="34" charset="0"/>
                <a:cs typeface="Arial" pitchFamily="34" charset="0"/>
              </a:rPr>
              <a:t>Persistent Problems with High School Education</a:t>
            </a:r>
          </a:p>
          <a:p>
            <a:pPr marL="741363" lvl="1" indent="-339725"/>
            <a:endParaRPr lang="en-US" dirty="0">
              <a:latin typeface="Arial" pitchFamily="34" charset="0"/>
              <a:cs typeface="Arial" pitchFamily="34" charset="0"/>
            </a:endParaRPr>
          </a:p>
          <a:p>
            <a:pPr marL="741363" lvl="1" indent="-339725"/>
            <a:r>
              <a:rPr lang="en-US" dirty="0">
                <a:latin typeface="Arial" pitchFamily="34" charset="0"/>
                <a:cs typeface="Arial" pitchFamily="34" charset="0"/>
              </a:rPr>
              <a:t>Persistent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Problems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College Education</a:t>
            </a:r>
          </a:p>
          <a:p>
            <a:pPr marL="401638" indent="-401638"/>
            <a:endParaRPr lang="en-US" dirty="0"/>
          </a:p>
          <a:p>
            <a:pPr marL="401638" indent="-401638"/>
            <a:endParaRPr lang="en-US" dirty="0"/>
          </a:p>
          <a:p>
            <a:pPr marL="741363" lvl="1" indent="-339725">
              <a:buFont typeface="Wingdings" pitchFamily="2" charset="2"/>
              <a:buNone/>
            </a:pPr>
            <a:endParaRPr lang="en-US" dirty="0"/>
          </a:p>
          <a:p>
            <a:pPr marL="741363" lvl="1" indent="-339725"/>
            <a:endParaRPr lang="en-US" dirty="0"/>
          </a:p>
          <a:p>
            <a:pPr marL="741363" lvl="1" indent="-339725">
              <a:buFont typeface="Wingdings" pitchFamily="2" charset="2"/>
              <a:buNone/>
            </a:pPr>
            <a:endParaRPr lang="en-US" dirty="0"/>
          </a:p>
          <a:p>
            <a:pPr marL="741363" lvl="1" indent="-339725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AEAEA"/>
                </a:solidFill>
              </a:rPr>
              <a:t>Copyright © 2015 William G. Doerner. All rights reserved.</a:t>
            </a:r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074971"/>
      </p:ext>
    </p:extLst>
  </p:cSld>
  <p:clrMapOvr>
    <a:masterClrMapping/>
  </p:clrMapOvr>
  <p:transition spd="slow">
    <p:fad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3746" y="297986"/>
            <a:ext cx="7927712" cy="584664"/>
          </a:xfrm>
          <a:noFill/>
          <a:ln/>
        </p:spPr>
        <p:txBody>
          <a:bodyPr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l" fontAlgn="auto">
              <a:spcAft>
                <a:spcPts val="0"/>
              </a:spcAft>
              <a:defRPr/>
            </a:pPr>
            <a:r>
              <a:rPr lang="en-US" sz="1800" i="1" u="sng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Chapter 1 Outline (cont’d)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marL="401638" indent="-401638"/>
            <a:r>
              <a:rPr lang="en-US" dirty="0">
                <a:latin typeface="Arial" pitchFamily="34" charset="0"/>
                <a:cs typeface="Arial" pitchFamily="34" charset="0"/>
              </a:rPr>
              <a:t>CCJ Students</a:t>
            </a:r>
          </a:p>
          <a:p>
            <a:pPr marL="401638" indent="-401638"/>
            <a:endParaRPr lang="en-US" dirty="0">
              <a:latin typeface="Arial" pitchFamily="34" charset="0"/>
              <a:cs typeface="Arial" pitchFamily="34" charset="0"/>
            </a:endParaRPr>
          </a:p>
          <a:p>
            <a:pPr marL="401638" indent="-401638"/>
            <a:r>
              <a:rPr lang="en-US" dirty="0">
                <a:latin typeface="Arial" pitchFamily="34" charset="0"/>
                <a:cs typeface="Arial" pitchFamily="34" charset="0"/>
              </a:rPr>
              <a:t>CCJ Mission Statements</a:t>
            </a:r>
          </a:p>
          <a:p>
            <a:pPr marL="401638" indent="-401638"/>
            <a:endParaRPr lang="en-US" dirty="0">
              <a:latin typeface="Arial" pitchFamily="34" charset="0"/>
              <a:cs typeface="Arial" pitchFamily="34" charset="0"/>
            </a:endParaRPr>
          </a:p>
          <a:p>
            <a:pPr marL="401638" indent="-401638"/>
            <a:r>
              <a:rPr lang="en-US" dirty="0">
                <a:latin typeface="Arial" pitchFamily="34" charset="0"/>
                <a:cs typeface="Arial" pitchFamily="34" charset="0"/>
              </a:rPr>
              <a:t>Overview of the Book</a:t>
            </a:r>
          </a:p>
          <a:p>
            <a:pPr marL="401638" indent="-401638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AEAEA"/>
                </a:solidFill>
              </a:rPr>
              <a:t>Copyright © 2015 William G. Doerner. All rights reserved.</a:t>
            </a:r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491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53536"/>
            <a:ext cx="8229600" cy="584664"/>
          </a:xfrm>
          <a:noFill/>
          <a:ln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l" fontAlgn="auto">
              <a:spcAft>
                <a:spcPts val="0"/>
              </a:spcAft>
              <a:defRPr/>
            </a:pPr>
            <a:r>
              <a:rPr lang="en-US" sz="3800" i="1" u="sng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Introduction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marL="401638" indent="-401638"/>
            <a:r>
              <a:rPr lang="en-US" dirty="0"/>
              <a:t>Myth of the </a:t>
            </a:r>
            <a:r>
              <a:rPr lang="en-US" u="sng" dirty="0"/>
              <a:t>American</a:t>
            </a:r>
            <a:r>
              <a:rPr lang="en-US" dirty="0"/>
              <a:t> criminal justice </a:t>
            </a:r>
            <a:r>
              <a:rPr lang="en-US" dirty="0" smtClean="0"/>
              <a:t>system</a:t>
            </a:r>
          </a:p>
          <a:p>
            <a:pPr marL="401638" indent="-401638"/>
            <a:endParaRPr lang="en-US" dirty="0"/>
          </a:p>
          <a:p>
            <a:pPr marL="401638" indent="-401638"/>
            <a:endParaRPr lang="en-US" dirty="0"/>
          </a:p>
          <a:p>
            <a:pPr marL="401638" indent="-401638"/>
            <a:endParaRPr lang="en-US" dirty="0"/>
          </a:p>
          <a:p>
            <a:pPr marL="401638" indent="-401638"/>
            <a:endParaRPr lang="en-US" dirty="0"/>
          </a:p>
          <a:p>
            <a:pPr marL="401638" indent="-401638"/>
            <a:r>
              <a:rPr lang="en-US" dirty="0" smtClean="0"/>
              <a:t>Most </a:t>
            </a:r>
            <a:r>
              <a:rPr lang="en-US" dirty="0"/>
              <a:t>college graduates take positions in the </a:t>
            </a:r>
            <a:r>
              <a:rPr lang="en-US" u="sng" dirty="0"/>
              <a:t>Florida</a:t>
            </a:r>
            <a:r>
              <a:rPr lang="en-US" dirty="0"/>
              <a:t> criminal justice system.</a:t>
            </a:r>
          </a:p>
          <a:p>
            <a:pPr marL="401638" indent="-401638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211720"/>
              </p:ext>
            </p:extLst>
          </p:nvPr>
        </p:nvGraphicFramePr>
        <p:xfrm>
          <a:off x="1524000" y="23622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Federal</a:t>
                      </a:r>
                      <a:r>
                        <a:rPr lang="en-US" baseline="0" dirty="0" smtClean="0"/>
                        <a:t>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State System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 indent="-2286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Executive Branch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2286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Executive Branch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 indent="-2286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Legislative Branch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2286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Legislative Branch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63550" indent="-2349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Judicial Branch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2286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Judicial Branch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AEAEA"/>
                </a:solidFill>
              </a:rPr>
              <a:t>Copyright © 2015 William G. Doerner. All rights reserved.</a:t>
            </a:r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304510"/>
      </p:ext>
    </p:extLst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838200"/>
          </a:xfrm>
          <a:noFill/>
          <a:ln/>
        </p:spPr>
        <p:txBody>
          <a:bodyPr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l" fontAlgn="auto">
              <a:spcAft>
                <a:spcPts val="0"/>
              </a:spcAft>
              <a:defRPr/>
            </a:pPr>
            <a:r>
              <a:rPr lang="en-US" sz="3800" i="1" u="sng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Civic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pPr marL="401638" indent="-401638"/>
            <a:r>
              <a:rPr lang="en-US" dirty="0" smtClean="0"/>
              <a:t>University of Florida </a:t>
            </a:r>
            <a:r>
              <a:rPr lang="en-US" dirty="0"/>
              <a:t>Bob Graham Center for Public </a:t>
            </a:r>
            <a:r>
              <a:rPr lang="en-US" dirty="0" smtClean="0"/>
              <a:t>Service:</a:t>
            </a:r>
            <a:endParaRPr lang="en-US" dirty="0"/>
          </a:p>
          <a:p>
            <a:pPr marL="401638" indent="-401638"/>
            <a:endParaRPr lang="en-US" dirty="0"/>
          </a:p>
          <a:p>
            <a:pPr marL="741363" lvl="1" indent="-339725"/>
            <a:r>
              <a:rPr lang="en-US" dirty="0"/>
              <a:t>Enhance adult participation in civic activity.</a:t>
            </a:r>
          </a:p>
          <a:p>
            <a:pPr marL="741363" lvl="1" indent="-339725"/>
            <a:endParaRPr lang="en-US" dirty="0"/>
          </a:p>
          <a:p>
            <a:pPr marL="741363" lvl="1" indent="-339725"/>
            <a:r>
              <a:rPr lang="en-US" dirty="0"/>
              <a:t>Enhance civic education in </a:t>
            </a:r>
            <a:r>
              <a:rPr lang="en-US" dirty="0" smtClean="0"/>
              <a:t>K–12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741363" lvl="1" indent="-339725">
              <a:buFont typeface="Wingdings" pitchFamily="2" charset="2"/>
              <a:buNone/>
            </a:pPr>
            <a:endParaRPr lang="en-US" dirty="0"/>
          </a:p>
          <a:p>
            <a:pPr marL="741363" lvl="1" indent="-339725"/>
            <a:endParaRPr lang="en-US" dirty="0"/>
          </a:p>
          <a:p>
            <a:pPr marL="741363" lvl="1" indent="-339725">
              <a:buFont typeface="Wingdings" pitchFamily="2" charset="2"/>
              <a:buNone/>
            </a:pPr>
            <a:endParaRPr lang="en-US" dirty="0"/>
          </a:p>
          <a:p>
            <a:pPr marL="741363" lvl="1" indent="-339725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AEAEA"/>
                </a:solidFill>
              </a:rPr>
              <a:t>Copyright © 2015 William G. Doerner. All rights reserved.</a:t>
            </a:r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924549"/>
      </p:ext>
    </p:extLst>
  </p:cSld>
  <p:clrMapOvr>
    <a:masterClrMapping/>
  </p:clrMapOvr>
  <p:transition spd="slow">
    <p:fad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3746" y="297986"/>
            <a:ext cx="7927712" cy="584664"/>
          </a:xfrm>
          <a:noFill/>
          <a:ln/>
        </p:spPr>
        <p:txBody>
          <a:bodyPr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l" fontAlgn="auto">
              <a:spcAft>
                <a:spcPts val="0"/>
              </a:spcAft>
              <a:defRPr/>
            </a:pPr>
            <a:r>
              <a:rPr lang="en-US" sz="1800" i="1" u="sng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Civic Responsibility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5105400"/>
          </a:xfrm>
        </p:spPr>
        <p:txBody>
          <a:bodyPr>
            <a:normAutofit/>
          </a:bodyPr>
          <a:lstStyle/>
          <a:p>
            <a:pPr marL="401638" lvl="0" indent="-401638">
              <a:buClr>
                <a:srgbClr val="CCECFF"/>
              </a:buClr>
            </a:pPr>
            <a:endParaRPr lang="en-US" dirty="0" smtClean="0">
              <a:solidFill>
                <a:srgbClr val="EAEAEA"/>
              </a:solidFill>
            </a:endParaRPr>
          </a:p>
          <a:p>
            <a:pPr marL="401638" lvl="0" indent="-401638">
              <a:buClr>
                <a:srgbClr val="CCECFF"/>
              </a:buClr>
            </a:pPr>
            <a:r>
              <a:rPr lang="en-US" dirty="0" smtClean="0">
                <a:solidFill>
                  <a:srgbClr val="EAEAEA"/>
                </a:solidFill>
              </a:rPr>
              <a:t>The </a:t>
            </a:r>
            <a:r>
              <a:rPr lang="en-US" dirty="0">
                <a:solidFill>
                  <a:srgbClr val="EAEAEA"/>
                </a:solidFill>
              </a:rPr>
              <a:t>Civic Health Index for 2008 ranked Florida </a:t>
            </a:r>
            <a:r>
              <a:rPr lang="en-US" u="sng" dirty="0" smtClean="0">
                <a:solidFill>
                  <a:srgbClr val="EAEAEA"/>
                </a:solidFill>
              </a:rPr>
              <a:t>46th</a:t>
            </a:r>
            <a:r>
              <a:rPr lang="en-US" dirty="0" smtClean="0">
                <a:solidFill>
                  <a:srgbClr val="EAEAEA"/>
                </a:solidFill>
              </a:rPr>
              <a:t> </a:t>
            </a:r>
            <a:r>
              <a:rPr lang="en-US" dirty="0">
                <a:solidFill>
                  <a:srgbClr val="EAEAEA"/>
                </a:solidFill>
              </a:rPr>
              <a:t>in the </a:t>
            </a:r>
            <a:r>
              <a:rPr lang="en-US" dirty="0" smtClean="0">
                <a:solidFill>
                  <a:srgbClr val="EAEAEA"/>
                </a:solidFill>
              </a:rPr>
              <a:t>nation.</a:t>
            </a:r>
          </a:p>
          <a:p>
            <a:pPr marL="401638" lvl="0" indent="-401638">
              <a:buClr>
                <a:srgbClr val="CCECFF"/>
              </a:buClr>
            </a:pPr>
            <a:endParaRPr lang="en-US" dirty="0">
              <a:solidFill>
                <a:srgbClr val="EAEAEA"/>
              </a:solidFill>
            </a:endParaRPr>
          </a:p>
          <a:p>
            <a:pPr marL="401638" lvl="0" indent="-401638">
              <a:buClr>
                <a:srgbClr val="CCECFF"/>
              </a:buClr>
            </a:pPr>
            <a:r>
              <a:rPr lang="en-US" dirty="0" smtClean="0">
                <a:solidFill>
                  <a:srgbClr val="EAEAEA"/>
                </a:solidFill>
              </a:rPr>
              <a:t>The 2009 ranking was </a:t>
            </a:r>
            <a:r>
              <a:rPr lang="en-US" u="sng" dirty="0" smtClean="0">
                <a:solidFill>
                  <a:srgbClr val="EAEAEA"/>
                </a:solidFill>
              </a:rPr>
              <a:t>45th</a:t>
            </a:r>
            <a:r>
              <a:rPr lang="en-US" dirty="0" smtClean="0">
                <a:solidFill>
                  <a:srgbClr val="EAEAEA"/>
                </a:solidFill>
              </a:rPr>
              <a:t> in the country.</a:t>
            </a:r>
            <a:endParaRPr lang="en-US" dirty="0">
              <a:solidFill>
                <a:srgbClr val="EAEAEA"/>
              </a:solidFill>
            </a:endParaRPr>
          </a:p>
          <a:p>
            <a:pPr marL="401638" indent="-401638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AEAEA"/>
                </a:solidFill>
              </a:rPr>
              <a:t>Copyright © 2015 William G. Doerner. All rights reserved.</a:t>
            </a:r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746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3746" y="297986"/>
            <a:ext cx="7927712" cy="584664"/>
          </a:xfrm>
          <a:noFill/>
          <a:ln/>
        </p:spPr>
        <p:txBody>
          <a:bodyPr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l" fontAlgn="auto">
              <a:spcAft>
                <a:spcPts val="0"/>
              </a:spcAft>
              <a:defRPr/>
            </a:pPr>
            <a:r>
              <a:rPr lang="en-US" sz="1800" i="1" u="sng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Civic Responsibility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5105400"/>
          </a:xfrm>
        </p:spPr>
        <p:txBody>
          <a:bodyPr>
            <a:normAutofit/>
          </a:bodyPr>
          <a:lstStyle/>
          <a:p>
            <a:pPr marL="401638" indent="-401638"/>
            <a:r>
              <a:rPr lang="en-US" dirty="0" smtClean="0"/>
              <a:t>Florida ranked </a:t>
            </a:r>
            <a:r>
              <a:rPr lang="en-US" u="sng" dirty="0" smtClean="0"/>
              <a:t>34th</a:t>
            </a:r>
            <a:r>
              <a:rPr lang="en-US" dirty="0" smtClean="0"/>
              <a:t> in average voter turnout;</a:t>
            </a:r>
            <a:endParaRPr lang="en-US" dirty="0"/>
          </a:p>
          <a:p>
            <a:pPr marL="401638" indent="-401638"/>
            <a:endParaRPr lang="en-US" dirty="0"/>
          </a:p>
          <a:p>
            <a:pPr marL="341313" indent="-339725"/>
            <a:r>
              <a:rPr lang="en-US" u="sng" dirty="0" smtClean="0"/>
              <a:t>49th</a:t>
            </a:r>
            <a:r>
              <a:rPr lang="en-US" dirty="0" smtClean="0"/>
              <a:t> </a:t>
            </a:r>
            <a:r>
              <a:rPr lang="en-US" dirty="0"/>
              <a:t>in the percentage of citizens who </a:t>
            </a:r>
            <a:r>
              <a:rPr lang="en-US" dirty="0" smtClean="0"/>
              <a:t>volunteer;</a:t>
            </a:r>
          </a:p>
          <a:p>
            <a:pPr marL="401638" indent="-401638"/>
            <a:endParaRPr lang="en-US" dirty="0"/>
          </a:p>
          <a:p>
            <a:pPr marL="401638" lvl="1" indent="-401638"/>
            <a:r>
              <a:rPr lang="en-US" sz="3200" u="sng" dirty="0" smtClean="0"/>
              <a:t>48th</a:t>
            </a:r>
            <a:r>
              <a:rPr lang="en-US" sz="3200" dirty="0" smtClean="0"/>
              <a:t> </a:t>
            </a:r>
            <a:r>
              <a:rPr lang="en-US" sz="3200" dirty="0"/>
              <a:t>in the percentage of citizens who attend a public meeting; and,</a:t>
            </a:r>
          </a:p>
          <a:p>
            <a:pPr marL="401638" indent="-401638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AEAEA"/>
                </a:solidFill>
              </a:rPr>
              <a:t>Copyright © 2015 William G. Doerner. All rights reserved.</a:t>
            </a:r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29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3746" y="297986"/>
            <a:ext cx="7927712" cy="584664"/>
          </a:xfrm>
          <a:noFill/>
          <a:ln/>
        </p:spPr>
        <p:txBody>
          <a:bodyPr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l" fontAlgn="auto">
              <a:spcAft>
                <a:spcPts val="0"/>
              </a:spcAft>
              <a:defRPr/>
            </a:pPr>
            <a:r>
              <a:rPr lang="en-US" sz="1800" i="1" u="sng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Civic Responsibility (cont’d)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marL="341313" indent="-339725"/>
            <a:r>
              <a:rPr lang="en-US" u="sng" dirty="0" smtClean="0"/>
              <a:t>37th</a:t>
            </a:r>
            <a:r>
              <a:rPr lang="en-US" dirty="0" smtClean="0"/>
              <a:t> </a:t>
            </a:r>
            <a:r>
              <a:rPr lang="en-US" dirty="0"/>
              <a:t>in the percentage of citizens who worked with others to address a community issue.</a:t>
            </a:r>
          </a:p>
          <a:p>
            <a:endParaRPr lang="en-US" sz="3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AEAEA"/>
                </a:solidFill>
              </a:rPr>
              <a:t>Copyright © 2015 William G. Doerner. All rights reserved.</a:t>
            </a:r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316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838200"/>
          </a:xfrm>
          <a:noFill/>
          <a:ln/>
        </p:spPr>
        <p:txBody>
          <a:bodyPr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l" fontAlgn="auto">
              <a:spcAft>
                <a:spcPts val="0"/>
              </a:spcAft>
              <a:defRPr/>
            </a:pPr>
            <a:r>
              <a:rPr lang="en-US" sz="3800" i="1" u="sng" kern="1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Question</a:t>
            </a:r>
            <a:r>
              <a:rPr lang="en-US" sz="4600" i="1" u="sng" kern="1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pPr marL="411163" lvl="1" indent="46038">
              <a:buFont typeface="Wingdings" pitchFamily="2" charset="2"/>
              <a:buNone/>
            </a:pPr>
            <a:endParaRPr lang="en-US" dirty="0"/>
          </a:p>
          <a:p>
            <a:pPr marL="0" lvl="1" indent="0">
              <a:buFont typeface="Wingdings" pitchFamily="2" charset="2"/>
              <a:buNone/>
            </a:pPr>
            <a:r>
              <a:rPr lang="en-US" sz="3200" dirty="0" smtClean="0">
                <a:solidFill>
                  <a:srgbClr val="FFC000"/>
                </a:solidFill>
              </a:rPr>
              <a:t>How </a:t>
            </a:r>
            <a:r>
              <a:rPr lang="en-US" sz="3200" dirty="0">
                <a:solidFill>
                  <a:srgbClr val="FFC000"/>
                </a:solidFill>
              </a:rPr>
              <a:t>bad is it to be “among the worst in the nation?”</a:t>
            </a:r>
          </a:p>
          <a:p>
            <a:pPr marL="411163" lvl="1" indent="46038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AEAEA"/>
                </a:solidFill>
              </a:rPr>
              <a:t>Copyright © 2015 William G. Doerner. All rights reserved.</a:t>
            </a:r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023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  <p:sndAc>
          <p:stSnd>
            <p:snd r:embed="rId3" name="explode.wav"/>
          </p:stSnd>
        </p:sndAc>
      </p:transition>
    </mc:Choice>
    <mc:Fallback>
      <p:transition spd="slow">
        <p:fade/>
        <p:sndAc>
          <p:stSnd>
            <p:snd r:embed="rId3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363</Words>
  <Application>Microsoft Office PowerPoint</Application>
  <PresentationFormat>On-screen Show (4:3)</PresentationFormat>
  <Paragraphs>86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Fading Grid</vt:lpstr>
      <vt:lpstr> The Florida  Criminal Justice System </vt:lpstr>
      <vt:lpstr>Chapter 1 Outline</vt:lpstr>
      <vt:lpstr>Chapter 1 Outline (cont’d)</vt:lpstr>
      <vt:lpstr>Introduction</vt:lpstr>
      <vt:lpstr>Civic Responsibility</vt:lpstr>
      <vt:lpstr>Civic Responsibility (cont’d)</vt:lpstr>
      <vt:lpstr>Civic Responsibility (cont’d)</vt:lpstr>
      <vt:lpstr>Civic Responsibility (cont’d)</vt:lpstr>
      <vt:lpstr>Question???</vt:lpstr>
      <vt:lpstr>Answer</vt:lpstr>
      <vt:lpstr>The full set of PowerPoint slides is available upon adoption.  Email bhall@cap-press.com  for more information.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The Florida  Criminal Justice System </dc:title>
  <dc:creator>tina</dc:creator>
  <cp:lastModifiedBy>tina</cp:lastModifiedBy>
  <cp:revision>1</cp:revision>
  <dcterms:created xsi:type="dcterms:W3CDTF">2015-03-31T15:49:13Z</dcterms:created>
  <dcterms:modified xsi:type="dcterms:W3CDTF">2015-03-31T15:50:18Z</dcterms:modified>
</cp:coreProperties>
</file>