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58" r:id="rId4"/>
    <p:sldId id="259" r:id="rId5"/>
    <p:sldId id="260" r:id="rId6"/>
    <p:sldId id="261" r:id="rId7"/>
    <p:sldId id="262" r:id="rId8"/>
    <p:sldId id="263" r:id="rId9"/>
    <p:sldId id="264" r:id="rId10"/>
    <p:sldId id="265" r:id="rId11"/>
    <p:sldId id="266" r:id="rId12"/>
    <p:sldId id="25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9D0640-4363-4DBF-9BC1-9269D45A766E}" type="datetimeFigureOut">
              <a:rPr lang="en-US" smtClean="0"/>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8F9571-3F06-4F20-8F19-0451FF494D5A}" type="slidenum">
              <a:rPr lang="en-US" smtClean="0"/>
              <a:t>‹#›</a:t>
            </a:fld>
            <a:endParaRPr lang="en-US"/>
          </a:p>
        </p:txBody>
      </p:sp>
    </p:spTree>
    <p:extLst>
      <p:ext uri="{BB962C8B-B14F-4D97-AF65-F5344CB8AC3E}">
        <p14:creationId xmlns:p14="http://schemas.microsoft.com/office/powerpoint/2010/main" val="3808167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9D0640-4363-4DBF-9BC1-9269D45A766E}" type="datetimeFigureOut">
              <a:rPr lang="en-US" smtClean="0"/>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8F9571-3F06-4F20-8F19-0451FF494D5A}" type="slidenum">
              <a:rPr lang="en-US" smtClean="0"/>
              <a:t>‹#›</a:t>
            </a:fld>
            <a:endParaRPr lang="en-US"/>
          </a:p>
        </p:txBody>
      </p:sp>
    </p:spTree>
    <p:extLst>
      <p:ext uri="{BB962C8B-B14F-4D97-AF65-F5344CB8AC3E}">
        <p14:creationId xmlns:p14="http://schemas.microsoft.com/office/powerpoint/2010/main" val="266724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0"/>
            <a:ext cx="8077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9D0640-4363-4DBF-9BC1-9269D45A766E}" type="datetimeFigureOut">
              <a:rPr lang="en-US" smtClean="0"/>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8F9571-3F06-4F20-8F19-0451FF494D5A}" type="slidenum">
              <a:rPr lang="en-US" smtClean="0"/>
              <a:t>‹#›</a:t>
            </a:fld>
            <a:endParaRPr lang="en-US"/>
          </a:p>
        </p:txBody>
      </p:sp>
    </p:spTree>
    <p:extLst>
      <p:ext uri="{BB962C8B-B14F-4D97-AF65-F5344CB8AC3E}">
        <p14:creationId xmlns:p14="http://schemas.microsoft.com/office/powerpoint/2010/main" val="6468205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0C5DE3-7625-44EF-9137-FDE2BD106E81}" type="datetime1">
              <a:rPr lang="en-US" smtClean="0">
                <a:solidFill>
                  <a:prstClr val="black">
                    <a:tint val="75000"/>
                  </a:prstClr>
                </a:solidFill>
              </a:rPr>
              <a:pPr/>
              <a:t>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Copyright © 2014 Carolina Academic Press. All rights reserved.</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71E2A59-4D5A-4E66-831E-7B23EB7B054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03575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5CACBB-EA62-4412-8828-4D994BDC5019}" type="datetime1">
              <a:rPr lang="en-US" smtClean="0">
                <a:solidFill>
                  <a:prstClr val="black">
                    <a:tint val="75000"/>
                  </a:prstClr>
                </a:solidFill>
              </a:rPr>
              <a:pPr/>
              <a:t>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Copyright © 2014 Carolina Academic Press. All rights reserved.</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71E2A59-4D5A-4E66-831E-7B23EB7B054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99037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5C4601-6C7C-4CFC-960C-D3737F79E1C2}" type="datetime1">
              <a:rPr lang="en-US" smtClean="0">
                <a:solidFill>
                  <a:prstClr val="black">
                    <a:tint val="75000"/>
                  </a:prstClr>
                </a:solidFill>
              </a:rPr>
              <a:pPr/>
              <a:t>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Copyright © 2014 Carolina Academic Press. All rights reserved.</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71E2A59-4D5A-4E66-831E-7B23EB7B054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070162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3114B1-502D-4E69-93C0-5CD4C62191C4}" type="datetime1">
              <a:rPr lang="en-US" smtClean="0">
                <a:solidFill>
                  <a:prstClr val="black">
                    <a:tint val="75000"/>
                  </a:prstClr>
                </a:solidFill>
              </a:rPr>
              <a:pPr/>
              <a:t>1/8/2015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Copyright © 2014 Carolina Academic Press. All rights reserved.</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71E2A59-4D5A-4E66-831E-7B23EB7B054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98970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78EC5B-9F80-4F48-968B-EF2555CBE0C4}" type="datetime1">
              <a:rPr lang="en-US" smtClean="0">
                <a:solidFill>
                  <a:prstClr val="black">
                    <a:tint val="75000"/>
                  </a:prstClr>
                </a:solidFill>
              </a:rPr>
              <a:pPr/>
              <a:t>1/8/2015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Copyright © 2014 Carolina Academic Press. All rights reserved.</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71E2A59-4D5A-4E66-831E-7B23EB7B054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302925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F9C99D-111E-4C6B-B91A-028EED03601D}" type="datetime1">
              <a:rPr lang="en-US" smtClean="0">
                <a:solidFill>
                  <a:prstClr val="black">
                    <a:tint val="75000"/>
                  </a:prstClr>
                </a:solidFill>
              </a:rPr>
              <a:pPr/>
              <a:t>1/8/2015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Copyright © 2014 Carolina Academic Press. All rights reserved.</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71E2A59-4D5A-4E66-831E-7B23EB7B054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94444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B01D4E-D10D-4DF0-96B7-71B255186480}" type="datetime1">
              <a:rPr lang="en-US" smtClean="0">
                <a:solidFill>
                  <a:prstClr val="black">
                    <a:tint val="75000"/>
                  </a:prstClr>
                </a:solidFill>
              </a:rPr>
              <a:pPr/>
              <a:t>1/8/2015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Copyright © 2014 Carolina Academic Press. All rights reserved.</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71E2A59-4D5A-4E66-831E-7B23EB7B054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843315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671E1F-8F80-4494-9041-FAD4D6A5821F}" type="datetime1">
              <a:rPr lang="en-US" smtClean="0">
                <a:solidFill>
                  <a:prstClr val="black">
                    <a:tint val="75000"/>
                  </a:prstClr>
                </a:solidFill>
              </a:rPr>
              <a:pPr/>
              <a:t>1/8/2015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Copyright © 2014 Carolina Academic Press. All rights reserved.</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71E2A59-4D5A-4E66-831E-7B23EB7B054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0071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9D0640-4363-4DBF-9BC1-9269D45A766E}" type="datetimeFigureOut">
              <a:rPr lang="en-US" smtClean="0"/>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8F9571-3F06-4F20-8F19-0451FF494D5A}" type="slidenum">
              <a:rPr lang="en-US" smtClean="0"/>
              <a:t>‹#›</a:t>
            </a:fld>
            <a:endParaRPr lang="en-US"/>
          </a:p>
        </p:txBody>
      </p:sp>
    </p:spTree>
    <p:extLst>
      <p:ext uri="{BB962C8B-B14F-4D97-AF65-F5344CB8AC3E}">
        <p14:creationId xmlns:p14="http://schemas.microsoft.com/office/powerpoint/2010/main" val="6795103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40A3F5-91C1-4E20-B043-08588F65386E}" type="datetime1">
              <a:rPr lang="en-US" smtClean="0">
                <a:solidFill>
                  <a:prstClr val="black">
                    <a:tint val="75000"/>
                  </a:prstClr>
                </a:solidFill>
              </a:rPr>
              <a:pPr/>
              <a:t>1/8/2015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Copyright © 2014 Carolina Academic Press. All rights reserved.</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71E2A59-4D5A-4E66-831E-7B23EB7B054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035624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334EB5-2D4A-4DC1-9605-E60758D9397F}" type="datetime1">
              <a:rPr lang="en-US" smtClean="0">
                <a:solidFill>
                  <a:prstClr val="black">
                    <a:tint val="75000"/>
                  </a:prstClr>
                </a:solidFill>
              </a:rPr>
              <a:pPr/>
              <a:t>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Copyright © 2014 Carolina Academic Press. All rights reserved.</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71E2A59-4D5A-4E66-831E-7B23EB7B054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403234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D2178B-744D-40C9-811E-D8FED1D2FB5D}" type="datetime1">
              <a:rPr lang="en-US" smtClean="0">
                <a:solidFill>
                  <a:prstClr val="black">
                    <a:tint val="75000"/>
                  </a:prstClr>
                </a:solidFill>
              </a:rPr>
              <a:pPr/>
              <a:t>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Copyright © 2014 Carolina Academic Press. All rights reserved.</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71E2A59-4D5A-4E66-831E-7B23EB7B054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17473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9D0640-4363-4DBF-9BC1-9269D45A766E}" type="datetimeFigureOut">
              <a:rPr lang="en-US" smtClean="0"/>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8F9571-3F06-4F20-8F19-0451FF494D5A}" type="slidenum">
              <a:rPr lang="en-US" smtClean="0"/>
              <a:t>‹#›</a:t>
            </a:fld>
            <a:endParaRPr lang="en-US"/>
          </a:p>
        </p:txBody>
      </p:sp>
    </p:spTree>
    <p:extLst>
      <p:ext uri="{BB962C8B-B14F-4D97-AF65-F5344CB8AC3E}">
        <p14:creationId xmlns:p14="http://schemas.microsoft.com/office/powerpoint/2010/main" val="517075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2"/>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600202"/>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9D0640-4363-4DBF-9BC1-9269D45A766E}" type="datetimeFigureOut">
              <a:rPr lang="en-US" smtClean="0"/>
              <a:t>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8F9571-3F06-4F20-8F19-0451FF494D5A}" type="slidenum">
              <a:rPr lang="en-US" smtClean="0"/>
              <a:t>‹#›</a:t>
            </a:fld>
            <a:endParaRPr lang="en-US"/>
          </a:p>
        </p:txBody>
      </p:sp>
    </p:spTree>
    <p:extLst>
      <p:ext uri="{BB962C8B-B14F-4D97-AF65-F5344CB8AC3E}">
        <p14:creationId xmlns:p14="http://schemas.microsoft.com/office/powerpoint/2010/main" val="2378958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9D0640-4363-4DBF-9BC1-9269D45A766E}" type="datetimeFigureOut">
              <a:rPr lang="en-US" smtClean="0"/>
              <a:t>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8F9571-3F06-4F20-8F19-0451FF494D5A}" type="slidenum">
              <a:rPr lang="en-US" smtClean="0"/>
              <a:t>‹#›</a:t>
            </a:fld>
            <a:endParaRPr lang="en-US"/>
          </a:p>
        </p:txBody>
      </p:sp>
    </p:spTree>
    <p:extLst>
      <p:ext uri="{BB962C8B-B14F-4D97-AF65-F5344CB8AC3E}">
        <p14:creationId xmlns:p14="http://schemas.microsoft.com/office/powerpoint/2010/main" val="346117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9D0640-4363-4DBF-9BC1-9269D45A766E}" type="datetimeFigureOut">
              <a:rPr lang="en-US" smtClean="0"/>
              <a:t>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8F9571-3F06-4F20-8F19-0451FF494D5A}" type="slidenum">
              <a:rPr lang="en-US" smtClean="0"/>
              <a:t>‹#›</a:t>
            </a:fld>
            <a:endParaRPr lang="en-US"/>
          </a:p>
        </p:txBody>
      </p:sp>
    </p:spTree>
    <p:extLst>
      <p:ext uri="{BB962C8B-B14F-4D97-AF65-F5344CB8AC3E}">
        <p14:creationId xmlns:p14="http://schemas.microsoft.com/office/powerpoint/2010/main" val="1774133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9D0640-4363-4DBF-9BC1-9269D45A766E}" type="datetimeFigureOut">
              <a:rPr lang="en-US" smtClean="0"/>
              <a:t>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8F9571-3F06-4F20-8F19-0451FF494D5A}" type="slidenum">
              <a:rPr lang="en-US" smtClean="0"/>
              <a:t>‹#›</a:t>
            </a:fld>
            <a:endParaRPr lang="en-US"/>
          </a:p>
        </p:txBody>
      </p:sp>
    </p:spTree>
    <p:extLst>
      <p:ext uri="{BB962C8B-B14F-4D97-AF65-F5344CB8AC3E}">
        <p14:creationId xmlns:p14="http://schemas.microsoft.com/office/powerpoint/2010/main" val="3048638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9D0640-4363-4DBF-9BC1-9269D45A766E}" type="datetimeFigureOut">
              <a:rPr lang="en-US" smtClean="0"/>
              <a:t>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8F9571-3F06-4F20-8F19-0451FF494D5A}" type="slidenum">
              <a:rPr lang="en-US" smtClean="0"/>
              <a:t>‹#›</a:t>
            </a:fld>
            <a:endParaRPr lang="en-US"/>
          </a:p>
        </p:txBody>
      </p:sp>
    </p:spTree>
    <p:extLst>
      <p:ext uri="{BB962C8B-B14F-4D97-AF65-F5344CB8AC3E}">
        <p14:creationId xmlns:p14="http://schemas.microsoft.com/office/powerpoint/2010/main" val="4178423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9D0640-4363-4DBF-9BC1-9269D45A766E}" type="datetimeFigureOut">
              <a:rPr lang="en-US" smtClean="0"/>
              <a:t>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8F9571-3F06-4F20-8F19-0451FF494D5A}" type="slidenum">
              <a:rPr lang="en-US" smtClean="0"/>
              <a:t>‹#›</a:t>
            </a:fld>
            <a:endParaRPr lang="en-US"/>
          </a:p>
        </p:txBody>
      </p:sp>
    </p:spTree>
    <p:extLst>
      <p:ext uri="{BB962C8B-B14F-4D97-AF65-F5344CB8AC3E}">
        <p14:creationId xmlns:p14="http://schemas.microsoft.com/office/powerpoint/2010/main" val="263015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9D0640-4363-4DBF-9BC1-9269D45A766E}" type="datetimeFigureOut">
              <a:rPr lang="en-US" smtClean="0"/>
              <a:t>1/8/2015</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8F9571-3F06-4F20-8F19-0451FF494D5A}" type="slidenum">
              <a:rPr lang="en-US" smtClean="0"/>
              <a:t>‹#›</a:t>
            </a:fld>
            <a:endParaRPr lang="en-US"/>
          </a:p>
        </p:txBody>
      </p:sp>
    </p:spTree>
    <p:extLst>
      <p:ext uri="{BB962C8B-B14F-4D97-AF65-F5344CB8AC3E}">
        <p14:creationId xmlns:p14="http://schemas.microsoft.com/office/powerpoint/2010/main" val="3547008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D4580D-D96E-45F5-A55C-663A0E806E03}" type="datetime1">
              <a:rPr lang="en-US" smtClean="0">
                <a:solidFill>
                  <a:prstClr val="black">
                    <a:tint val="75000"/>
                  </a:prstClr>
                </a:solidFill>
              </a:rPr>
              <a:pPr/>
              <a:t>1/8/2015</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Copyright © 2014 Carolina Academic Press. All rights reserved.</a:t>
            </a:r>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1E2A59-4D5A-4E66-831E-7B23EB7B054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52799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Swell of the Nasty</a:t>
            </a:r>
            <a:endParaRPr lang="en-US"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Copyright © 2014 Carolina Academic Press. All rights reserved.</a:t>
            </a:r>
            <a:endParaRPr lang="en-US">
              <a:solidFill>
                <a:prstClr val="black">
                  <a:tint val="75000"/>
                </a:prstClr>
              </a:solidFill>
            </a:endParaRPr>
          </a:p>
        </p:txBody>
      </p:sp>
    </p:spTree>
    <p:extLst>
      <p:ext uri="{BB962C8B-B14F-4D97-AF65-F5344CB8AC3E}">
        <p14:creationId xmlns:p14="http://schemas.microsoft.com/office/powerpoint/2010/main" val="3513029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Sociological Deviance</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Sociological deviance</a:t>
            </a:r>
            <a:r>
              <a:rPr lang="en-US" dirty="0" smtClean="0"/>
              <a:t> is sociological in nature in that it consists of behaviors that spawn unique forms of social structure despite the condemnation that generally incur.</a:t>
            </a:r>
          </a:p>
          <a:p>
            <a:endParaRPr lang="en-US" b="1" dirty="0"/>
          </a:p>
          <a:p>
            <a:pPr lvl="1"/>
            <a:r>
              <a:rPr lang="en-US" b="1" dirty="0" smtClean="0"/>
              <a:t>The social structures generated by these activities generate specific social structures which serve to recruit participants, train them, gather people together to perform the act and provide support for the actor.</a:t>
            </a:r>
          </a:p>
          <a:p>
            <a:pPr lvl="1"/>
            <a:endParaRPr lang="en-US" b="1" dirty="0"/>
          </a:p>
          <a:p>
            <a:pPr lvl="1"/>
            <a:r>
              <a:rPr lang="en-US" b="1" dirty="0" smtClean="0"/>
              <a:t>Examples include bug chasing, some forms of voyeurism, homosexuality, prostitution, swinging and nudism (in nudist camps).</a:t>
            </a:r>
            <a:endParaRPr lang="en-US" b="1"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Copyright © 2014 Carolina Academic Press. All rights reserved.</a:t>
            </a:r>
            <a:endParaRPr lang="en-US">
              <a:solidFill>
                <a:prstClr val="black">
                  <a:tint val="75000"/>
                </a:prstClr>
              </a:solidFill>
            </a:endParaRPr>
          </a:p>
        </p:txBody>
      </p:sp>
    </p:spTree>
    <p:extLst>
      <p:ext uri="{BB962C8B-B14F-4D97-AF65-F5344CB8AC3E}">
        <p14:creationId xmlns:p14="http://schemas.microsoft.com/office/powerpoint/2010/main" val="927606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The full set of PowerPoint slides is available upon adoption. </a:t>
            </a:r>
            <a:br>
              <a:rPr lang="en-US" b="1" dirty="0" smtClean="0"/>
            </a:br>
            <a:r>
              <a:rPr lang="en-US" b="1" dirty="0" smtClean="0"/>
              <a:t>Email bhall@cap-press.com </a:t>
            </a:r>
            <a:br>
              <a:rPr lang="en-US" b="1" dirty="0" smtClean="0"/>
            </a:br>
            <a:r>
              <a:rPr lang="en-US" b="1" dirty="0" smtClean="0"/>
              <a:t>for more information.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66489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Range of Sexually Deviant Behaviors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Trivial   </a:t>
            </a:r>
          </a:p>
          <a:p>
            <a:pPr lvl="1"/>
            <a:r>
              <a:rPr lang="en-US" dirty="0" smtClean="0"/>
              <a:t>Consensual acts without victims</a:t>
            </a:r>
          </a:p>
          <a:p>
            <a:pPr lvl="1"/>
            <a:r>
              <a:rPr lang="en-US" dirty="0" smtClean="0"/>
              <a:t>Example: Adults stripping at the local strip club.</a:t>
            </a:r>
          </a:p>
          <a:p>
            <a:pPr marL="0" indent="0">
              <a:buNone/>
            </a:pPr>
            <a:r>
              <a:rPr lang="en-US" b="1" dirty="0" smtClean="0"/>
              <a:t>Controversial</a:t>
            </a:r>
          </a:p>
          <a:p>
            <a:pPr lvl="1"/>
            <a:r>
              <a:rPr lang="en-US" dirty="0" smtClean="0"/>
              <a:t>Consensual acts with potential for self-harm</a:t>
            </a:r>
          </a:p>
          <a:p>
            <a:pPr lvl="1"/>
            <a:r>
              <a:rPr lang="en-US" dirty="0" smtClean="0"/>
              <a:t>Example: Bug chasing</a:t>
            </a:r>
            <a:endParaRPr lang="en-US" b="1" dirty="0" smtClean="0"/>
          </a:p>
          <a:p>
            <a:pPr marL="0" indent="0">
              <a:buNone/>
            </a:pPr>
            <a:r>
              <a:rPr lang="en-US" b="1" dirty="0" smtClean="0"/>
              <a:t>Criminal</a:t>
            </a:r>
          </a:p>
          <a:p>
            <a:pPr lvl="1"/>
            <a:r>
              <a:rPr lang="en-US" dirty="0" smtClean="0"/>
              <a:t>Nonconsensual or coerced acts that have indirect or direct victims</a:t>
            </a:r>
          </a:p>
          <a:p>
            <a:pPr lvl="1"/>
            <a:r>
              <a:rPr lang="en-US" dirty="0" smtClean="0"/>
              <a:t>Example: Manufacturing or distribution of child pornography.</a:t>
            </a:r>
            <a:endParaRPr lang="en-US"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Copyright © 2014 Carolina Academic Press. All rights reserved.</a:t>
            </a:r>
            <a:endParaRPr lang="en-US">
              <a:solidFill>
                <a:prstClr val="black">
                  <a:tint val="75000"/>
                </a:prstClr>
              </a:solidFill>
            </a:endParaRPr>
          </a:p>
        </p:txBody>
      </p:sp>
    </p:spTree>
    <p:extLst>
      <p:ext uri="{BB962C8B-B14F-4D97-AF65-F5344CB8AC3E}">
        <p14:creationId xmlns:p14="http://schemas.microsoft.com/office/powerpoint/2010/main" val="24233018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 of Sexual Deviance</a:t>
            </a:r>
            <a:endParaRPr lang="en-US" dirty="0"/>
          </a:p>
        </p:txBody>
      </p:sp>
      <p:sp>
        <p:nvSpPr>
          <p:cNvPr id="3" name="Content Placeholder 2"/>
          <p:cNvSpPr>
            <a:spLocks noGrp="1"/>
          </p:cNvSpPr>
          <p:nvPr>
            <p:ph idx="1"/>
          </p:nvPr>
        </p:nvSpPr>
        <p:spPr/>
        <p:txBody>
          <a:bodyPr>
            <a:normAutofit/>
          </a:bodyPr>
          <a:lstStyle/>
          <a:p>
            <a:pPr marL="0" indent="0">
              <a:buNone/>
            </a:pPr>
            <a:r>
              <a:rPr lang="en-US" b="1" dirty="0"/>
              <a:t>*Work together to provide examples of sexual deviance that fall into one of the categories along this continuum. </a:t>
            </a:r>
          </a:p>
          <a:p>
            <a:pPr marL="0" indent="0">
              <a:buNone/>
            </a:pPr>
            <a:endParaRPr lang="en-US" dirty="0"/>
          </a:p>
          <a:p>
            <a:pPr marL="0" indent="0">
              <a:buNone/>
            </a:pPr>
            <a:r>
              <a:rPr lang="en-US" dirty="0" smtClean="0"/>
              <a:t>         		Highly			Potentially</a:t>
            </a:r>
          </a:p>
          <a:p>
            <a:pPr marL="0" indent="0">
              <a:buNone/>
            </a:pPr>
            <a:r>
              <a:rPr lang="en-US" dirty="0" smtClean="0"/>
              <a:t>Trivial		Controversial	Dangerous		Criminal</a:t>
            </a:r>
          </a:p>
          <a:p>
            <a:pPr marL="0" indent="0">
              <a:buNone/>
            </a:pPr>
            <a:r>
              <a:rPr lang="en-US" dirty="0" smtClean="0">
                <a:sym typeface="Wingdings" panose="05000000000000000000" pitchFamily="2" charset="2"/>
              </a:rPr>
              <a:t>             			</a:t>
            </a:r>
            <a:r>
              <a:rPr lang="en-US" dirty="0">
                <a:sym typeface="Wingdings" panose="05000000000000000000" pitchFamily="2" charset="2"/>
              </a:rPr>
              <a:t> </a:t>
            </a:r>
            <a:r>
              <a:rPr lang="en-US" dirty="0" smtClean="0">
                <a:sym typeface="Wingdings" panose="05000000000000000000" pitchFamily="2" charset="2"/>
              </a:rPr>
              <a:t>  			</a:t>
            </a:r>
            <a:r>
              <a:rPr lang="en-US" dirty="0">
                <a:sym typeface="Wingdings" panose="05000000000000000000" pitchFamily="2" charset="2"/>
              </a:rPr>
              <a:t> </a:t>
            </a:r>
            <a:r>
              <a:rPr lang="en-US" dirty="0" smtClean="0">
                <a:sym typeface="Wingdings" panose="05000000000000000000" pitchFamily="2" charset="2"/>
              </a:rPr>
              <a:t></a:t>
            </a:r>
          </a:p>
          <a:p>
            <a:pPr marL="0" indent="0">
              <a:buNone/>
            </a:pPr>
            <a:r>
              <a:rPr lang="en-US" dirty="0" smtClean="0">
                <a:sym typeface="Wingdings" panose="05000000000000000000" pitchFamily="2" charset="2"/>
              </a:rPr>
              <a:t>   		        						      </a:t>
            </a: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Copyright © 2014 Carolina Academic Press. All rights reserved.</a:t>
            </a:r>
            <a:endParaRPr lang="en-US">
              <a:solidFill>
                <a:prstClr val="black">
                  <a:tint val="75000"/>
                </a:prstClr>
              </a:solidFill>
            </a:endParaRPr>
          </a:p>
        </p:txBody>
      </p:sp>
    </p:spTree>
    <p:extLst>
      <p:ext uri="{BB962C8B-B14F-4D97-AF65-F5344CB8AC3E}">
        <p14:creationId xmlns:p14="http://schemas.microsoft.com/office/powerpoint/2010/main" val="9066864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Technicways</a:t>
            </a:r>
            <a:r>
              <a:rPr lang="en-US" dirty="0" smtClean="0"/>
              <a:t> and Social Change</a:t>
            </a:r>
            <a:endParaRPr lang="en-US" dirty="0"/>
          </a:p>
        </p:txBody>
      </p:sp>
      <p:sp>
        <p:nvSpPr>
          <p:cNvPr id="3" name="Content Placeholder 2"/>
          <p:cNvSpPr>
            <a:spLocks noGrp="1"/>
          </p:cNvSpPr>
          <p:nvPr>
            <p:ph idx="1"/>
          </p:nvPr>
        </p:nvSpPr>
        <p:spPr/>
        <p:txBody>
          <a:bodyPr>
            <a:normAutofit fontScale="92500" lnSpcReduction="10000"/>
          </a:bodyPr>
          <a:lstStyle/>
          <a:p>
            <a:r>
              <a:rPr lang="en-US" b="1" dirty="0" err="1" smtClean="0"/>
              <a:t>Technicways</a:t>
            </a:r>
            <a:r>
              <a:rPr lang="en-US" dirty="0" smtClean="0"/>
              <a:t> are the social configurations of normative and patterned behaviors formed in response to technology.</a:t>
            </a:r>
          </a:p>
          <a:p>
            <a:endParaRPr lang="en-US" dirty="0"/>
          </a:p>
          <a:p>
            <a:r>
              <a:rPr lang="en-US" dirty="0" smtClean="0"/>
              <a:t>They generally assume practical applications.  </a:t>
            </a:r>
          </a:p>
          <a:p>
            <a:pPr lvl="1"/>
            <a:r>
              <a:rPr lang="en-US" dirty="0" smtClean="0"/>
              <a:t>For example, telephones increased our ability to reach someone more effectively.</a:t>
            </a:r>
          </a:p>
          <a:p>
            <a:endParaRPr lang="en-US" dirty="0"/>
          </a:p>
          <a:p>
            <a:r>
              <a:rPr lang="en-US" dirty="0" smtClean="0"/>
              <a:t>However, they are also adapted for deviant purposes.</a:t>
            </a:r>
          </a:p>
          <a:p>
            <a:pPr lvl="1"/>
            <a:r>
              <a:rPr lang="en-US" dirty="0" smtClean="0"/>
              <a:t>For example, streetwalking prostitutes could use the phone to become call girls.</a:t>
            </a: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Copyright © 2014 Carolina Academic Press. All rights reserved.</a:t>
            </a:r>
            <a:endParaRPr lang="en-US">
              <a:solidFill>
                <a:prstClr val="black">
                  <a:tint val="75000"/>
                </a:prstClr>
              </a:solidFill>
            </a:endParaRPr>
          </a:p>
        </p:txBody>
      </p:sp>
    </p:spTree>
    <p:extLst>
      <p:ext uri="{BB962C8B-B14F-4D97-AF65-F5344CB8AC3E}">
        <p14:creationId xmlns:p14="http://schemas.microsoft.com/office/powerpoint/2010/main" val="39406258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have these developments been adapted for sexually deviant purposes?</a:t>
            </a:r>
            <a:endParaRPr lang="en-US" dirty="0"/>
          </a:p>
        </p:txBody>
      </p:sp>
      <p:sp>
        <p:nvSpPr>
          <p:cNvPr id="3" name="Content Placeholder 2"/>
          <p:cNvSpPr>
            <a:spLocks noGrp="1"/>
          </p:cNvSpPr>
          <p:nvPr>
            <p:ph idx="1"/>
          </p:nvPr>
        </p:nvSpPr>
        <p:spPr/>
        <p:txBody>
          <a:bodyPr/>
          <a:lstStyle/>
          <a:p>
            <a:r>
              <a:rPr lang="en-US" dirty="0" smtClean="0"/>
              <a:t>Internet</a:t>
            </a:r>
          </a:p>
          <a:p>
            <a:pPr lvl="1"/>
            <a:r>
              <a:rPr lang="en-US" dirty="0" smtClean="0"/>
              <a:t>Bulletin Boards</a:t>
            </a:r>
          </a:p>
          <a:p>
            <a:pPr lvl="1"/>
            <a:r>
              <a:rPr lang="en-US" dirty="0" smtClean="0"/>
              <a:t>Chat Rooms</a:t>
            </a:r>
          </a:p>
          <a:p>
            <a:pPr lvl="1"/>
            <a:r>
              <a:rPr lang="en-US" dirty="0" smtClean="0"/>
              <a:t>Forums</a:t>
            </a:r>
            <a:endParaRPr lang="en-US" dirty="0"/>
          </a:p>
          <a:p>
            <a:endParaRPr lang="en-US" dirty="0" smtClean="0"/>
          </a:p>
          <a:p>
            <a:r>
              <a:rPr lang="en-US" dirty="0" smtClean="0"/>
              <a:t>Cellphones	</a:t>
            </a:r>
          </a:p>
          <a:p>
            <a:pPr lvl="1"/>
            <a:r>
              <a:rPr lang="en-US" dirty="0" smtClean="0"/>
              <a:t>Blue tooth		</a:t>
            </a:r>
          </a:p>
          <a:p>
            <a:pPr lvl="1"/>
            <a:r>
              <a:rPr lang="en-US" dirty="0" smtClean="0"/>
              <a:t>Text Messaging</a:t>
            </a:r>
          </a:p>
          <a:p>
            <a:pPr lvl="1"/>
            <a:r>
              <a:rPr lang="en-US" dirty="0" smtClean="0"/>
              <a:t>Built-in Cameras</a:t>
            </a:r>
            <a:endParaRPr lang="en-US"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Copyright © 2014 Carolina Academic Press. All rights reserved.</a:t>
            </a:r>
            <a:endParaRPr lang="en-US">
              <a:solidFill>
                <a:prstClr val="black">
                  <a:tint val="75000"/>
                </a:prstClr>
              </a:solidFill>
            </a:endParaRPr>
          </a:p>
        </p:txBody>
      </p:sp>
    </p:spTree>
    <p:extLst>
      <p:ext uri="{BB962C8B-B14F-4D97-AF65-F5344CB8AC3E}">
        <p14:creationId xmlns:p14="http://schemas.microsoft.com/office/powerpoint/2010/main" val="5932086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Models of Sexual Deviance</a:t>
            </a:r>
            <a:endParaRPr lang="en-US" dirty="0"/>
          </a:p>
        </p:txBody>
      </p:sp>
      <p:sp>
        <p:nvSpPr>
          <p:cNvPr id="3" name="Content Placeholder 2"/>
          <p:cNvSpPr>
            <a:spLocks noGrp="1"/>
          </p:cNvSpPr>
          <p:nvPr>
            <p:ph idx="1"/>
          </p:nvPr>
        </p:nvSpPr>
        <p:spPr/>
        <p:txBody>
          <a:bodyPr/>
          <a:lstStyle/>
          <a:p>
            <a:r>
              <a:rPr lang="en-US" dirty="0" smtClean="0"/>
              <a:t>Gagnon and Simon (1967) divided sexually deviant behaviors into three distinct categories.</a:t>
            </a:r>
          </a:p>
          <a:p>
            <a:pPr lvl="1"/>
            <a:endParaRPr lang="en-US" dirty="0" smtClean="0"/>
          </a:p>
          <a:p>
            <a:pPr lvl="1"/>
            <a:r>
              <a:rPr lang="en-US" dirty="0" smtClean="0"/>
              <a:t>Normal </a:t>
            </a:r>
          </a:p>
          <a:p>
            <a:pPr lvl="1"/>
            <a:endParaRPr lang="en-US" dirty="0" smtClean="0"/>
          </a:p>
          <a:p>
            <a:pPr lvl="1"/>
            <a:r>
              <a:rPr lang="en-US" dirty="0" smtClean="0"/>
              <a:t>Pathological </a:t>
            </a:r>
          </a:p>
          <a:p>
            <a:pPr lvl="1"/>
            <a:endParaRPr lang="en-US" dirty="0"/>
          </a:p>
          <a:p>
            <a:pPr lvl="1"/>
            <a:r>
              <a:rPr lang="en-US" dirty="0" smtClean="0"/>
              <a:t>Sociological</a:t>
            </a:r>
          </a:p>
          <a:p>
            <a:endParaRPr lang="en-US" dirty="0" smtClean="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Copyright © 2014 Carolina Academic Press. All rights reserved.</a:t>
            </a:r>
            <a:endParaRPr lang="en-US">
              <a:solidFill>
                <a:prstClr val="black">
                  <a:tint val="75000"/>
                </a:prstClr>
              </a:solidFill>
            </a:endParaRPr>
          </a:p>
        </p:txBody>
      </p:sp>
    </p:spTree>
    <p:extLst>
      <p:ext uri="{BB962C8B-B14F-4D97-AF65-F5344CB8AC3E}">
        <p14:creationId xmlns:p14="http://schemas.microsoft.com/office/powerpoint/2010/main" val="20180866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Pre-Internet Model </a:t>
            </a:r>
            <a:br>
              <a:rPr lang="en-US" dirty="0" smtClean="0"/>
            </a:br>
            <a:r>
              <a:rPr lang="en-US" dirty="0" smtClean="0"/>
              <a:t>(</a:t>
            </a:r>
            <a:r>
              <a:rPr lang="en-US" dirty="0"/>
              <a:t>Gagnon &amp; </a:t>
            </a:r>
            <a:r>
              <a:rPr lang="en-US" dirty="0" smtClean="0"/>
              <a:t>Simon, 1967)</a:t>
            </a:r>
            <a:endParaRPr lang="en-US" dirty="0"/>
          </a:p>
        </p:txBody>
      </p:sp>
      <p:sp>
        <p:nvSpPr>
          <p:cNvPr id="3" name="Content Placeholder 2"/>
          <p:cNvSpPr>
            <a:spLocks noGrp="1"/>
          </p:cNvSpPr>
          <p:nvPr>
            <p:ph idx="1"/>
          </p:nvPr>
        </p:nvSpPr>
        <p:spPr/>
        <p:txBody>
          <a:bodyPr/>
          <a:lstStyle/>
          <a:p>
            <a:pPr marL="0" indent="0">
              <a:buNone/>
            </a:pPr>
            <a:endParaRPr lang="en-US" dirty="0"/>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940550819"/>
              </p:ext>
            </p:extLst>
          </p:nvPr>
        </p:nvGraphicFramePr>
        <p:xfrm>
          <a:off x="771526" y="1825626"/>
          <a:ext cx="7492364" cy="5057337"/>
        </p:xfrm>
        <a:graphic>
          <a:graphicData uri="http://schemas.openxmlformats.org/drawingml/2006/table">
            <a:tbl>
              <a:tblPr firstRow="1" bandRow="1">
                <a:tableStyleId>{5C22544A-7EE6-4342-B048-85BDC9FD1C3A}</a:tableStyleId>
              </a:tblPr>
              <a:tblGrid>
                <a:gridCol w="1873091"/>
                <a:gridCol w="1873091"/>
                <a:gridCol w="1873091"/>
                <a:gridCol w="1873091"/>
              </a:tblGrid>
              <a:tr h="1181894">
                <a:tc>
                  <a:txBody>
                    <a:bodyPr/>
                    <a:lstStyle/>
                    <a:p>
                      <a:r>
                        <a:rPr lang="en-US" sz="3200" dirty="0" smtClean="0"/>
                        <a:t>Types of Deviance:</a:t>
                      </a:r>
                      <a:endParaRPr lang="en-US" sz="3200" dirty="0"/>
                    </a:p>
                  </a:txBody>
                  <a:tcPr marL="68580" marR="68580"/>
                </a:tc>
                <a:tc>
                  <a:txBody>
                    <a:bodyPr/>
                    <a:lstStyle/>
                    <a:p>
                      <a:r>
                        <a:rPr lang="en-US" sz="3200" dirty="0" smtClean="0"/>
                        <a:t>Normal</a:t>
                      </a:r>
                      <a:endParaRPr lang="en-US" sz="3200" dirty="0"/>
                    </a:p>
                  </a:txBody>
                  <a:tcPr marL="68580" marR="68580"/>
                </a:tc>
                <a:tc>
                  <a:txBody>
                    <a:bodyPr/>
                    <a:lstStyle/>
                    <a:p>
                      <a:r>
                        <a:rPr lang="en-US" sz="3200" dirty="0" smtClean="0"/>
                        <a:t>Pathological</a:t>
                      </a:r>
                      <a:endParaRPr lang="en-US" sz="3200" dirty="0"/>
                    </a:p>
                  </a:txBody>
                  <a:tcPr marL="68580" marR="68580"/>
                </a:tc>
                <a:tc>
                  <a:txBody>
                    <a:bodyPr/>
                    <a:lstStyle/>
                    <a:p>
                      <a:r>
                        <a:rPr lang="en-US" sz="3200" dirty="0" smtClean="0"/>
                        <a:t>Sociological</a:t>
                      </a:r>
                      <a:endParaRPr lang="en-US" sz="3200" dirty="0"/>
                    </a:p>
                  </a:txBody>
                  <a:tcPr marL="68580" marR="68580"/>
                </a:tc>
              </a:tr>
              <a:tr h="1956237">
                <a:tc>
                  <a:txBody>
                    <a:bodyPr/>
                    <a:lstStyle/>
                    <a:p>
                      <a:r>
                        <a:rPr lang="en-US" dirty="0" smtClean="0"/>
                        <a:t>Definition</a:t>
                      </a:r>
                      <a:endParaRPr lang="en-US" dirty="0"/>
                    </a:p>
                  </a:txBody>
                  <a:tcPr marL="68580" marR="68580"/>
                </a:tc>
                <a:tc>
                  <a:txBody>
                    <a:bodyPr/>
                    <a:lstStyle/>
                    <a:p>
                      <a:r>
                        <a:rPr lang="en-US" dirty="0" smtClean="0"/>
                        <a:t>Occurs often and among a large number of participants, making it statistically “normal” so to speak.</a:t>
                      </a:r>
                      <a:endParaRPr lang="en-US" dirty="0"/>
                    </a:p>
                  </a:txBody>
                  <a:tcPr marL="68580" marR="68580"/>
                </a:tc>
                <a:tc>
                  <a:txBody>
                    <a:bodyPr/>
                    <a:lstStyle/>
                    <a:p>
                      <a:r>
                        <a:rPr lang="en-US" dirty="0" smtClean="0"/>
                        <a:t>Considered by most people</a:t>
                      </a:r>
                      <a:r>
                        <a:rPr lang="en-US" baseline="0" dirty="0" smtClean="0"/>
                        <a:t> to be harmful, is often against the law, and/or is engaged in by relatively few individuals.</a:t>
                      </a:r>
                      <a:endParaRPr lang="en-US" dirty="0"/>
                    </a:p>
                  </a:txBody>
                  <a:tcPr marL="68580" marR="68580"/>
                </a:tc>
                <a:tc>
                  <a:txBody>
                    <a:bodyPr/>
                    <a:lstStyle/>
                    <a:p>
                      <a:r>
                        <a:rPr lang="en-US" dirty="0" smtClean="0"/>
                        <a:t>Behaviors that spawn unique forms of social structure despite the condemnation they generally incur</a:t>
                      </a:r>
                      <a:endParaRPr lang="en-US" dirty="0"/>
                    </a:p>
                  </a:txBody>
                  <a:tcPr marL="68580" marR="68580"/>
                </a:tc>
              </a:tr>
              <a:tr h="1589443">
                <a:tc>
                  <a:txBody>
                    <a:bodyPr/>
                    <a:lstStyle/>
                    <a:p>
                      <a:r>
                        <a:rPr lang="en-US" dirty="0" smtClean="0"/>
                        <a:t>Examples</a:t>
                      </a:r>
                      <a:endParaRPr lang="en-US" dirty="0"/>
                    </a:p>
                  </a:txBody>
                  <a:tcPr marL="68580" marR="68580"/>
                </a:tc>
                <a:tc>
                  <a:txBody>
                    <a:bodyPr/>
                    <a:lstStyle/>
                    <a:p>
                      <a:r>
                        <a:rPr lang="en-US" dirty="0" smtClean="0"/>
                        <a:t>Anal Sex,</a:t>
                      </a:r>
                    </a:p>
                    <a:p>
                      <a:r>
                        <a:rPr lang="en-US" dirty="0" smtClean="0"/>
                        <a:t>Oral Sex,</a:t>
                      </a:r>
                    </a:p>
                    <a:p>
                      <a:r>
                        <a:rPr lang="en-US" dirty="0" smtClean="0"/>
                        <a:t>Masturbation,</a:t>
                      </a:r>
                    </a:p>
                    <a:p>
                      <a:r>
                        <a:rPr lang="en-US" dirty="0" smtClean="0"/>
                        <a:t>Pre-marital sex</a:t>
                      </a:r>
                    </a:p>
                    <a:p>
                      <a:endParaRPr lang="en-US" dirty="0"/>
                    </a:p>
                  </a:txBody>
                  <a:tcPr marL="68580" marR="68580"/>
                </a:tc>
                <a:tc>
                  <a:txBody>
                    <a:bodyPr/>
                    <a:lstStyle/>
                    <a:p>
                      <a:r>
                        <a:rPr lang="en-US" dirty="0" smtClean="0"/>
                        <a:t>Pedophilia,</a:t>
                      </a:r>
                    </a:p>
                    <a:p>
                      <a:r>
                        <a:rPr lang="en-US" dirty="0" smtClean="0"/>
                        <a:t>Bestiality,</a:t>
                      </a:r>
                    </a:p>
                    <a:p>
                      <a:r>
                        <a:rPr lang="en-US" dirty="0" smtClean="0"/>
                        <a:t>BDSM,</a:t>
                      </a:r>
                    </a:p>
                    <a:p>
                      <a:r>
                        <a:rPr lang="en-US" dirty="0" smtClean="0"/>
                        <a:t>Sexual</a:t>
                      </a:r>
                      <a:r>
                        <a:rPr lang="en-US" baseline="0" dirty="0" smtClean="0"/>
                        <a:t> asphyxiates</a:t>
                      </a:r>
                      <a:endParaRPr lang="en-US" dirty="0"/>
                    </a:p>
                  </a:txBody>
                  <a:tcPr marL="68580" marR="68580"/>
                </a:tc>
                <a:tc>
                  <a:txBody>
                    <a:bodyPr/>
                    <a:lstStyle/>
                    <a:p>
                      <a:r>
                        <a:rPr lang="en-US" dirty="0" smtClean="0"/>
                        <a:t>Prostitution,</a:t>
                      </a:r>
                    </a:p>
                    <a:p>
                      <a:r>
                        <a:rPr lang="en-US" baseline="0" dirty="0" smtClean="0"/>
                        <a:t>Homosexual groups,</a:t>
                      </a:r>
                    </a:p>
                    <a:p>
                      <a:r>
                        <a:rPr lang="en-US" baseline="0" dirty="0" smtClean="0"/>
                        <a:t>Swingers,</a:t>
                      </a:r>
                    </a:p>
                    <a:p>
                      <a:r>
                        <a:rPr lang="en-US" baseline="0" dirty="0" smtClean="0"/>
                        <a:t>Nudists</a:t>
                      </a:r>
                      <a:endParaRPr lang="en-US" dirty="0"/>
                    </a:p>
                  </a:txBody>
                  <a:tcPr marL="68580" marR="68580"/>
                </a:tc>
              </a:tr>
            </a:tbl>
          </a:graphicData>
        </a:graphic>
      </p:graphicFrame>
      <p:sp>
        <p:nvSpPr>
          <p:cNvPr id="4" name="Footer Placeholder 3"/>
          <p:cNvSpPr>
            <a:spLocks noGrp="1"/>
          </p:cNvSpPr>
          <p:nvPr>
            <p:ph type="ftr" sz="quarter" idx="11"/>
          </p:nvPr>
        </p:nvSpPr>
        <p:spPr/>
        <p:txBody>
          <a:bodyPr/>
          <a:lstStyle/>
          <a:p>
            <a:r>
              <a:rPr lang="en-US" smtClean="0">
                <a:solidFill>
                  <a:prstClr val="black">
                    <a:tint val="75000"/>
                  </a:prstClr>
                </a:solidFill>
              </a:rPr>
              <a:t>Copyright © 2014 Carolina Academic Press. All rights reserved.</a:t>
            </a:r>
            <a:endParaRPr lang="en-US">
              <a:solidFill>
                <a:prstClr val="black">
                  <a:tint val="75000"/>
                </a:prstClr>
              </a:solidFill>
            </a:endParaRPr>
          </a:p>
        </p:txBody>
      </p:sp>
    </p:spTree>
    <p:extLst>
      <p:ext uri="{BB962C8B-B14F-4D97-AF65-F5344CB8AC3E}">
        <p14:creationId xmlns:p14="http://schemas.microsoft.com/office/powerpoint/2010/main" val="25257382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Deviance</a:t>
            </a:r>
            <a:endParaRPr lang="en-US" dirty="0"/>
          </a:p>
        </p:txBody>
      </p:sp>
      <p:sp>
        <p:nvSpPr>
          <p:cNvPr id="3" name="Content Placeholder 2"/>
          <p:cNvSpPr>
            <a:spLocks noGrp="1"/>
          </p:cNvSpPr>
          <p:nvPr>
            <p:ph idx="1"/>
          </p:nvPr>
        </p:nvSpPr>
        <p:spPr/>
        <p:txBody>
          <a:bodyPr/>
          <a:lstStyle/>
          <a:p>
            <a:r>
              <a:rPr lang="en-US" b="1" dirty="0" smtClean="0"/>
              <a:t>Normal deviance</a:t>
            </a:r>
            <a:r>
              <a:rPr lang="en-US" dirty="0" smtClean="0"/>
              <a:t> (also known as normative deviance or secret deviance) is sexual behavior that occurs often and among a large number of participants, thus making it statistically normal.</a:t>
            </a:r>
          </a:p>
          <a:p>
            <a:endParaRPr lang="en-US" b="1" dirty="0" smtClean="0"/>
          </a:p>
          <a:p>
            <a:pPr lvl="1"/>
            <a:r>
              <a:rPr lang="en-US" b="1" dirty="0" smtClean="0"/>
              <a:t>These activities are statistically common despite their propensity to offend the normative standards of many.</a:t>
            </a:r>
          </a:p>
          <a:p>
            <a:pPr lvl="1"/>
            <a:endParaRPr lang="en-US" b="1" dirty="0"/>
          </a:p>
          <a:p>
            <a:pPr lvl="1"/>
            <a:r>
              <a:rPr lang="en-US" b="1" dirty="0" smtClean="0"/>
              <a:t>Examples include masturbation, oral sex and premarital sex.  Most people have engaged in one or more of these acts.</a:t>
            </a:r>
            <a:endParaRPr lang="en-US" b="1"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Copyright © 2014 Carolina Academic Press. All rights reserved.</a:t>
            </a:r>
            <a:endParaRPr lang="en-US">
              <a:solidFill>
                <a:prstClr val="black">
                  <a:tint val="75000"/>
                </a:prstClr>
              </a:solidFill>
            </a:endParaRPr>
          </a:p>
        </p:txBody>
      </p:sp>
    </p:spTree>
    <p:extLst>
      <p:ext uri="{BB962C8B-B14F-4D97-AF65-F5344CB8AC3E}">
        <p14:creationId xmlns:p14="http://schemas.microsoft.com/office/powerpoint/2010/main" val="237965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Pathological Deviance</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Pathological deviance</a:t>
            </a:r>
            <a:r>
              <a:rPr lang="en-US" dirty="0" smtClean="0"/>
              <a:t> is considered by most people to be harmful, is against the law, or is engaged in by relatively few individuals.</a:t>
            </a:r>
          </a:p>
          <a:p>
            <a:endParaRPr lang="en-US" b="1" dirty="0"/>
          </a:p>
          <a:p>
            <a:pPr lvl="1"/>
            <a:r>
              <a:rPr lang="en-US" b="1" dirty="0" smtClean="0"/>
              <a:t>There is a particular type of association between laws, mores and behavior.</a:t>
            </a:r>
          </a:p>
          <a:p>
            <a:pPr lvl="1"/>
            <a:endParaRPr lang="en-US" b="1" dirty="0"/>
          </a:p>
          <a:p>
            <a:pPr lvl="1"/>
            <a:r>
              <a:rPr lang="en-US" b="1" dirty="0" smtClean="0"/>
              <a:t>Understanding the sources of deviant learning and the reinforcement of continued behavior generally necessitates a psychological or social-psychological perspective rather than a sociological one.</a:t>
            </a:r>
          </a:p>
          <a:p>
            <a:pPr lvl="1"/>
            <a:endParaRPr lang="en-US" b="1" dirty="0"/>
          </a:p>
          <a:p>
            <a:pPr lvl="1"/>
            <a:r>
              <a:rPr lang="en-US" b="1" dirty="0" smtClean="0"/>
              <a:t>Examples include sexual contact with children, incest, rape and some forms of voyeurism and exhibitionism.</a:t>
            </a:r>
            <a:endParaRPr lang="en-US" b="1"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Copyright © 2014 Carolina Academic Press. All rights reserved.</a:t>
            </a:r>
            <a:endParaRPr lang="en-US">
              <a:solidFill>
                <a:prstClr val="black">
                  <a:tint val="75000"/>
                </a:prstClr>
              </a:solidFill>
            </a:endParaRPr>
          </a:p>
        </p:txBody>
      </p:sp>
    </p:spTree>
    <p:extLst>
      <p:ext uri="{BB962C8B-B14F-4D97-AF65-F5344CB8AC3E}">
        <p14:creationId xmlns:p14="http://schemas.microsoft.com/office/powerpoint/2010/main" val="19549598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639</Words>
  <Application>Microsoft Office PowerPoint</Application>
  <PresentationFormat>On-screen Show (4:3)</PresentationFormat>
  <Paragraphs>97</Paragraphs>
  <Slides>11</Slides>
  <Notes>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Office Theme</vt:lpstr>
      <vt:lpstr>1_Office Theme</vt:lpstr>
      <vt:lpstr>A Swell of the Nasty</vt:lpstr>
      <vt:lpstr>Range of Sexually Deviant Behaviors</vt:lpstr>
      <vt:lpstr>Continuum of Sexual Deviance</vt:lpstr>
      <vt:lpstr>Technicways and Social Change</vt:lpstr>
      <vt:lpstr>How have these developments been adapted for sexually deviant purposes?</vt:lpstr>
      <vt:lpstr>Models of Sexual Deviance</vt:lpstr>
      <vt:lpstr>Pre-Internet Model  (Gagnon &amp; Simon, 1967)</vt:lpstr>
      <vt:lpstr>Normal Deviance</vt:lpstr>
      <vt:lpstr>Pathological Deviance</vt:lpstr>
      <vt:lpstr>Sociological Deviance</vt:lpstr>
      <vt:lpstr>The full set of PowerPoint slides is available upon adoption.  Email bhall@cap-press.com  for more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Swell of the Nasty</dc:title>
  <dc:creator>tina</dc:creator>
  <cp:lastModifiedBy>tina</cp:lastModifiedBy>
  <cp:revision>1</cp:revision>
  <dcterms:created xsi:type="dcterms:W3CDTF">2015-01-08T15:19:20Z</dcterms:created>
  <dcterms:modified xsi:type="dcterms:W3CDTF">2015-01-08T15:20:44Z</dcterms:modified>
</cp:coreProperties>
</file>