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5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34" autoAdjust="0"/>
    <p:restoredTop sz="94660"/>
  </p:normalViewPr>
  <p:slideViewPr>
    <p:cSldViewPr>
      <p:cViewPr varScale="1">
        <p:scale>
          <a:sx n="111" d="100"/>
          <a:sy n="111" d="100"/>
        </p:scale>
        <p:origin x="-217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9BC1-B64C-4AE3-8E3A-CEA874B2BD77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FC41E-D651-45B7-8D8F-D8B364739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96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9BC1-B64C-4AE3-8E3A-CEA874B2BD77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FC41E-D651-45B7-8D8F-D8B364739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7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9BC1-B64C-4AE3-8E3A-CEA874B2BD77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FC41E-D651-45B7-8D8F-D8B364739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915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2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  <a:buClr>
                <a:srgbClr val="E84C22">
                  <a:lumMod val="60000"/>
                  <a:lumOff val="40000"/>
                </a:srgbClr>
              </a:buClr>
              <a:buSzPct val="110000"/>
              <a:buFont typeface="Wingdings 2" pitchFamily="18" charset="2"/>
              <a:buNone/>
            </a:pPr>
            <a:endParaRPr sz="320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4000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3" y="3299013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FBF5-C8A8-4191-A909-9E53F79E436F}" type="datetime1">
              <a:rPr lang="en-US" smtClean="0">
                <a:solidFill>
                  <a:prstClr val="white"/>
                </a:solidFill>
              </a:rPr>
              <a:pPr/>
              <a:t>12/3/2015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2015 Carolina Academic Press. All rights reserved.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A862-5F63-4B0C-95AC-82CC71F97B0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704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FED6A-3E71-4015-A590-7A4A470DEEE6}" type="datetime1">
              <a:rPr lang="en-US" smtClean="0">
                <a:solidFill>
                  <a:prstClr val="white"/>
                </a:solidFill>
              </a:rPr>
              <a:pPr/>
              <a:t>12/3/2015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2015 Carolina Academic Press. All rights reserved.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A862-5F63-4B0C-95AC-82CC71F97B0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443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40" y="3352802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40" y="4771030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9B3A-A2C4-42F0-9D64-0A6B7FF685EF}" type="datetime1">
              <a:rPr lang="en-US" smtClean="0">
                <a:solidFill>
                  <a:prstClr val="white"/>
                </a:solidFill>
              </a:rPr>
              <a:pPr/>
              <a:t>12/3/2015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2015 Carolina Academic Press. All rights reserved.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A862-5F63-4B0C-95AC-82CC71F97B0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3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59746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7" y="2403145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7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A557-DCB4-410E-BE6F-039C3536B6F8}" type="datetime1">
              <a:rPr lang="en-US" smtClean="0">
                <a:solidFill>
                  <a:prstClr val="white"/>
                </a:solidFill>
              </a:rPr>
              <a:pPr/>
              <a:t>12/3/2015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2015 Carolina Academic Press. All rights reserved.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A862-5F63-4B0C-95AC-82CC71F97B0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2517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585D-5770-4EA8-AA59-814952A0B190}" type="datetime1">
              <a:rPr lang="en-US" smtClean="0">
                <a:solidFill>
                  <a:prstClr val="white"/>
                </a:solidFill>
              </a:rPr>
              <a:pPr/>
              <a:t>12/3/2015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2015 Carolina Academic Press. All rights reserved.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A862-5F63-4B0C-95AC-82CC71F97B0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9066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7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6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7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6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7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C3A8-E914-427E-B8EB-427E7B05C960}" type="datetime1">
              <a:rPr lang="en-US" smtClean="0">
                <a:solidFill>
                  <a:prstClr val="white"/>
                </a:solidFill>
              </a:rPr>
              <a:pPr/>
              <a:t>12/3/2015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2015 Carolina Academic Press. All rights reserved.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A862-5F63-4B0C-95AC-82CC71F97B0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0955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4602-9454-47DD-ADA2-2DB4E66AABE5}" type="datetime1">
              <a:rPr lang="en-US" smtClean="0">
                <a:solidFill>
                  <a:prstClr val="white"/>
                </a:solidFill>
              </a:rPr>
              <a:pPr/>
              <a:t>12/3/2015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2015 Carolina Academic Press. All rights reserved.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A862-5F63-4B0C-95AC-82CC71F97B0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9018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4A1D-CDE2-4223-A72B-CEB37B042583}" type="datetime1">
              <a:rPr lang="en-US" smtClean="0">
                <a:solidFill>
                  <a:prstClr val="white"/>
                </a:solidFill>
              </a:rPr>
              <a:pPr/>
              <a:t>12/3/2015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2015 Carolina Academic Press. All rights reserved.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A862-5F63-4B0C-95AC-82CC71F97B0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940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9BC1-B64C-4AE3-8E3A-CEA874B2BD77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FC41E-D651-45B7-8D8F-D8B364739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755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1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1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DA70-9AAC-4F24-A49D-9A52B3948AC1}" type="datetime1">
              <a:rPr lang="en-US" smtClean="0">
                <a:solidFill>
                  <a:prstClr val="white"/>
                </a:solidFill>
              </a:rPr>
              <a:pPr/>
              <a:t>12/3/2015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2015 Carolina Academic Press. All rights reserved.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A862-5F63-4B0C-95AC-82CC71F97B0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4609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11872"/>
            <a:ext cx="4079545" cy="1162051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ECDA-BB7F-4DED-9276-BAE55818DADD}" type="datetime1">
              <a:rPr lang="en-US" smtClean="0">
                <a:solidFill>
                  <a:prstClr val="white"/>
                </a:solidFill>
              </a:rPr>
              <a:pPr/>
              <a:t>12/3/2015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2015 Carolina Academic Press. All rights reserved.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A862-5F63-4B0C-95AC-82CC71F97B0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340778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FBBE-295B-4279-9277-0FA687FDE000}" type="datetime1">
              <a:rPr lang="en-US" smtClean="0">
                <a:solidFill>
                  <a:prstClr val="white"/>
                </a:solidFill>
              </a:rPr>
              <a:pPr/>
              <a:t>12/3/2015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2015 Carolina Academic Press. All rights reserved.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A862-5F63-4B0C-95AC-82CC71F97B0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299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2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2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F934-B0AB-4FCF-B9CB-A17C12C1C4CD}" type="datetime1">
              <a:rPr lang="en-US" smtClean="0">
                <a:solidFill>
                  <a:prstClr val="white"/>
                </a:solidFill>
              </a:rPr>
              <a:pPr/>
              <a:t>12/3/2015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2015 Carolina Academic Press. All rights reserved.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A862-5F63-4B0C-95AC-82CC71F97B0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015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9BC1-B64C-4AE3-8E3A-CEA874B2BD77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FC41E-D651-45B7-8D8F-D8B364739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59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9BC1-B64C-4AE3-8E3A-CEA874B2BD77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FC41E-D651-45B7-8D8F-D8B364739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95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9BC1-B64C-4AE3-8E3A-CEA874B2BD77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FC41E-D651-45B7-8D8F-D8B364739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913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9BC1-B64C-4AE3-8E3A-CEA874B2BD77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FC41E-D651-45B7-8D8F-D8B364739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45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9BC1-B64C-4AE3-8E3A-CEA874B2BD77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FC41E-D651-45B7-8D8F-D8B364739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6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9BC1-B64C-4AE3-8E3A-CEA874B2BD77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FC41E-D651-45B7-8D8F-D8B364739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253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9BC1-B64C-4AE3-8E3A-CEA874B2BD77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FC41E-D651-45B7-8D8F-D8B364739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0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09BC1-B64C-4AE3-8E3A-CEA874B2BD77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FC41E-D651-45B7-8D8F-D8B364739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02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FBBC454-1EB0-42B1-BB78-853F8510BE88}" type="datetime1">
              <a:rPr lang="en-US" smtClean="0">
                <a:solidFill>
                  <a:prstClr val="white"/>
                </a:solidFill>
              </a:rPr>
              <a:pPr/>
              <a:t>12/3/2015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60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Copyright © 2015 Carolina Academic Press. All rights reserved.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6192A862-5F63-4B0C-95AC-82CC71F97B0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36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552700"/>
            <a:ext cx="8229600" cy="20574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FCND2 Part I: Introduction </a:t>
            </a:r>
            <a:br>
              <a:rPr lang="en-US" sz="4400" dirty="0" smtClean="0"/>
            </a:br>
            <a:r>
              <a:rPr lang="en-US" sz="3800" dirty="0" smtClean="0"/>
              <a:t>(Chapters 1 and 2)</a:t>
            </a:r>
            <a:br>
              <a:rPr lang="en-US" sz="38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Chapter 1: Introduction</a:t>
            </a:r>
            <a:endParaRPr lang="en-US" sz="4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2015 Carolina Academic Press. All rights reserved.</a:t>
            </a: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795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022" y="177802"/>
            <a:ext cx="8042276" cy="1336956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Emergence of </a:t>
            </a:r>
            <a:br>
              <a:rPr lang="en-US" sz="3200" dirty="0" smtClean="0"/>
            </a:br>
            <a:r>
              <a:rPr lang="en-US" sz="3200" dirty="0" smtClean="0"/>
              <a:t>Classical Criminology (1700s)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5080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300" b="1" dirty="0" err="1" smtClean="0"/>
              <a:t>Cesare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Beccaria</a:t>
            </a:r>
            <a:r>
              <a:rPr lang="en-US" sz="2300" b="1" dirty="0" smtClean="0"/>
              <a:t> is the father of classical criminology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300" dirty="0" smtClean="0"/>
              <a:t>Wrote </a:t>
            </a:r>
            <a:r>
              <a:rPr lang="en-US" sz="2300" i="1" dirty="0" smtClean="0"/>
              <a:t>On Crimes and Punishments </a:t>
            </a:r>
            <a:r>
              <a:rPr lang="en-US" sz="2300" dirty="0" smtClean="0"/>
              <a:t>in 1764 that was concerned with crime and how to control it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300" b="1" dirty="0" smtClean="0"/>
              <a:t>Believed that humans are rational and acted in their own self-interest, choosing actions that would maximize pleasure and minimize pain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Five most influential principles that form the classical school: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Punishment should be a deterrent, not a retribution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Punishment should be proportionate to the crime committed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/>
              <a:t>Certainty and swiftness of punishment, not severity will achieve the greatest deterrent effect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Criminal procedures should be public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Punishment by death has no utility and the state has no right to kill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2015 Carolina Academic Press. All rights reserved.</a:t>
            </a: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020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full set of PowerPoint slides is available upon adoption. </a:t>
            </a:r>
            <a:br>
              <a:rPr lang="en-US" b="1" dirty="0" smtClean="0"/>
            </a:br>
            <a:r>
              <a:rPr lang="en-US" b="1" smtClean="0"/>
              <a:t>Email bhall@cap-press.com </a:t>
            </a:r>
            <a:br>
              <a:rPr lang="en-US" b="1" smtClean="0"/>
            </a:br>
            <a:r>
              <a:rPr lang="en-US" b="1" smtClean="0"/>
              <a:t>for more information.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3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Crime?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Tappan’s (1960) definition: “an intentional act or omission in violation of criminal law (statutory and case law), committed without defense or justification, and sanctioned by the state as a felony or misdemeanor”</a:t>
            </a:r>
          </a:p>
          <a:p>
            <a:pPr lvl="1"/>
            <a:r>
              <a:rPr lang="en-US" b="1" dirty="0" smtClean="0"/>
              <a:t>What constitutes a crime varies by time and place</a:t>
            </a:r>
          </a:p>
          <a:p>
            <a:pPr lvl="2"/>
            <a:r>
              <a:rPr lang="en-US" dirty="0" smtClean="0"/>
              <a:t>Drinking age in the UK versus the US and drinking age in the US over time</a:t>
            </a:r>
          </a:p>
          <a:p>
            <a:pPr lvl="1"/>
            <a:r>
              <a:rPr lang="en-US" b="1" dirty="0" smtClean="0"/>
              <a:t>The prescribed sanctions (punishments) for crime vary widely</a:t>
            </a:r>
          </a:p>
          <a:p>
            <a:pPr lvl="2"/>
            <a:r>
              <a:rPr lang="en-US" dirty="0" smtClean="0"/>
              <a:t>The death penalty is used in 36 states and at the federal level and in those 36 states, which crimes can get the death penalty vary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2015 Carolina Academic Press. All rights reserved.</a:t>
            </a: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806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Four ways to classify crime by type</a:t>
            </a:r>
          </a:p>
          <a:p>
            <a:pPr marL="274320" lvl="1" indent="0">
              <a:buNone/>
            </a:pPr>
            <a:r>
              <a:rPr lang="en-US" b="1" dirty="0" smtClean="0"/>
              <a:t>1. </a:t>
            </a:r>
            <a:r>
              <a:rPr lang="en-US" b="1" i="1" dirty="0" smtClean="0"/>
              <a:t>Mala in se </a:t>
            </a:r>
            <a:r>
              <a:rPr lang="en-US" b="1" dirty="0" smtClean="0"/>
              <a:t>versus </a:t>
            </a:r>
            <a:r>
              <a:rPr lang="en-US" b="1" i="1" dirty="0" smtClean="0"/>
              <a:t>mala </a:t>
            </a:r>
            <a:r>
              <a:rPr lang="en-US" b="1" i="1" dirty="0" err="1" smtClean="0"/>
              <a:t>prohibita</a:t>
            </a:r>
            <a:r>
              <a:rPr lang="en-US" b="1" dirty="0" smtClean="0"/>
              <a:t> crimes</a:t>
            </a:r>
          </a:p>
          <a:p>
            <a:pPr lvl="1"/>
            <a:r>
              <a:rPr lang="en-US" b="1" dirty="0" smtClean="0"/>
              <a:t>Mala in se crimes are inherently bad</a:t>
            </a:r>
          </a:p>
          <a:p>
            <a:pPr lvl="2"/>
            <a:r>
              <a:rPr lang="en-US" dirty="0" smtClean="0"/>
              <a:t>These are the worst of the worst crimes (murder, rape, robbery, theft) and are universally condemned as wrong and deserving of punishment</a:t>
            </a:r>
          </a:p>
          <a:p>
            <a:pPr lvl="1"/>
            <a:r>
              <a:rPr lang="en-US" b="1" i="1" dirty="0" smtClean="0"/>
              <a:t>Mala </a:t>
            </a:r>
            <a:r>
              <a:rPr lang="en-US" b="1" i="1" dirty="0" err="1" smtClean="0"/>
              <a:t>prohibita</a:t>
            </a:r>
            <a:r>
              <a:rPr lang="en-US" b="1" i="1" dirty="0" smtClean="0"/>
              <a:t> </a:t>
            </a:r>
            <a:r>
              <a:rPr lang="en-US" b="1" dirty="0" smtClean="0"/>
              <a:t>crimes are bad because they have been designated as such</a:t>
            </a:r>
          </a:p>
          <a:p>
            <a:pPr lvl="2"/>
            <a:r>
              <a:rPr lang="en-US" dirty="0" smtClean="0"/>
              <a:t>Examples include drug use and prostitution and are illegal in certain places and during certain times</a:t>
            </a:r>
          </a:p>
          <a:p>
            <a:pPr lvl="2"/>
            <a:r>
              <a:rPr lang="en-US" dirty="0" smtClean="0"/>
              <a:t>Whether these actions are considered wrong and deserving of punishment depends on whether they have been called crimes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2015 Carolina Academic Press. All rights reserved.</a:t>
            </a: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648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Four ways to classify crime by type (cont.)</a:t>
            </a:r>
          </a:p>
          <a:p>
            <a:r>
              <a:rPr lang="en-US" b="1" dirty="0" smtClean="0"/>
              <a:t>2. Felonies versus misdemeanors</a:t>
            </a:r>
          </a:p>
          <a:p>
            <a:r>
              <a:rPr lang="en-US" dirty="0" smtClean="0"/>
              <a:t>This allows us to categorize crimes by their seriousness</a:t>
            </a:r>
          </a:p>
          <a:p>
            <a:r>
              <a:rPr lang="en-US" b="1" dirty="0" smtClean="0"/>
              <a:t>Felonies are considered more serious and this is reflected in the prescribed punishment</a:t>
            </a:r>
          </a:p>
          <a:p>
            <a:pPr lvl="1"/>
            <a:r>
              <a:rPr lang="en-US" dirty="0" smtClean="0"/>
              <a:t>In LA, the punishment for a felony includes death or imprisonment at hard labor</a:t>
            </a:r>
          </a:p>
          <a:p>
            <a:pPr lvl="1"/>
            <a:r>
              <a:rPr lang="en-US" dirty="0" smtClean="0"/>
              <a:t>Felonies also carry longer sentences than misdemeanors</a:t>
            </a:r>
          </a:p>
          <a:p>
            <a:pPr lvl="2"/>
            <a:r>
              <a:rPr lang="en-US" dirty="0" smtClean="0"/>
              <a:t>A sentence of one year or more of incarceration is reserved for felonies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2015 Carolina Academic Press. All rights reserved.</a:t>
            </a: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842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Four ways to classify crimes by type (cont.)</a:t>
            </a:r>
          </a:p>
          <a:p>
            <a:r>
              <a:rPr lang="en-US" b="1" dirty="0" smtClean="0"/>
              <a:t>3. Violent versus nonviolent</a:t>
            </a:r>
          </a:p>
          <a:p>
            <a:r>
              <a:rPr lang="en-US" b="1" dirty="0" smtClean="0"/>
              <a:t>Violent crimes involve the actual, attempted or threatened use of force against a person; the use of a weapon may be involved</a:t>
            </a:r>
          </a:p>
          <a:p>
            <a:pPr lvl="1"/>
            <a:r>
              <a:rPr lang="en-US" dirty="0" smtClean="0"/>
              <a:t>Examples include murder, rape, robbery</a:t>
            </a:r>
          </a:p>
          <a:p>
            <a:r>
              <a:rPr lang="en-US" b="1" dirty="0" smtClean="0"/>
              <a:t>Nonviolent crimes do not involve the use of force against a person and can include both property and public order crimes</a:t>
            </a:r>
          </a:p>
          <a:p>
            <a:pPr lvl="1"/>
            <a:r>
              <a:rPr lang="en-US" dirty="0" smtClean="0"/>
              <a:t>Examples include burglary, prostitution and drug use</a:t>
            </a:r>
          </a:p>
          <a:p>
            <a:pPr lvl="1"/>
            <a:r>
              <a:rPr lang="en-US" dirty="0" smtClean="0"/>
              <a:t>Even though these crimes are not violent, they can be classified as felonies and can carry long prison sentences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2015 Carolina Academic Press. All rights reserved.</a:t>
            </a: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749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Four ways to classify crime by type (cont.)</a:t>
            </a:r>
          </a:p>
          <a:p>
            <a:r>
              <a:rPr lang="en-US" b="1" dirty="0" smtClean="0"/>
              <a:t>4. Personal versus property crimes</a:t>
            </a:r>
          </a:p>
          <a:p>
            <a:r>
              <a:rPr lang="en-US" b="1" dirty="0" smtClean="0"/>
              <a:t>Personal crimes include murder, rape, robbery, assault and domestic violence</a:t>
            </a:r>
          </a:p>
          <a:p>
            <a:r>
              <a:rPr lang="en-US" b="1" dirty="0" smtClean="0"/>
              <a:t>Property crimes involve the theft or destruction of property</a:t>
            </a:r>
          </a:p>
          <a:p>
            <a:r>
              <a:rPr lang="en-US" b="1" dirty="0" smtClean="0"/>
              <a:t>Personal crimes are considered more serious than property crimes</a:t>
            </a:r>
          </a:p>
          <a:p>
            <a:pPr lvl="1"/>
            <a:r>
              <a:rPr lang="en-US" dirty="0" smtClean="0"/>
              <a:t>But property crimes can result in prison time</a:t>
            </a:r>
          </a:p>
          <a:p>
            <a:r>
              <a:rPr lang="en-US" dirty="0"/>
              <a:t>S</a:t>
            </a:r>
            <a:r>
              <a:rPr lang="en-US" dirty="0" smtClean="0"/>
              <a:t>ome crimes are both personal and property crimes</a:t>
            </a:r>
          </a:p>
          <a:p>
            <a:pPr lvl="1"/>
            <a:r>
              <a:rPr lang="en-US" dirty="0" smtClean="0"/>
              <a:t>E.g., armed robbery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2015 Carolina Academic Press. All rights reserved.</a:t>
            </a: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362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Criminal Law?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 formal criminal law comes into existence when society has an interest in proscribing or prescribing and punishing certain acts</a:t>
            </a:r>
          </a:p>
          <a:p>
            <a:r>
              <a:rPr lang="en-US" dirty="0" smtClean="0"/>
              <a:t>Our modern laws have a direct connection to the Law of the Twelve Tables from Rome in 450 B.C.</a:t>
            </a:r>
          </a:p>
          <a:p>
            <a:r>
              <a:rPr lang="en-US" b="1" dirty="0" smtClean="0"/>
              <a:t>When we think about the creation of laws, we should think about who creates them and why</a:t>
            </a:r>
          </a:p>
          <a:p>
            <a:pPr lvl="1"/>
            <a:r>
              <a:rPr lang="en-US" dirty="0" smtClean="0"/>
              <a:t>Chambliss (1974): those with special interests and political power may pass laws that support their interests and punish the activities of those in opposition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2015 Carolina Academic Press. All rights reserved.</a:t>
            </a: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19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1"/>
            <a:ext cx="8042276" cy="914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Changing Times, Changing Laws?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98602"/>
            <a:ext cx="8042276" cy="4978399"/>
          </a:xfrm>
        </p:spPr>
        <p:txBody>
          <a:bodyPr>
            <a:normAutofit/>
          </a:bodyPr>
          <a:lstStyle/>
          <a:p>
            <a:r>
              <a:rPr lang="en-US" dirty="0" smtClean="0"/>
              <a:t>Laws often remain on the books long after their relevance has passed</a:t>
            </a:r>
          </a:p>
          <a:p>
            <a:pPr lvl="1"/>
            <a:r>
              <a:rPr lang="en-US" dirty="0" smtClean="0"/>
              <a:t>Examples of sodomy, treason, misprision of treason and criminal anarchy in Louisiana</a:t>
            </a:r>
            <a:endParaRPr lang="en-US" dirty="0"/>
          </a:p>
          <a:p>
            <a:r>
              <a:rPr lang="en-US" dirty="0" smtClean="0"/>
              <a:t>Why is this so?</a:t>
            </a:r>
            <a:endParaRPr lang="en-US" dirty="0"/>
          </a:p>
          <a:p>
            <a:r>
              <a:rPr lang="en-US" dirty="0" smtClean="0"/>
              <a:t>Legislators rarely vote to remove laws from the books for fear of being labeled soft on crime</a:t>
            </a:r>
          </a:p>
          <a:p>
            <a:r>
              <a:rPr lang="en-US" b="1" dirty="0" smtClean="0"/>
              <a:t>When new laws are passed, there is an increase in the number of activities that are considered criminal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Copyright © 2015 Carolina Academic Press. All rights reserved.</a:t>
            </a: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455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Criminology?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2"/>
            <a:ext cx="8042276" cy="4978399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Criminology is the scientific study of crime</a:t>
            </a:r>
          </a:p>
          <a:p>
            <a:r>
              <a:rPr lang="en-US" dirty="0" smtClean="0"/>
              <a:t>Criminologists focus on: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hat causes crime </a:t>
            </a:r>
          </a:p>
          <a:p>
            <a:pPr lvl="1"/>
            <a:r>
              <a:rPr lang="en-US" dirty="0" smtClean="0"/>
              <a:t>How and why crime rates change</a:t>
            </a:r>
          </a:p>
          <a:p>
            <a:pPr lvl="1"/>
            <a:r>
              <a:rPr lang="en-US" dirty="0" smtClean="0"/>
              <a:t>Why some people and groups engage in crime more than others</a:t>
            </a:r>
          </a:p>
          <a:p>
            <a:pPr lvl="1"/>
            <a:r>
              <a:rPr lang="en-US" dirty="0" smtClean="0"/>
              <a:t>Why some activities are criminalized and others are not</a:t>
            </a:r>
          </a:p>
          <a:p>
            <a:pPr lvl="1"/>
            <a:r>
              <a:rPr lang="en-US" dirty="0" smtClean="0"/>
              <a:t>How to prevent crime</a:t>
            </a:r>
          </a:p>
          <a:p>
            <a:r>
              <a:rPr lang="en-US" sz="2100" b="1" dirty="0"/>
              <a:t>C</a:t>
            </a:r>
            <a:r>
              <a:rPr lang="en-US" sz="2100" b="1" dirty="0" smtClean="0"/>
              <a:t>riminologists use the scientific method to study their areas of interest</a:t>
            </a:r>
          </a:p>
          <a:p>
            <a:r>
              <a:rPr lang="en-US" sz="2100" dirty="0" smtClean="0"/>
              <a:t>Criminology has advanced to include experimental as well as observational studies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Copyright © 2015 Carolina Academic Press. All rights reserved.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70008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eez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915</Words>
  <Application>Microsoft Office PowerPoint</Application>
  <PresentationFormat>On-screen Show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Breeze</vt:lpstr>
      <vt:lpstr>FCND2 Part I: Introduction  (Chapters 1 and 2)  Chapter 1: Introduction</vt:lpstr>
      <vt:lpstr>What is Crime?</vt:lpstr>
      <vt:lpstr>Types of Crime</vt:lpstr>
      <vt:lpstr>Types of Crime</vt:lpstr>
      <vt:lpstr>Types of Crime</vt:lpstr>
      <vt:lpstr>Types of Crime</vt:lpstr>
      <vt:lpstr>What Is Criminal Law?</vt:lpstr>
      <vt:lpstr>Changing Times, Changing Laws?</vt:lpstr>
      <vt:lpstr>What is Criminology?</vt:lpstr>
      <vt:lpstr>The Emergence of  Classical Criminology (1700s)</vt:lpstr>
      <vt:lpstr>The full set of PowerPoint slides is available upon adoption.  Email bhall@cap-press.com  for more information.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FCND2 Part I: Introduction  (Chapters 1 and 2)  Chapter 1: Introduction</dc:title>
  <dc:creator>tina</dc:creator>
  <cp:lastModifiedBy>tina</cp:lastModifiedBy>
  <cp:revision>1</cp:revision>
  <dcterms:created xsi:type="dcterms:W3CDTF">2015-12-03T15:35:59Z</dcterms:created>
  <dcterms:modified xsi:type="dcterms:W3CDTF">2015-12-03T15:36:38Z</dcterms:modified>
</cp:coreProperties>
</file>