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8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spiropoulos\Dropbox\CA%20Crime%20Book%20Chapter\DataExcelTables\CACrimeBookChapterTablesExcel%20I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spiropoulos\Dropbox\CA%20Crime%20Book%20Chapter\DataExcelTables\CACrimeBookChapterTablesExcel%20I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spiropoulos\Dropbox\CA%20Crime%20Book%20Chapter\DataExcelTables\CACrimeBookChapterTablesExcel%20I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spiropoulos\Dropbox\CA%20Crime%20Book%20Chapter\DataExcelTables\CACrimeBookChapterTablesExcel%20I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/>
            </a:pPr>
            <a:r>
              <a:rPr lang="en-US" sz="1400" b="1"/>
              <a:t>Figure 1.1: Percentage Crime By Crime Type, 2012</a:t>
            </a:r>
          </a:p>
        </c:rich>
      </c:tx>
      <c:layout>
        <c:manualLayout>
          <c:xMode val="edge"/>
          <c:yMode val="edge"/>
          <c:x val="0.13519716233234699"/>
          <c:y val="3.24637740433684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4092368347758839"/>
          <c:y val="7.9684567458446473E-2"/>
          <c:w val="0.54765266123820322"/>
          <c:h val="0.8845209252048194"/>
        </c:manualLayout>
      </c:layout>
      <c:pieChart>
        <c:varyColors val="1"/>
        <c:ser>
          <c:idx val="0"/>
          <c:order val="0"/>
          <c:explosion val="1"/>
          <c:dPt>
            <c:idx val="5"/>
            <c:bubble3D val="0"/>
            <c:explosion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dirty="0"/>
                      <a:t>Homicide
0.2%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dirty="0"/>
                      <a:t>Forcible Rape
0.6%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dirty="0"/>
                      <a:t>Robbery
4.6%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dirty="0" err="1"/>
                      <a:t>Agg</a:t>
                    </a:r>
                    <a:r>
                      <a:rPr lang="en-US" sz="1400" dirty="0"/>
                      <a:t>. Assault
7.8%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dirty="0"/>
                      <a:t>Burglary
20.2%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400" dirty="0"/>
                      <a:t>MVT
13.8%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400" dirty="0"/>
                      <a:t>Larceny/Theft
52.2%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400" dirty="0"/>
                      <a:t>Arson
0.6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CA2012Only!$B$21:$I$21</c:f>
              <c:strCache>
                <c:ptCount val="8"/>
                <c:pt idx="0">
                  <c:v>Homicide</c:v>
                </c:pt>
                <c:pt idx="1">
                  <c:v>Forcible Rape</c:v>
                </c:pt>
                <c:pt idx="2">
                  <c:v>Robbery</c:v>
                </c:pt>
                <c:pt idx="3">
                  <c:v>Agg. Assault</c:v>
                </c:pt>
                <c:pt idx="4">
                  <c:v>Burglary</c:v>
                </c:pt>
                <c:pt idx="5">
                  <c:v>MVT</c:v>
                </c:pt>
                <c:pt idx="6">
                  <c:v>Larceny/Theft</c:v>
                </c:pt>
                <c:pt idx="7">
                  <c:v>Arson</c:v>
                </c:pt>
              </c:strCache>
            </c:strRef>
          </c:cat>
          <c:val>
            <c:numRef>
              <c:f>CA2012Only!$B$22:$I$22</c:f>
              <c:numCache>
                <c:formatCode>#,##0</c:formatCode>
                <c:ptCount val="8"/>
                <c:pt idx="0">
                  <c:v>1878</c:v>
                </c:pt>
                <c:pt idx="1">
                  <c:v>7828</c:v>
                </c:pt>
                <c:pt idx="2">
                  <c:v>56491</c:v>
                </c:pt>
                <c:pt idx="3">
                  <c:v>94432</c:v>
                </c:pt>
                <c:pt idx="4">
                  <c:v>245601</c:v>
                </c:pt>
                <c:pt idx="5">
                  <c:v>168516</c:v>
                </c:pt>
                <c:pt idx="6">
                  <c:v>634647</c:v>
                </c:pt>
                <c:pt idx="7">
                  <c:v>7519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279"/>
      </c:pieChart>
    </c:plotArea>
    <c:plotVisOnly val="1"/>
    <c:dispBlanksAs val="gap"/>
    <c:showDLblsOverMax val="0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/>
            </a:pPr>
            <a:r>
              <a:rPr lang="en-US" sz="1400" b="1"/>
              <a:t>Figure 1.2: Violent Crime Counts Disaggregated by Crime Type, 2012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4763943623242335E-2"/>
          <c:y val="0.14909773730633921"/>
          <c:w val="0.56229926716790846"/>
          <c:h val="0.92077320066441004"/>
        </c:manualLayout>
      </c:layout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0.10356277675407717"/>
                  <c:y val="4.955864562203525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CA2012Only!$B$13:$E$13</c:f>
              <c:strCache>
                <c:ptCount val="4"/>
                <c:pt idx="0">
                  <c:v>Homicide</c:v>
                </c:pt>
                <c:pt idx="1">
                  <c:v>Forcible Rape</c:v>
                </c:pt>
                <c:pt idx="2">
                  <c:v>Robbery</c:v>
                </c:pt>
                <c:pt idx="3">
                  <c:v>Agg. Assault</c:v>
                </c:pt>
              </c:strCache>
            </c:strRef>
          </c:cat>
          <c:val>
            <c:numRef>
              <c:f>CA2012Only!$B$14:$E$14</c:f>
              <c:numCache>
                <c:formatCode>#,##0</c:formatCode>
                <c:ptCount val="4"/>
                <c:pt idx="0">
                  <c:v>1878</c:v>
                </c:pt>
                <c:pt idx="1">
                  <c:v>7828</c:v>
                </c:pt>
                <c:pt idx="2">
                  <c:v>56491</c:v>
                </c:pt>
                <c:pt idx="3">
                  <c:v>94432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 rtl="0"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 rtl="0">
              <a:defRPr sz="1400"/>
            </a:pPr>
            <a:endParaRPr lang="en-US"/>
          </a:p>
        </c:txPr>
      </c:legendEntry>
      <c:legendEntry>
        <c:idx val="2"/>
        <c:txPr>
          <a:bodyPr/>
          <a:lstStyle/>
          <a:p>
            <a:pPr rtl="0">
              <a:defRPr sz="1400"/>
            </a:pPr>
            <a:endParaRPr lang="en-US"/>
          </a:p>
        </c:txPr>
      </c:legendEntry>
      <c:legendEntry>
        <c:idx val="3"/>
        <c:txPr>
          <a:bodyPr/>
          <a:lstStyle/>
          <a:p>
            <a:pPr rtl="0">
              <a:defRPr sz="1400"/>
            </a:pPr>
            <a:endParaRPr lang="en-US"/>
          </a:p>
        </c:txPr>
      </c:legendEntry>
      <c:layout>
        <c:manualLayout>
          <c:xMode val="edge"/>
          <c:yMode val="edge"/>
          <c:x val="0.71500793726085399"/>
          <c:y val="0.43432695366006202"/>
          <c:w val="0.21109648040982801"/>
          <c:h val="0.29431387320577401"/>
        </c:manualLayout>
      </c:layout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900">
          <a:latin typeface="Times New Roman" pitchFamily="18" charset="0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/>
            </a:pPr>
            <a:r>
              <a:rPr lang="en-US" sz="1400" b="1"/>
              <a:t>Figure 1.3: Property Crime Counts Disaggregated by Crime Type, 2012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318150025956586"/>
          <c:y val="0.13186627987291064"/>
          <c:w val="0.46777907992452389"/>
          <c:h val="0.86614357415849341"/>
        </c:manualLayout>
      </c:layout>
      <c:pieChart>
        <c:varyColors val="1"/>
        <c:ser>
          <c:idx val="0"/>
          <c:order val="0"/>
          <c:dLbls>
            <c:dLbl>
              <c:idx val="3"/>
              <c:layout>
                <c:manualLayout>
                  <c:x val="-0.19979023348492808"/>
                  <c:y val="7.160128010314499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CA2012Only!$B$17:$E$17</c:f>
              <c:strCache>
                <c:ptCount val="4"/>
                <c:pt idx="0">
                  <c:v>Burglary</c:v>
                </c:pt>
                <c:pt idx="1">
                  <c:v>MVT</c:v>
                </c:pt>
                <c:pt idx="2">
                  <c:v>Larceny/Theft</c:v>
                </c:pt>
                <c:pt idx="3">
                  <c:v>Arson</c:v>
                </c:pt>
              </c:strCache>
            </c:strRef>
          </c:cat>
          <c:val>
            <c:numRef>
              <c:f>CA2012Only!$B$18:$E$18</c:f>
              <c:numCache>
                <c:formatCode>#,##0</c:formatCode>
                <c:ptCount val="4"/>
                <c:pt idx="0">
                  <c:v>245601</c:v>
                </c:pt>
                <c:pt idx="1">
                  <c:v>168516</c:v>
                </c:pt>
                <c:pt idx="2">
                  <c:v>634647</c:v>
                </c:pt>
                <c:pt idx="3">
                  <c:v>7519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426871563086404"/>
          <c:y val="0.429689271653867"/>
          <c:w val="0.19962803317276001"/>
          <c:h val="0.2943138732057740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900">
          <a:latin typeface="Times New Roman" pitchFamily="18" charset="0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/>
            </a:pPr>
            <a:r>
              <a:rPr lang="en-US" sz="1400" b="1" dirty="0"/>
              <a:t>Figure 1.4: Rates of Murder in California Compared to the National Average, 1960-2012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California</c:v>
          </c:tx>
          <c:marker>
            <c:symbol val="none"/>
          </c:marker>
          <c:cat>
            <c:numRef>
              <c:f>'CA&amp;NatlByCrimeType'!$A$63:$A$115</c:f>
              <c:numCache>
                <c:formatCode>General</c:formatCod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numCache>
            </c:numRef>
          </c:cat>
          <c:val>
            <c:numRef>
              <c:f>'CA&amp;NatlByCrimeType'!$D$6:$D$58</c:f>
              <c:numCache>
                <c:formatCode>_(* #,##0.0_);_(* \(#,##0.0\);_(* "-"??_);_(@_)</c:formatCode>
                <c:ptCount val="53"/>
                <c:pt idx="0">
                  <c:v>3.9</c:v>
                </c:pt>
                <c:pt idx="1">
                  <c:v>3.7</c:v>
                </c:pt>
                <c:pt idx="2">
                  <c:v>3.9</c:v>
                </c:pt>
                <c:pt idx="3">
                  <c:v>3.8</c:v>
                </c:pt>
                <c:pt idx="4">
                  <c:v>4.0999999999999996</c:v>
                </c:pt>
                <c:pt idx="5">
                  <c:v>4.7</c:v>
                </c:pt>
                <c:pt idx="6">
                  <c:v>4.5999999999999996</c:v>
                </c:pt>
                <c:pt idx="7">
                  <c:v>5.4</c:v>
                </c:pt>
                <c:pt idx="8">
                  <c:v>6</c:v>
                </c:pt>
                <c:pt idx="9">
                  <c:v>7.1</c:v>
                </c:pt>
                <c:pt idx="10">
                  <c:v>6.9</c:v>
                </c:pt>
                <c:pt idx="11">
                  <c:v>8.1</c:v>
                </c:pt>
                <c:pt idx="12">
                  <c:v>8.8000000000000007</c:v>
                </c:pt>
                <c:pt idx="13">
                  <c:v>9</c:v>
                </c:pt>
                <c:pt idx="14">
                  <c:v>9.5</c:v>
                </c:pt>
                <c:pt idx="15">
                  <c:v>10.4</c:v>
                </c:pt>
                <c:pt idx="16">
                  <c:v>10.3</c:v>
                </c:pt>
                <c:pt idx="17">
                  <c:v>11.5</c:v>
                </c:pt>
                <c:pt idx="18">
                  <c:v>11.7</c:v>
                </c:pt>
                <c:pt idx="19">
                  <c:v>13</c:v>
                </c:pt>
                <c:pt idx="20">
                  <c:v>14.5</c:v>
                </c:pt>
                <c:pt idx="21">
                  <c:v>13</c:v>
                </c:pt>
                <c:pt idx="22">
                  <c:v>11.2</c:v>
                </c:pt>
                <c:pt idx="23">
                  <c:v>10.5</c:v>
                </c:pt>
                <c:pt idx="24">
                  <c:v>10.6</c:v>
                </c:pt>
                <c:pt idx="25">
                  <c:v>10.5</c:v>
                </c:pt>
                <c:pt idx="26">
                  <c:v>11.3</c:v>
                </c:pt>
                <c:pt idx="27">
                  <c:v>10.6</c:v>
                </c:pt>
                <c:pt idx="28">
                  <c:v>10.4</c:v>
                </c:pt>
                <c:pt idx="29">
                  <c:v>10.9</c:v>
                </c:pt>
                <c:pt idx="30">
                  <c:v>11.9</c:v>
                </c:pt>
                <c:pt idx="31">
                  <c:v>12.7</c:v>
                </c:pt>
                <c:pt idx="32">
                  <c:v>12.7</c:v>
                </c:pt>
                <c:pt idx="33">
                  <c:v>13.1</c:v>
                </c:pt>
                <c:pt idx="34">
                  <c:v>11.8</c:v>
                </c:pt>
                <c:pt idx="35">
                  <c:v>11.2</c:v>
                </c:pt>
                <c:pt idx="36">
                  <c:v>9.1</c:v>
                </c:pt>
                <c:pt idx="37">
                  <c:v>8</c:v>
                </c:pt>
                <c:pt idx="38">
                  <c:v>6.6</c:v>
                </c:pt>
                <c:pt idx="39">
                  <c:v>6</c:v>
                </c:pt>
                <c:pt idx="40">
                  <c:v>6.1</c:v>
                </c:pt>
                <c:pt idx="41">
                  <c:v>6.4</c:v>
                </c:pt>
                <c:pt idx="42">
                  <c:v>6.8</c:v>
                </c:pt>
                <c:pt idx="43">
                  <c:v>6.8</c:v>
                </c:pt>
                <c:pt idx="44">
                  <c:v>6.7</c:v>
                </c:pt>
                <c:pt idx="45">
                  <c:v>6.9</c:v>
                </c:pt>
                <c:pt idx="46">
                  <c:v>6.8</c:v>
                </c:pt>
                <c:pt idx="47">
                  <c:v>6.2</c:v>
                </c:pt>
                <c:pt idx="48">
                  <c:v>5.9</c:v>
                </c:pt>
                <c:pt idx="49">
                  <c:v>5.3</c:v>
                </c:pt>
                <c:pt idx="50">
                  <c:v>4.8</c:v>
                </c:pt>
                <c:pt idx="51">
                  <c:v>4.8</c:v>
                </c:pt>
                <c:pt idx="52">
                  <c:v>5</c:v>
                </c:pt>
              </c:numCache>
            </c:numRef>
          </c:val>
          <c:smooth val="0"/>
        </c:ser>
        <c:ser>
          <c:idx val="1"/>
          <c:order val="1"/>
          <c:tx>
            <c:v>National Average</c:v>
          </c:tx>
          <c:marker>
            <c:symbol val="none"/>
          </c:marker>
          <c:cat>
            <c:numRef>
              <c:f>'CA&amp;NatlByCrimeType'!$A$63:$A$115</c:f>
              <c:numCache>
                <c:formatCode>General</c:formatCod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numCache>
            </c:numRef>
          </c:cat>
          <c:val>
            <c:numRef>
              <c:f>'CA&amp;NatlByCrimeType'!$D$63:$D$115</c:f>
              <c:numCache>
                <c:formatCode>_(* #,##0.0_);_(* \(#,##0.0\);_(* "-"??_);_(@_)</c:formatCode>
                <c:ptCount val="53"/>
                <c:pt idx="0">
                  <c:v>5.0999999999999996</c:v>
                </c:pt>
                <c:pt idx="1">
                  <c:v>4.8</c:v>
                </c:pt>
                <c:pt idx="2">
                  <c:v>4.5999999999999996</c:v>
                </c:pt>
                <c:pt idx="3">
                  <c:v>4.5999999999999996</c:v>
                </c:pt>
                <c:pt idx="4">
                  <c:v>4.9000000000000004</c:v>
                </c:pt>
                <c:pt idx="5">
                  <c:v>5.0999999999999996</c:v>
                </c:pt>
                <c:pt idx="6">
                  <c:v>5.6</c:v>
                </c:pt>
                <c:pt idx="7">
                  <c:v>6.2</c:v>
                </c:pt>
                <c:pt idx="8">
                  <c:v>6.9</c:v>
                </c:pt>
                <c:pt idx="9">
                  <c:v>7.3</c:v>
                </c:pt>
                <c:pt idx="10">
                  <c:v>7.9</c:v>
                </c:pt>
                <c:pt idx="11">
                  <c:v>8.6</c:v>
                </c:pt>
                <c:pt idx="12">
                  <c:v>9</c:v>
                </c:pt>
                <c:pt idx="13">
                  <c:v>9.4</c:v>
                </c:pt>
                <c:pt idx="14">
                  <c:v>9.8000000000000007</c:v>
                </c:pt>
                <c:pt idx="15">
                  <c:v>9.6</c:v>
                </c:pt>
                <c:pt idx="16">
                  <c:v>8.7000000000000011</c:v>
                </c:pt>
                <c:pt idx="17">
                  <c:v>8.8000000000000007</c:v>
                </c:pt>
                <c:pt idx="18">
                  <c:v>9</c:v>
                </c:pt>
                <c:pt idx="19">
                  <c:v>9.8000000000000007</c:v>
                </c:pt>
                <c:pt idx="20">
                  <c:v>10.199999999999999</c:v>
                </c:pt>
                <c:pt idx="21">
                  <c:v>9.8000000000000007</c:v>
                </c:pt>
                <c:pt idx="22">
                  <c:v>9.1</c:v>
                </c:pt>
                <c:pt idx="23">
                  <c:v>8.3000000000000007</c:v>
                </c:pt>
                <c:pt idx="24">
                  <c:v>7.9</c:v>
                </c:pt>
                <c:pt idx="25">
                  <c:v>8</c:v>
                </c:pt>
                <c:pt idx="26">
                  <c:v>8.6</c:v>
                </c:pt>
                <c:pt idx="27">
                  <c:v>8.3000000000000007</c:v>
                </c:pt>
                <c:pt idx="28">
                  <c:v>8.5</c:v>
                </c:pt>
                <c:pt idx="29">
                  <c:v>8.7000000000000011</c:v>
                </c:pt>
                <c:pt idx="30">
                  <c:v>9.4</c:v>
                </c:pt>
                <c:pt idx="31">
                  <c:v>9.8000000000000007</c:v>
                </c:pt>
                <c:pt idx="32">
                  <c:v>9.3000000000000007</c:v>
                </c:pt>
                <c:pt idx="33">
                  <c:v>9.5</c:v>
                </c:pt>
                <c:pt idx="34">
                  <c:v>9</c:v>
                </c:pt>
                <c:pt idx="35">
                  <c:v>8.2000000000000011</c:v>
                </c:pt>
                <c:pt idx="36">
                  <c:v>7.4</c:v>
                </c:pt>
                <c:pt idx="37">
                  <c:v>6.8</c:v>
                </c:pt>
                <c:pt idx="38">
                  <c:v>6.3</c:v>
                </c:pt>
                <c:pt idx="39">
                  <c:v>5.7</c:v>
                </c:pt>
                <c:pt idx="40">
                  <c:v>5.5</c:v>
                </c:pt>
                <c:pt idx="41">
                  <c:v>5.6</c:v>
                </c:pt>
                <c:pt idx="42">
                  <c:v>5.6</c:v>
                </c:pt>
                <c:pt idx="43">
                  <c:v>5.7</c:v>
                </c:pt>
                <c:pt idx="44">
                  <c:v>5.5</c:v>
                </c:pt>
                <c:pt idx="45">
                  <c:v>5.6</c:v>
                </c:pt>
                <c:pt idx="46">
                  <c:v>5.8</c:v>
                </c:pt>
                <c:pt idx="47">
                  <c:v>5.7</c:v>
                </c:pt>
                <c:pt idx="48">
                  <c:v>5.4</c:v>
                </c:pt>
                <c:pt idx="49">
                  <c:v>5</c:v>
                </c:pt>
                <c:pt idx="50">
                  <c:v>4.8</c:v>
                </c:pt>
                <c:pt idx="51">
                  <c:v>4.7</c:v>
                </c:pt>
                <c:pt idx="52">
                  <c:v>4.7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004992"/>
        <c:axId val="162006528"/>
      </c:lineChart>
      <c:catAx>
        <c:axId val="16200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2006528"/>
        <c:crosses val="autoZero"/>
        <c:auto val="1"/>
        <c:lblAlgn val="ctr"/>
        <c:lblOffset val="100"/>
        <c:noMultiLvlLbl val="0"/>
      </c:catAx>
      <c:valAx>
        <c:axId val="1620065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900" b="0"/>
                </a:pPr>
                <a:r>
                  <a:rPr lang="en-US" sz="1400" b="0" dirty="0"/>
                  <a:t>Per 100,000 Population</a:t>
                </a:r>
              </a:p>
            </c:rich>
          </c:tx>
          <c:layout>
            <c:manualLayout>
              <c:xMode val="edge"/>
              <c:yMode val="edge"/>
              <c:x val="1.7283950617284001E-2"/>
              <c:y val="0.25398355321601002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 w="9525">
            <a:noFill/>
          </a:ln>
        </c:spPr>
        <c:crossAx val="1620049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637D-12AC-42E5-B36B-D1D6E98714EA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643B-6444-4F8C-ADDD-9489978D6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6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637D-12AC-42E5-B36B-D1D6E98714EA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643B-6444-4F8C-ADDD-9489978D6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6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637D-12AC-42E5-B36B-D1D6E98714EA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643B-6444-4F8C-ADDD-9489978D6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69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>
              <a:spcBef>
                <a:spcPts val="2000"/>
              </a:spcBef>
              <a:buClr>
                <a:srgbClr val="2C7C9F">
                  <a:lumMod val="60000"/>
                  <a:lumOff val="40000"/>
                </a:srgb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AE0D3D-2BDC-4F0E-BEE6-7A86974FCE90}" type="datetime1">
              <a:rPr lang="en-US" altLang="en-US">
                <a:solidFill>
                  <a:prstClr val="white"/>
                </a:solidFill>
              </a:rPr>
              <a:pPr>
                <a:defRPr/>
              </a:pPr>
              <a:t>7/1/2014</a:t>
            </a:fld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Copyright © 2014 Carolina Academic Press. All rights reserved.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BA3A2-6A08-48B9-BBDA-E225D6FC38DB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337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DC96A-15E6-42E5-8EF1-0E2F81D90BF6}" type="datetime1">
              <a:rPr lang="en-US" altLang="en-US">
                <a:solidFill>
                  <a:prstClr val="white"/>
                </a:solidFill>
              </a:rPr>
              <a:pPr>
                <a:defRPr/>
              </a:pPr>
              <a:t>7/1/2014</a:t>
            </a:fld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Copyright © 2014 Carolina Academic Press.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C022A-6B46-4D1E-B993-31A1C0D63321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136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11558-7A47-4C50-B3EB-70593074D32D}" type="datetime1">
              <a:rPr lang="en-US" altLang="en-US">
                <a:solidFill>
                  <a:prstClr val="white"/>
                </a:solidFill>
              </a:rPr>
              <a:pPr>
                <a:defRPr/>
              </a:pPr>
              <a:t>7/1/2014</a:t>
            </a:fld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Copyright © 2014 Carolina Academic Press. All rights reserved.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893CD-29C4-4791-9E47-A06AD1B9422A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251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0DDDA-FE4A-42F4-AABA-A7AAAC412ED5}" type="datetime1">
              <a:rPr lang="en-US" altLang="en-US">
                <a:solidFill>
                  <a:prstClr val="white"/>
                </a:solidFill>
              </a:rPr>
              <a:pPr>
                <a:defRPr/>
              </a:pPr>
              <a:t>7/1/2014</a:t>
            </a:fld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Copyright © 2014 Carolina Academic Press.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C8362-E8EB-4B18-A19C-206F9246212B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58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00EA0-7528-48AE-8A14-4B74D0E4A923}" type="datetime1">
              <a:rPr lang="en-US" altLang="en-US">
                <a:solidFill>
                  <a:prstClr val="white"/>
                </a:solidFill>
              </a:rPr>
              <a:pPr>
                <a:defRPr/>
              </a:pPr>
              <a:t>7/1/2014</a:t>
            </a:fld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Copyright © 2014 Carolina Academic Press. All rights reserved.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82591-3D29-4430-8F64-DE644C303070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556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3CABE-74A6-40E2-98E5-92857E7DC99D}" type="datetime1">
              <a:rPr lang="en-US" altLang="en-US">
                <a:solidFill>
                  <a:prstClr val="white"/>
                </a:solidFill>
              </a:rPr>
              <a:pPr>
                <a:defRPr/>
              </a:pPr>
              <a:t>7/1/2014</a:t>
            </a:fld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Copyright © 2014 Carolina Academic Press. All rights reserved.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96425-F55B-4EE5-81E7-326E896D34D8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41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81D6B-9705-40FC-951B-84D6B1E71B2A}" type="datetime1">
              <a:rPr lang="en-US" altLang="en-US">
                <a:solidFill>
                  <a:prstClr val="white"/>
                </a:solidFill>
              </a:rPr>
              <a:pPr>
                <a:defRPr/>
              </a:pPr>
              <a:t>7/1/2014</a:t>
            </a:fld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Copyright © 2014 Carolina Academic Press. All rights reserved.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1FD7-F8BC-4B91-A8C6-62CD12D11A0E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518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90165-CD6D-4D30-9609-C7CFF3C51C78}" type="datetime1">
              <a:rPr lang="en-US" altLang="en-US">
                <a:solidFill>
                  <a:prstClr val="white"/>
                </a:solidFill>
              </a:rPr>
              <a:pPr>
                <a:defRPr/>
              </a:pPr>
              <a:t>7/1/2014</a:t>
            </a:fld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Copyright © 2014 Carolina Academic Press. All rights reserved.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66B11-6FD4-4BCC-9572-A85058F9310B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71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637D-12AC-42E5-B36B-D1D6E98714EA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643B-6444-4F8C-ADDD-9489978D6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9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82504-12E6-41DB-890E-9393BCBE68C5}" type="datetime1">
              <a:rPr lang="en-US" altLang="en-US">
                <a:solidFill>
                  <a:prstClr val="white"/>
                </a:solidFill>
              </a:rPr>
              <a:pPr>
                <a:defRPr/>
              </a:pPr>
              <a:t>7/1/2014</a:t>
            </a:fld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Copyright © 2014 Carolina Academic Press. All rights reserved.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F75BF-971D-46C1-8B15-B746BFBE1F15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4827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7340E-7337-413D-B53E-A6987E3C7CEF}" type="datetime1">
              <a:rPr lang="en-US" altLang="en-US">
                <a:solidFill>
                  <a:prstClr val="white"/>
                </a:solidFill>
              </a:rPr>
              <a:pPr>
                <a:defRPr/>
              </a:pPr>
              <a:t>7/1/2014</a:t>
            </a:fld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Copyright © 2014 Carolina Academic Press. All rights reserved.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A4917-8983-417C-93C7-3872A3F6B8C7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6473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7A891-5522-46DF-8D9A-B7A640CC32E9}" type="datetime1">
              <a:rPr lang="en-US" altLang="en-US">
                <a:solidFill>
                  <a:prstClr val="white"/>
                </a:solidFill>
              </a:rPr>
              <a:pPr>
                <a:defRPr/>
              </a:pPr>
              <a:t>7/1/2014</a:t>
            </a:fld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Copyright © 2014 Carolina Academic Press.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529D-4AE7-4E17-91D5-26115E2BD749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5802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0047E-8D79-4F75-9CA1-13696A8DA014}" type="datetime1">
              <a:rPr lang="en-US" altLang="en-US">
                <a:solidFill>
                  <a:prstClr val="white"/>
                </a:solidFill>
              </a:rPr>
              <a:pPr>
                <a:defRPr/>
              </a:pPr>
              <a:t>7/1/2014</a:t>
            </a:fld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Copyright © 2014 Carolina Academic Press.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520A8-FC66-4AD8-873F-6D3891F21EC1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82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637D-12AC-42E5-B36B-D1D6E98714EA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643B-6444-4F8C-ADDD-9489978D6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46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637D-12AC-42E5-B36B-D1D6E98714EA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643B-6444-4F8C-ADDD-9489978D6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0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637D-12AC-42E5-B36B-D1D6E98714EA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643B-6444-4F8C-ADDD-9489978D6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8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637D-12AC-42E5-B36B-D1D6E98714EA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643B-6444-4F8C-ADDD-9489978D6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44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637D-12AC-42E5-B36B-D1D6E98714EA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643B-6444-4F8C-ADDD-9489978D6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1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637D-12AC-42E5-B36B-D1D6E98714EA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643B-6444-4F8C-ADDD-9489978D6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91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637D-12AC-42E5-B36B-D1D6E98714EA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643B-6444-4F8C-ADDD-9489978D6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3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A637D-12AC-42E5-B36B-D1D6E98714EA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4643B-6444-4F8C-ADDD-9489978D6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5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E24DBE3-A05C-45BC-B79F-01A6779E6B3A}" type="datetime1">
              <a:rPr lang="en-US" altLang="en-US">
                <a:solidFill>
                  <a:prstClr val="white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7/1/2014</a:t>
            </a:fld>
            <a:endParaRPr lang="en-US" altLang="en-US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r>
              <a:rPr lang="en-US">
                <a:solidFill>
                  <a:prstClr val="white"/>
                </a:solidFill>
              </a:rPr>
              <a:t>Copyright © 2014 Carolina Academic Press.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54BD2E7-50D6-4372-B29A-D20414E1E857}" type="slidenum">
              <a:rPr lang="en-US" altLang="en-US">
                <a:solidFill>
                  <a:prstClr val="white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white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656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+mn-lt"/>
          <a:ea typeface="MS PGothic" pitchFamily="34" charset="-128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22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package" Target="../embeddings/Microsoft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5981700"/>
          </a:xfrm>
        </p:spPr>
        <p:txBody>
          <a:bodyPr/>
          <a:lstStyle/>
          <a:p>
            <a:pPr eaLnBrk="1" hangingPunct="1"/>
            <a:r>
              <a:rPr lang="en-US" altLang="en-US" sz="2500" smtClean="0"/>
              <a:t/>
            </a:r>
            <a:br>
              <a:rPr lang="en-US" altLang="en-US" sz="2500" smtClean="0"/>
            </a:br>
            <a:r>
              <a:rPr lang="en-US" altLang="en-US" sz="2500" smtClean="0"/>
              <a:t/>
            </a:r>
            <a:br>
              <a:rPr lang="en-US" altLang="en-US" sz="2500" smtClean="0"/>
            </a:br>
            <a:r>
              <a:rPr lang="en-US" altLang="en-US" sz="2500" smtClean="0"/>
              <a:t/>
            </a:r>
            <a:br>
              <a:rPr lang="en-US" altLang="en-US" sz="2500" smtClean="0"/>
            </a:br>
            <a:r>
              <a:rPr lang="en-US" altLang="en-US" sz="2500" smtClean="0"/>
              <a:t/>
            </a:r>
            <a:br>
              <a:rPr lang="en-US" altLang="en-US" sz="2500" smtClean="0"/>
            </a:br>
            <a:r>
              <a:rPr lang="en-US" altLang="en-US" sz="2500" smtClean="0"/>
              <a:t/>
            </a:r>
            <a:br>
              <a:rPr lang="en-US" altLang="en-US" sz="2500" smtClean="0"/>
            </a:br>
            <a:r>
              <a:rPr lang="en-US" altLang="en-US" sz="2500" smtClean="0"/>
              <a:t/>
            </a:r>
            <a:br>
              <a:rPr lang="en-US" altLang="en-US" sz="2500" smtClean="0"/>
            </a:br>
            <a:r>
              <a:rPr lang="en-US" altLang="en-US" sz="2500" smtClean="0"/>
              <a:t/>
            </a:r>
            <a:br>
              <a:rPr lang="en-US" altLang="en-US" sz="2500" smtClean="0"/>
            </a:br>
            <a:r>
              <a:rPr lang="en-US" altLang="en-US" sz="2500" smtClean="0"/>
              <a:t/>
            </a:r>
            <a:br>
              <a:rPr lang="en-US" altLang="en-US" sz="2500" smtClean="0"/>
            </a:br>
            <a:r>
              <a:rPr lang="en-US" altLang="en-US" sz="2500" smtClean="0"/>
              <a:t/>
            </a:r>
            <a:br>
              <a:rPr lang="en-US" altLang="en-US" sz="2500" smtClean="0"/>
            </a:br>
            <a:r>
              <a:rPr lang="en-US" altLang="en-US" sz="2500" smtClean="0"/>
              <a:t>Chapter 1:</a:t>
            </a:r>
            <a:br>
              <a:rPr lang="en-US" altLang="en-US" sz="2500" smtClean="0"/>
            </a:br>
            <a:r>
              <a:rPr lang="en-US" altLang="en-US" sz="2500" smtClean="0"/>
              <a:t/>
            </a:r>
            <a:br>
              <a:rPr lang="en-US" altLang="en-US" sz="2500" smtClean="0"/>
            </a:br>
            <a:r>
              <a:rPr lang="en-US" altLang="en-US" sz="2500" smtClean="0"/>
              <a:t>Crime in California</a:t>
            </a:r>
            <a:br>
              <a:rPr lang="en-US" altLang="en-US" sz="2500" smtClean="0"/>
            </a:br>
            <a:r>
              <a:rPr lang="en-US" altLang="en-US" sz="2500" smtClean="0"/>
              <a:t>Georgia Spiropoulos</a:t>
            </a:r>
          </a:p>
        </p:txBody>
      </p:sp>
      <p:pic>
        <p:nvPicPr>
          <p:cNvPr id="307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850" y="300038"/>
            <a:ext cx="2330450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Copyright © 2014 Carolina Academic Press. All rights reserved.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8061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49275" y="-193675"/>
            <a:ext cx="8042275" cy="1595438"/>
          </a:xfrm>
        </p:spPr>
        <p:txBody>
          <a:bodyPr/>
          <a:lstStyle/>
          <a:p>
            <a:pPr eaLnBrk="1" hangingPunct="1"/>
            <a:r>
              <a:rPr lang="en-US" altLang="en-US" smtClean="0"/>
              <a:t>Murder in CA and the Nation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49275" y="1660495"/>
          <a:ext cx="8042275" cy="4083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2" name="TextBox 6"/>
          <p:cNvSpPr txBox="1">
            <a:spLocks noChangeArrowheads="1"/>
          </p:cNvSpPr>
          <p:nvPr/>
        </p:nvSpPr>
        <p:spPr bwMode="auto">
          <a:xfrm>
            <a:off x="881063" y="5911850"/>
            <a:ext cx="3508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2000"/>
              </a:spcBef>
              <a:buClr>
                <a:srgbClr val="6FB7D7"/>
              </a:buClr>
              <a:buSzPct val="110000"/>
              <a:buFont typeface="Wingdings 2" pitchFamily="18" charset="2"/>
              <a:buChar char=""/>
              <a:defRPr sz="2400">
                <a:solidFill>
                  <a:srgbClr val="595959"/>
                </a:solidFill>
                <a:latin typeface="News Gothic MT" charset="0"/>
                <a:ea typeface="MS PGothic" pitchFamily="34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18" charset="2"/>
              <a:buChar char=""/>
              <a:defRPr sz="2200">
                <a:solidFill>
                  <a:srgbClr val="595959"/>
                </a:solidFill>
                <a:latin typeface="News Gothic MT" charset="0"/>
                <a:ea typeface="MS PGothic" pitchFamily="34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6FB7D7"/>
              </a:buClr>
              <a:buSzPct val="110000"/>
              <a:buFont typeface="Wingdings 2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MS PGothic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18" charset="2"/>
              <a:buChar char=""/>
              <a:defRPr>
                <a:solidFill>
                  <a:srgbClr val="595959"/>
                </a:solidFill>
                <a:latin typeface="News Gothic MT" charset="0"/>
                <a:ea typeface="MS PGothic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rgbClr val="6FB7D7"/>
              </a:buClr>
              <a:buSzPct val="110000"/>
              <a:buFont typeface="Wingdings 2" pitchFamily="18" charset="2"/>
              <a:buChar char=""/>
              <a:defRPr>
                <a:solidFill>
                  <a:srgbClr val="595959"/>
                </a:solidFill>
                <a:latin typeface="News Gothic MT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18" charset="2"/>
              <a:buChar char=""/>
              <a:defRPr>
                <a:solidFill>
                  <a:srgbClr val="595959"/>
                </a:solidFill>
                <a:latin typeface="News Gothic MT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18" charset="2"/>
              <a:buChar char=""/>
              <a:defRPr>
                <a:solidFill>
                  <a:srgbClr val="595959"/>
                </a:solidFill>
                <a:latin typeface="News Gothic MT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18" charset="2"/>
              <a:buChar char=""/>
              <a:defRPr>
                <a:solidFill>
                  <a:srgbClr val="595959"/>
                </a:solidFill>
                <a:latin typeface="News Gothic MT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18" charset="2"/>
              <a:buChar char=""/>
              <a:defRPr>
                <a:solidFill>
                  <a:srgbClr val="595959"/>
                </a:solidFill>
                <a:latin typeface="News Gothic MT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prstClr val="black"/>
                </a:solidFill>
              </a:rPr>
              <a:t>Source: Uniform Crime Report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Copyright © 2014 Carolina Academic Press.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31869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chemeClr val="tx1"/>
                </a:solidFill>
              </a:rPr>
              <a:t>The full set of PowerPoint slides is available upon adoption. </a:t>
            </a:r>
            <a:br>
              <a:rPr lang="en-US" altLang="en-US" b="1" dirty="0" smtClean="0">
                <a:solidFill>
                  <a:schemeClr val="tx1"/>
                </a:solidFill>
              </a:rPr>
            </a:br>
            <a:r>
              <a:rPr lang="en-US" altLang="en-US" b="1" dirty="0" smtClean="0">
                <a:solidFill>
                  <a:schemeClr val="tx1"/>
                </a:solidFill>
              </a:rPr>
              <a:t>Email bhall@cap-press.com </a:t>
            </a:r>
            <a:br>
              <a:rPr lang="en-US" altLang="en-US" b="1" dirty="0" smtClean="0">
                <a:solidFill>
                  <a:schemeClr val="tx1"/>
                </a:solidFill>
              </a:rPr>
            </a:br>
            <a:r>
              <a:rPr lang="en-US" altLang="en-US" b="1" dirty="0" smtClean="0">
                <a:solidFill>
                  <a:schemeClr val="tx1"/>
                </a:solidFill>
              </a:rPr>
              <a:t>for more information.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47800" y="1447800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204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Overview of crime in California in 2012</a:t>
            </a:r>
          </a:p>
          <a:p>
            <a:pPr eaLnBrk="1" hangingPunct="1"/>
            <a:r>
              <a:rPr lang="en-US" altLang="en-US" smtClean="0"/>
              <a:t>Comparison of crime trends in California and nationwide for past 50 years</a:t>
            </a:r>
          </a:p>
          <a:p>
            <a:pPr eaLnBrk="1" hangingPunct="1"/>
            <a:r>
              <a:rPr lang="en-US" altLang="en-US" smtClean="0"/>
              <a:t>Comparison of 1990s crime drop in California and nationwide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Copyright © 2014 Carolina Academic Press.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18103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158875"/>
          </a:xfrm>
        </p:spPr>
        <p:txBody>
          <a:bodyPr/>
          <a:lstStyle/>
          <a:p>
            <a:pPr eaLnBrk="1" hangingPunct="1"/>
            <a:r>
              <a:rPr lang="en-US" altLang="en-US" sz="4400" smtClean="0"/>
              <a:t>Two Major Points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Crime in California tends to be HIGHER than national average</a:t>
            </a:r>
          </a:p>
          <a:p>
            <a:pPr eaLnBrk="1" hangingPunct="1"/>
            <a:r>
              <a:rPr lang="en-US" altLang="en-US" smtClean="0">
                <a:sym typeface="Wingdings" pitchFamily="2" charset="2"/>
              </a:rPr>
              <a:t>California crime trends parallel national crime trends</a:t>
            </a:r>
            <a:endParaRPr lang="en-US" alt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Copyright © 2014 Carolina Academic Press.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44231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185863"/>
          </a:xfrm>
        </p:spPr>
        <p:txBody>
          <a:bodyPr/>
          <a:lstStyle/>
          <a:p>
            <a:pPr eaLnBrk="1" hangingPunct="1"/>
            <a:r>
              <a:rPr lang="en-US" altLang="en-US" sz="4400" smtClean="0"/>
              <a:t>Uniform Crime Report (UCR)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49275" y="1504950"/>
            <a:ext cx="8215313" cy="4892675"/>
          </a:xfrm>
        </p:spPr>
        <p:txBody>
          <a:bodyPr/>
          <a:lstStyle/>
          <a:p>
            <a:pPr eaLnBrk="1" hangingPunct="1"/>
            <a:r>
              <a:rPr lang="en-US" altLang="en-US" smtClean="0"/>
              <a:t>Administered by FBI since 1929</a:t>
            </a:r>
          </a:p>
          <a:p>
            <a:pPr eaLnBrk="1" hangingPunct="1"/>
            <a:r>
              <a:rPr lang="en-US" altLang="en-US" smtClean="0">
                <a:sym typeface="Wingdings" pitchFamily="2" charset="2"/>
              </a:rPr>
              <a:t>Data collected annually from almost all law enforcement agencies in United States</a:t>
            </a:r>
          </a:p>
          <a:p>
            <a:pPr eaLnBrk="1" hangingPunct="1"/>
            <a:r>
              <a:rPr lang="en-US" altLang="en-US" smtClean="0">
                <a:sym typeface="Wingdings" pitchFamily="2" charset="2"/>
              </a:rPr>
              <a:t>Actual counts of crimes and arrests</a:t>
            </a:r>
          </a:p>
          <a:p>
            <a:pPr eaLnBrk="1" hangingPunct="1"/>
            <a:r>
              <a:rPr lang="en-US" altLang="en-US" smtClean="0">
                <a:sym typeface="Wingdings" pitchFamily="2" charset="2"/>
              </a:rPr>
              <a:t>7 Part I Index crimes</a:t>
            </a:r>
          </a:p>
          <a:p>
            <a:pPr lvl="1" eaLnBrk="1" hangingPunct="1"/>
            <a:r>
              <a:rPr lang="en-US" altLang="en-US" smtClean="0">
                <a:sym typeface="Wingdings" pitchFamily="2" charset="2"/>
              </a:rPr>
              <a:t>Violent: Homicide, forcible rape, robbery, aggravated assault</a:t>
            </a:r>
          </a:p>
          <a:p>
            <a:pPr lvl="1" eaLnBrk="1" hangingPunct="1"/>
            <a:r>
              <a:rPr lang="en-US" altLang="en-US" smtClean="0">
                <a:sym typeface="Wingdings" pitchFamily="2" charset="2"/>
              </a:rPr>
              <a:t>Property:  Burglary, larceny/theft, motor vehicle theft</a:t>
            </a:r>
          </a:p>
          <a:p>
            <a:pPr lvl="1" eaLnBrk="1" hangingPunct="1"/>
            <a:r>
              <a:rPr lang="en-US" altLang="en-US" smtClean="0">
                <a:sym typeface="Wingdings" pitchFamily="2" charset="2"/>
              </a:rPr>
              <a:t>Arson: also tracked, but not very reliable for most agencies</a:t>
            </a:r>
          </a:p>
          <a:p>
            <a:pPr eaLnBrk="1" hangingPunct="1"/>
            <a:r>
              <a:rPr lang="en-US" altLang="en-US" smtClean="0">
                <a:sym typeface="Wingdings" pitchFamily="2" charset="2"/>
              </a:rPr>
              <a:t>Useful for comparing trends</a:t>
            </a:r>
            <a:endParaRPr lang="en-US" alt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Copyright © 2014 Carolina Academic Press.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07980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49275" y="244475"/>
            <a:ext cx="8042275" cy="1101725"/>
          </a:xfrm>
        </p:spPr>
        <p:txBody>
          <a:bodyPr/>
          <a:lstStyle/>
          <a:p>
            <a:pPr eaLnBrk="1" hangingPunct="1"/>
            <a:r>
              <a:rPr lang="en-US" altLang="en-US" smtClean="0"/>
              <a:t>UCR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5" cy="4826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Only counts Part I crimes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Only counts crimes reported to and recorded by the police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Counts are sensitive to police reporting procedures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Ex. domestic violence rule changes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Hierarchy rule dictates only the most serious crime is recorded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UCR crime definitions omit some crimes from being counted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Ex. Rape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Copyright © 2014 Carolina Academic Press.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04357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846138"/>
          </a:xfrm>
        </p:spPr>
        <p:txBody>
          <a:bodyPr/>
          <a:lstStyle/>
          <a:p>
            <a:pPr eaLnBrk="1" hangingPunct="1"/>
            <a:r>
              <a:rPr lang="en-US" altLang="en-US" sz="4400" smtClean="0"/>
              <a:t>Crime in CA in 2012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621430" y="1018676"/>
          <a:ext cx="7608169" cy="4710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6" name="TextBox 1"/>
          <p:cNvSpPr txBox="1">
            <a:spLocks noChangeArrowheads="1"/>
          </p:cNvSpPr>
          <p:nvPr/>
        </p:nvSpPr>
        <p:spPr bwMode="auto">
          <a:xfrm>
            <a:off x="693738" y="5729288"/>
            <a:ext cx="82534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rgbClr val="6FB7D7"/>
              </a:buClr>
              <a:buSzPct val="110000"/>
              <a:buFont typeface="Wingdings 2" pitchFamily="18" charset="2"/>
              <a:buChar char=""/>
              <a:defRPr sz="2400">
                <a:solidFill>
                  <a:srgbClr val="595959"/>
                </a:solidFill>
                <a:latin typeface="News Gothic MT" charset="0"/>
                <a:ea typeface="MS PGothic" pitchFamily="34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18" charset="2"/>
              <a:buChar char=""/>
              <a:defRPr sz="2200">
                <a:solidFill>
                  <a:srgbClr val="595959"/>
                </a:solidFill>
                <a:latin typeface="News Gothic MT" charset="0"/>
                <a:ea typeface="MS PGothic" pitchFamily="34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6FB7D7"/>
              </a:buClr>
              <a:buSzPct val="110000"/>
              <a:buFont typeface="Wingdings 2" pitchFamily="18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MS PGothic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18" charset="2"/>
              <a:buChar char=""/>
              <a:defRPr>
                <a:solidFill>
                  <a:srgbClr val="595959"/>
                </a:solidFill>
                <a:latin typeface="News Gothic MT" charset="0"/>
                <a:ea typeface="MS PGothic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rgbClr val="6FB7D7"/>
              </a:buClr>
              <a:buSzPct val="110000"/>
              <a:buFont typeface="Wingdings 2" pitchFamily="18" charset="2"/>
              <a:buChar char=""/>
              <a:defRPr>
                <a:solidFill>
                  <a:srgbClr val="595959"/>
                </a:solidFill>
                <a:latin typeface="News Gothic MT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18" charset="2"/>
              <a:buChar char=""/>
              <a:defRPr>
                <a:solidFill>
                  <a:srgbClr val="595959"/>
                </a:solidFill>
                <a:latin typeface="News Gothic MT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18" charset="2"/>
              <a:buChar char=""/>
              <a:defRPr>
                <a:solidFill>
                  <a:srgbClr val="595959"/>
                </a:solidFill>
                <a:latin typeface="News Gothic MT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18" charset="2"/>
              <a:buChar char=""/>
              <a:defRPr>
                <a:solidFill>
                  <a:srgbClr val="595959"/>
                </a:solidFill>
                <a:latin typeface="News Gothic MT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18" charset="2"/>
              <a:buChar char=""/>
              <a:defRPr>
                <a:solidFill>
                  <a:srgbClr val="595959"/>
                </a:solidFill>
                <a:latin typeface="News Gothic MT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i="1">
                <a:solidFill>
                  <a:prstClr val="black"/>
                </a:solidFill>
              </a:rPr>
              <a:t>Note: Data taken from </a:t>
            </a:r>
            <a:r>
              <a:rPr lang="en-US" altLang="en-US" sz="1200">
                <a:solidFill>
                  <a:prstClr val="black"/>
                </a:solidFill>
              </a:rPr>
              <a:t>Crime in California, 2012, Table 1. </a:t>
            </a:r>
            <a:r>
              <a:rPr lang="en-US" altLang="en-US" sz="1200" i="1">
                <a:solidFill>
                  <a:prstClr val="black"/>
                </a:solidFill>
              </a:rPr>
              <a:t>Percentages may not add up to 100.0% due to rounding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Copyright © 2014 Carolina Academic Press.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24500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49275" y="490538"/>
            <a:ext cx="8042275" cy="881062"/>
          </a:xfrm>
        </p:spPr>
        <p:txBody>
          <a:bodyPr/>
          <a:lstStyle/>
          <a:p>
            <a:pPr eaLnBrk="1" hangingPunct="1"/>
            <a:r>
              <a:rPr lang="en-US" altLang="en-US" smtClean="0"/>
              <a:t>Violent Crime in CA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1307184" y="1371600"/>
          <a:ext cx="6691410" cy="4817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Copyright © 2014 Carolina Academic Press.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21199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Property Crime in CA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49275" y="1600200"/>
          <a:ext cx="804227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Copyright © 2014 Carolina Academic Press.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870827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1"/>
          <p:cNvGraphicFramePr>
            <a:graphicFrameLocks noChangeAspect="1"/>
          </p:cNvGraphicFramePr>
          <p:nvPr/>
        </p:nvGraphicFramePr>
        <p:xfrm>
          <a:off x="809625" y="58738"/>
          <a:ext cx="7621588" cy="682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6095776" imgH="5460799" progId="Word.Document.12">
                  <p:embed/>
                </p:oleObj>
              </mc:Choice>
              <mc:Fallback>
                <p:oleObj name="Document" r:id="rId4" imgW="6095776" imgH="546079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58738"/>
                        <a:ext cx="7621588" cy="682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 rot="16200000">
            <a:off x="-2031206" y="4009231"/>
            <a:ext cx="4840288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Copyright © 2014 Carolina Academic Press.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9855560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reeze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  <a:fontScheme name="Breeze">
    <a:majorFont>
      <a:latin typeface="News Gothic MT"/>
      <a:ea typeface=""/>
      <a:cs typeface=""/>
      <a:font script="Jpan" typeface="ＭＳ Ｐゴシック"/>
    </a:majorFont>
    <a:minorFont>
      <a:latin typeface="News Gothic MT"/>
      <a:ea typeface=""/>
      <a:cs typeface=""/>
      <a:font script="Jpan" typeface="ＭＳ Ｐゴシック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2.xml><?xml version="1.0" encoding="utf-8"?>
<a:themeOverride xmlns:a="http://schemas.openxmlformats.org/drawingml/2006/main">
  <a:clrScheme name="Breeze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  <a:fontScheme name="Breeze">
    <a:majorFont>
      <a:latin typeface="News Gothic MT"/>
      <a:ea typeface=""/>
      <a:cs typeface=""/>
      <a:font script="Jpan" typeface="ＭＳ Ｐゴシック"/>
    </a:majorFont>
    <a:minorFont>
      <a:latin typeface="News Gothic MT"/>
      <a:ea typeface=""/>
      <a:cs typeface=""/>
      <a:font script="Jpan" typeface="ＭＳ Ｐゴシック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3.xml><?xml version="1.0" encoding="utf-8"?>
<a:themeOverride xmlns:a="http://schemas.openxmlformats.org/drawingml/2006/main">
  <a:clrScheme name="Breeze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  <a:fontScheme name="Breeze">
    <a:majorFont>
      <a:latin typeface="News Gothic MT"/>
      <a:ea typeface=""/>
      <a:cs typeface=""/>
      <a:font script="Jpan" typeface="ＭＳ Ｐゴシック"/>
    </a:majorFont>
    <a:minorFont>
      <a:latin typeface="News Gothic MT"/>
      <a:ea typeface=""/>
      <a:cs typeface=""/>
      <a:font script="Jpan" typeface="ＭＳ Ｐゴシック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ppt/theme/themeOverride4.xml><?xml version="1.0" encoding="utf-8"?>
<a:themeOverride xmlns:a="http://schemas.openxmlformats.org/drawingml/2006/main">
  <a:clrScheme name="Breeze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  <a:fontScheme name="Breeze">
    <a:majorFont>
      <a:latin typeface="News Gothic MT"/>
      <a:ea typeface=""/>
      <a:cs typeface=""/>
      <a:font script="Jpan" typeface="ＭＳ Ｐゴシック"/>
    </a:majorFont>
    <a:minorFont>
      <a:latin typeface="News Gothic MT"/>
      <a:ea typeface=""/>
      <a:cs typeface=""/>
      <a:font script="Jpan" typeface="ＭＳ Ｐゴシック"/>
    </a:minorFont>
  </a:fontScheme>
  <a:fmtScheme name="Breeze">
    <a:fillStyleLst>
      <a:solidFill>
        <a:schemeClr val="phClr"/>
      </a:solidFill>
      <a:gradFill rotWithShape="1">
        <a:gsLst>
          <a:gs pos="31000">
            <a:schemeClr val="phClr">
              <a:tint val="100000"/>
              <a:shade val="100000"/>
              <a:satMod val="120000"/>
            </a:schemeClr>
          </a:gs>
          <a:gs pos="100000">
            <a:schemeClr val="phClr">
              <a:tint val="50000"/>
              <a:satMod val="150000"/>
            </a:schemeClr>
          </a:gs>
        </a:gsLst>
        <a:lin ang="5400000" scaled="1"/>
      </a:gradFill>
      <a:gradFill rotWithShape="1">
        <a:gsLst>
          <a:gs pos="0">
            <a:schemeClr val="phClr">
              <a:shade val="100000"/>
              <a:satMod val="120000"/>
            </a:schemeClr>
          </a:gs>
          <a:gs pos="69000">
            <a:schemeClr val="phClr">
              <a:tint val="80000"/>
              <a:shade val="100000"/>
              <a:satMod val="150000"/>
            </a:schemeClr>
          </a:gs>
          <a:gs pos="100000">
            <a:schemeClr val="phClr">
              <a:tint val="50000"/>
              <a:shade val="100000"/>
              <a:satMod val="15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dbl" algn="ctr">
        <a:solidFill>
          <a:schemeClr val="phClr"/>
        </a:solidFill>
        <a:prstDash val="solid"/>
      </a:ln>
      <a:ln w="31750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a:effectStyle>
      <a:effectStyle>
        <a:effectLst>
          <a:innerShdw blurRad="127000" dist="25400" dir="13500000">
            <a:srgbClr val="C0C0C0">
              <a:alpha val="75000"/>
            </a:srgbClr>
          </a:innerShdw>
          <a:outerShdw blurRad="88900" dist="25400" dir="5400000" sx="102000" sy="102000" algn="ctr" rotWithShape="0">
            <a:srgbClr val="C0C0C0">
              <a:alpha val="40000"/>
            </a:srgbClr>
          </a:outerShdw>
        </a:effectLst>
        <a:scene3d>
          <a:camera prst="perspectiveLeft" fov="300000"/>
          <a:lightRig rig="soft" dir="l">
            <a:rot lat="0" lon="0" rev="4200000"/>
          </a:lightRig>
        </a:scene3d>
        <a:sp3d extrusionH="38100" prstMaterial="powder">
          <a:bevelT w="50800" h="88900" prst="convex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0000"/>
              <a:satMod val="400000"/>
            </a:schemeClr>
            <a:schemeClr val="phClr">
              <a:tint val="10000"/>
              <a:satMod val="200000"/>
            </a:schemeClr>
          </a:duotone>
        </a:blip>
        <a:stretch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406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Breeze</vt:lpstr>
      <vt:lpstr>Microsoft Word Document</vt:lpstr>
      <vt:lpstr>         Chapter 1:  Crime in California Georgia Spiropoulos</vt:lpstr>
      <vt:lpstr>Outline</vt:lpstr>
      <vt:lpstr>Two Major Points</vt:lpstr>
      <vt:lpstr>Uniform Crime Report (UCR)</vt:lpstr>
      <vt:lpstr>UCR Limitations</vt:lpstr>
      <vt:lpstr>Crime in CA in 2012</vt:lpstr>
      <vt:lpstr>Violent Crime in CA</vt:lpstr>
      <vt:lpstr>Property Crime in CA</vt:lpstr>
      <vt:lpstr>PowerPoint Presentation</vt:lpstr>
      <vt:lpstr>Murder in CA and the Nation</vt:lpstr>
      <vt:lpstr>The full set of PowerPoint slides is available upon adoption.  Email bhall@cap-press.com  for more information.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Chapter 1:  Crime in California Georgia Spiropoulos</dc:title>
  <dc:creator>tina</dc:creator>
  <cp:lastModifiedBy>tina</cp:lastModifiedBy>
  <cp:revision>1</cp:revision>
  <dcterms:created xsi:type="dcterms:W3CDTF">2014-07-01T15:26:14Z</dcterms:created>
  <dcterms:modified xsi:type="dcterms:W3CDTF">2014-07-01T15:28:17Z</dcterms:modified>
</cp:coreProperties>
</file>