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51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56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2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7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8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88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28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3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4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9DB74-3DE4-4A52-AAF9-4DBDD093A850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FBE12-B90F-4978-BA07-7791CE8332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4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2015 Carolina Academic Press. All rights reserved.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7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Definition</a:t>
            </a:r>
          </a:p>
          <a:p>
            <a:r>
              <a:rPr lang="en-US" dirty="0" smtClean="0"/>
              <a:t>Illinois state law</a:t>
            </a:r>
          </a:p>
          <a:p>
            <a:pPr lvl="1"/>
            <a:r>
              <a:rPr lang="en-US" dirty="0" smtClean="0"/>
              <a:t>Knowingly </a:t>
            </a:r>
          </a:p>
          <a:p>
            <a:r>
              <a:rPr lang="en-US" dirty="0" smtClean="0"/>
              <a:t>Missouri state law</a:t>
            </a:r>
          </a:p>
          <a:p>
            <a:pPr lvl="1"/>
            <a:r>
              <a:rPr lang="en-US" dirty="0" smtClean="0"/>
              <a:t>Labor trafficking</a:t>
            </a:r>
          </a:p>
          <a:p>
            <a:pPr lvl="1"/>
            <a:r>
              <a:rPr lang="en-US" dirty="0" smtClean="0"/>
              <a:t>Sex trafficking</a:t>
            </a:r>
          </a:p>
          <a:p>
            <a:pPr lvl="1"/>
            <a:r>
              <a:rPr lang="en-US" dirty="0" smtClean="0"/>
              <a:t>Child sex trafficking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93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 with definitions</a:t>
            </a:r>
          </a:p>
          <a:p>
            <a:pPr lvl="1"/>
            <a:r>
              <a:rPr lang="en-US" dirty="0" smtClean="0"/>
              <a:t>Is all prostitution sex trafficking?</a:t>
            </a:r>
          </a:p>
          <a:p>
            <a:r>
              <a:rPr lang="en-US" dirty="0" smtClean="0"/>
              <a:t>Misidentification</a:t>
            </a:r>
          </a:p>
          <a:p>
            <a:pPr lvl="1"/>
            <a:r>
              <a:rPr lang="en-US" dirty="0" smtClean="0"/>
              <a:t>Criminal versus victim</a:t>
            </a:r>
          </a:p>
          <a:p>
            <a:r>
              <a:rPr lang="en-US" dirty="0" smtClean="0"/>
              <a:t>Prosecutorial charges</a:t>
            </a:r>
          </a:p>
          <a:p>
            <a:r>
              <a:rPr lang="en-US" dirty="0" smtClean="0"/>
              <a:t>Constant movement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07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Identified Research Gaps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research on the Midwest</a:t>
            </a:r>
          </a:p>
          <a:p>
            <a:r>
              <a:rPr lang="en-US" dirty="0" smtClean="0"/>
              <a:t>Limited research on labor trafficking</a:t>
            </a:r>
          </a:p>
          <a:p>
            <a:r>
              <a:rPr lang="en-US" dirty="0" smtClean="0"/>
              <a:t>Limited research on collaboration between law enforcement and social service providers</a:t>
            </a:r>
          </a:p>
          <a:p>
            <a:r>
              <a:rPr lang="en-US" dirty="0" smtClean="0"/>
              <a:t>Discussing various viewpoints in the anti-trafficking movement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11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Survivor, victim, and trafficked persons</a:t>
            </a:r>
          </a:p>
          <a:p>
            <a:r>
              <a:rPr lang="en-US" dirty="0" smtClean="0"/>
              <a:t>Modern day slavery versus trafficked persons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85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setting </a:t>
            </a:r>
          </a:p>
          <a:p>
            <a:pPr lvl="1"/>
            <a:r>
              <a:rPr lang="en-US" dirty="0" smtClean="0"/>
              <a:t>St. Louis and the bi-state area</a:t>
            </a:r>
          </a:p>
          <a:p>
            <a:r>
              <a:rPr lang="en-US" dirty="0" smtClean="0"/>
              <a:t>Sampling</a:t>
            </a:r>
          </a:p>
          <a:p>
            <a:pPr lvl="1"/>
            <a:r>
              <a:rPr lang="en-US" dirty="0" smtClean="0"/>
              <a:t>Thirty-one </a:t>
            </a:r>
            <a:r>
              <a:rPr lang="en-US" dirty="0"/>
              <a:t>respondents, including survivors, social service providers, and justice system professionals</a:t>
            </a:r>
            <a:endParaRPr lang="en-US" dirty="0" smtClean="0"/>
          </a:p>
          <a:p>
            <a:r>
              <a:rPr lang="en-US" dirty="0" smtClean="0"/>
              <a:t>Data collection</a:t>
            </a:r>
          </a:p>
          <a:p>
            <a:pPr lvl="1"/>
            <a:r>
              <a:rPr lang="en-US" dirty="0" smtClean="0"/>
              <a:t>Two phases of data collection</a:t>
            </a:r>
          </a:p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6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Overviews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Chapter Two</a:t>
            </a:r>
          </a:p>
          <a:p>
            <a:pPr lvl="1"/>
            <a:r>
              <a:rPr lang="en-US" dirty="0" smtClean="0"/>
              <a:t>Labor Trafficking</a:t>
            </a:r>
          </a:p>
          <a:p>
            <a:r>
              <a:rPr lang="en-US" dirty="0" smtClean="0"/>
              <a:t>Chapter Three</a:t>
            </a:r>
          </a:p>
          <a:p>
            <a:pPr lvl="1"/>
            <a:r>
              <a:rPr lang="en-US" dirty="0" smtClean="0"/>
              <a:t>Sex trafficking</a:t>
            </a:r>
          </a:p>
          <a:p>
            <a:r>
              <a:rPr lang="en-US" dirty="0" smtClean="0"/>
              <a:t>Chapter Four</a:t>
            </a:r>
          </a:p>
          <a:p>
            <a:pPr lvl="1"/>
            <a:r>
              <a:rPr lang="en-US" dirty="0" smtClean="0"/>
              <a:t>Law enforcement response to human trafficking</a:t>
            </a:r>
          </a:p>
          <a:p>
            <a:r>
              <a:rPr lang="en-US" dirty="0" smtClean="0"/>
              <a:t>Chapter Five</a:t>
            </a:r>
          </a:p>
          <a:p>
            <a:pPr lvl="1"/>
            <a:r>
              <a:rPr lang="en-US" dirty="0" smtClean="0"/>
              <a:t>Community response to human trafficking</a:t>
            </a:r>
          </a:p>
          <a:p>
            <a:r>
              <a:rPr lang="en-US" dirty="0" smtClean="0"/>
              <a:t>Chapter Six</a:t>
            </a:r>
          </a:p>
          <a:p>
            <a:pPr lvl="1"/>
            <a:r>
              <a:rPr lang="en-US" dirty="0" smtClean="0"/>
              <a:t>Sex-trafficking-specific responses</a:t>
            </a:r>
          </a:p>
          <a:p>
            <a:r>
              <a:rPr lang="en-US" dirty="0" smtClean="0"/>
              <a:t>Chapter Seven</a:t>
            </a:r>
          </a:p>
          <a:p>
            <a:pPr lvl="1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2015 Carolina Academic Press.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52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b="1" dirty="0" smtClean="0">
                <a:solidFill>
                  <a:schemeClr val="tx1"/>
                </a:solidFill>
              </a:rPr>
              <a:t>The full set of PowerPoint slides is available upon adoption.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Email bhall@cap-press.com </a:t>
            </a:r>
            <a:br>
              <a:rPr lang="en-US" altLang="en-US" b="1" dirty="0" smtClean="0">
                <a:solidFill>
                  <a:schemeClr val="tx1"/>
                </a:solidFill>
              </a:rPr>
            </a:br>
            <a:r>
              <a:rPr lang="en-US" altLang="en-US" b="1" dirty="0" smtClean="0">
                <a:solidFill>
                  <a:schemeClr val="tx1"/>
                </a:solidFill>
              </a:rPr>
              <a:t>for more information.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88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Chapter 1</vt:lpstr>
      <vt:lpstr>Definitions </vt:lpstr>
      <vt:lpstr>Prevalence</vt:lpstr>
      <vt:lpstr>Identified Research Gaps</vt:lpstr>
      <vt:lpstr>Use of Terms</vt:lpstr>
      <vt:lpstr>Methods</vt:lpstr>
      <vt:lpstr>Chapter Overviews</vt:lpstr>
      <vt:lpstr>The full set of PowerPoint slides is available upon adoption.  Email bhall@cap-press.com  for more information.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tina</dc:creator>
  <cp:lastModifiedBy>tina</cp:lastModifiedBy>
  <cp:revision>1</cp:revision>
  <dcterms:created xsi:type="dcterms:W3CDTF">2014-12-19T15:24:54Z</dcterms:created>
  <dcterms:modified xsi:type="dcterms:W3CDTF">2014-12-19T15:25:37Z</dcterms:modified>
</cp:coreProperties>
</file>