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4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24D72-6E78-45D9-8687-1B197048F75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DB007-252F-42BB-AB39-0F5CCC189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62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ヒラギノ角ゴ Pro W3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ヒラギノ角ゴ Pro W3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ヒラギノ角ゴ Pro W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A2E3-E3C7-4F86-9B84-0FF5EBA87E8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FD94-C20D-4606-B25B-FA06B6ED3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78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A2E3-E3C7-4F86-9B84-0FF5EBA87E8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FD94-C20D-4606-B25B-FA06B6ED3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41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A2E3-E3C7-4F86-9B84-0FF5EBA87E8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FD94-C20D-4606-B25B-FA06B6ED3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82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3159125"/>
            <a:ext cx="457200" cy="1035050"/>
          </a:xfrm>
          <a:prstGeom prst="rect">
            <a:avLst/>
          </a:prstGeom>
          <a:noFill/>
        </p:spPr>
        <p:txBody>
          <a:bodyPr lIns="0" tIns="9144" rIns="0" bIns="9144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charset="-128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60000"/>
                  </a:prstClr>
                </a:solidFill>
              </a:rPr>
              <a:t>Thursday, January 14, 2016</a:t>
            </a:r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35592-BA73-40C5-9EBB-95B8258A9909}" type="slidenum">
              <a:rPr lang="en-US" altLang="en-US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60000"/>
                  </a:prstClr>
                </a:solidFill>
              </a:rPr>
              <a:t>Copyright © 2016 Dee Wood Harper and Kelly Frailing.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4916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60000"/>
                  </a:prstClr>
                </a:solidFill>
              </a:rPr>
              <a:t>Thursday, January 14, 2016</a:t>
            </a:r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89E24-FCB9-49BE-836F-95A62D6C68FF}" type="slidenum">
              <a:rPr lang="en-US" altLang="en-US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Footer Placeholder 15"/>
          <p:cNvSpPr>
            <a:spLocks noGrp="1"/>
          </p:cNvSpPr>
          <p:nvPr>
            <p:ph type="ftr" sz="quarter" idx="12"/>
          </p:nvPr>
        </p:nvSpPr>
        <p:spPr>
          <a:xfrm>
            <a:off x="822325" y="6154738"/>
            <a:ext cx="51212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60000"/>
                  </a:prstClr>
                </a:solidFill>
              </a:rPr>
              <a:t>Copyright © 2016 Dee Wood Harper and Kelly Frailing.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569000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67200" y="4075113"/>
            <a:ext cx="457200" cy="10144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charset="-128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60000"/>
                  </a:prstClr>
                </a:solidFill>
              </a:rPr>
              <a:t>Thursday, January 14, 2016</a:t>
            </a:r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67654-FA2B-4E4D-A77C-96109A5B6900}" type="slidenum">
              <a:rPr lang="en-US" altLang="en-US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60000"/>
                  </a:prstClr>
                </a:solidFill>
              </a:rPr>
              <a:t>Copyright © 2016 Dee Wood Harper and Kelly Frailing.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635176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60000"/>
                  </a:prstClr>
                </a:solidFill>
              </a:rPr>
              <a:t>Thursday, January 14, 2016</a:t>
            </a:r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60000"/>
                  </a:prstClr>
                </a:solidFill>
              </a:rPr>
              <a:t>Copyright © 2016 Dee Wood Harper and Kelly Frailing. All rights reserved.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DB39A-F868-4162-B097-89A952701E3E}" type="slidenum">
              <a:rPr lang="en-US" altLang="en-US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722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57275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charset="-128"/>
              </a:rPr>
              <a:t>{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79963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charset="-128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60000"/>
                  </a:prstClr>
                </a:solidFill>
              </a:rPr>
              <a:t>Thursday, January 14, 2016</a:t>
            </a:r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0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E0D55-241B-4E16-8564-8D718F02FCAC}" type="slidenum">
              <a:rPr lang="en-US" altLang="en-US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1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60000"/>
                  </a:prstClr>
                </a:solidFill>
              </a:rPr>
              <a:t>Copyright © 2016 Dee Wood Harper and Kelly Frailing.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982993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60000"/>
                  </a:prstClr>
                </a:solidFill>
              </a:rPr>
              <a:t>Thursday, January 14, 2016</a:t>
            </a:r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60000"/>
                  </a:prstClr>
                </a:solidFill>
              </a:rPr>
              <a:t>Copyright © 2016 Dee Wood Harper and Kelly Frailing. All rights reserved.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4FCED-6376-4F1F-A586-8E1D4E1593A4}" type="slidenum">
              <a:rPr lang="en-US" altLang="en-US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36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60000"/>
                  </a:prstClr>
                </a:solidFill>
              </a:rPr>
              <a:t>Thursday, January 14, 2016</a:t>
            </a:r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60000"/>
                  </a:prstClr>
                </a:solidFill>
              </a:rPr>
              <a:t>Copyright © 2016 Dee Wood Harper and Kelly Frailing. All rights reserved.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03330-547A-493F-AC79-C0A6F0CF8FBB}" type="slidenum">
              <a:rPr lang="en-US" altLang="en-US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3765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29238" y="1774825"/>
            <a:ext cx="457200" cy="12303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charset="-128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60000"/>
                  </a:prstClr>
                </a:solidFill>
              </a:rPr>
              <a:t>Thursday, January 14, 2016</a:t>
            </a:r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8AD31-FF63-45F8-BF1D-D6BC5CBF7282}" type="slidenum">
              <a:rPr lang="en-US" altLang="en-US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60000"/>
                  </a:prstClr>
                </a:solidFill>
              </a:rPr>
              <a:t>Copyright © 2016 Dee Wood Harper and Kelly Frailing.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04327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A2E3-E3C7-4F86-9B84-0FF5EBA87E8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FD94-C20D-4606-B25B-FA06B6ED3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453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35225" y="3332163"/>
            <a:ext cx="457200" cy="9223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charset="-128"/>
              </a:rPr>
              <a:t>{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60000"/>
                  </a:prstClr>
                </a:solidFill>
              </a:rPr>
              <a:t>Thursday, January 14, 2016</a:t>
            </a:r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0B68B-247A-4FD3-AD7B-F83D64F8BE43}" type="slidenum">
              <a:rPr lang="en-US" altLang="en-US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60000"/>
                  </a:prstClr>
                </a:solidFill>
              </a:rPr>
              <a:t>Copyright © 2016 Dee Wood Harper and Kelly Frailing.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6735390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60000"/>
                  </a:prstClr>
                </a:solidFill>
              </a:rPr>
              <a:t>Thursday, January 14, 2016</a:t>
            </a:r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60000"/>
                  </a:prstClr>
                </a:solidFill>
              </a:rPr>
              <a:t>Copyright © 2016 Dee Wood Harper and Kelly Frailing.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338BD-6608-429E-AA94-C5088A1477AC}" type="slidenum">
              <a:rPr lang="en-US" altLang="en-US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9601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60000"/>
                  </a:prstClr>
                </a:solidFill>
              </a:rPr>
              <a:t>Thursday, January 14, 2016</a:t>
            </a:r>
            <a:endParaRPr lang="en-US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60000"/>
                  </a:prstClr>
                </a:solidFill>
              </a:rPr>
              <a:t>Copyright © 2016 Dee Wood Harper and Kelly Frailing.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7045E-EB98-4D25-9609-2D033515FC01}" type="slidenum">
              <a:rPr lang="en-US" altLang="en-US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26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A2E3-E3C7-4F86-9B84-0FF5EBA87E8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FD94-C20D-4606-B25B-FA06B6ED3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3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A2E3-E3C7-4F86-9B84-0FF5EBA87E8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FD94-C20D-4606-B25B-FA06B6ED3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06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A2E3-E3C7-4F86-9B84-0FF5EBA87E8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FD94-C20D-4606-B25B-FA06B6ED3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90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A2E3-E3C7-4F86-9B84-0FF5EBA87E8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FD94-C20D-4606-B25B-FA06B6ED3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6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A2E3-E3C7-4F86-9B84-0FF5EBA87E8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FD94-C20D-4606-B25B-FA06B6ED3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1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A2E3-E3C7-4F86-9B84-0FF5EBA87E8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FD94-C20D-4606-B25B-FA06B6ED3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3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A2E3-E3C7-4F86-9B84-0FF5EBA87E8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FD94-C20D-4606-B25B-FA06B6ED3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18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AA2E3-E3C7-4F86-9B84-0FF5EBA87E8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2FD94-C20D-4606-B25B-FA06B6ED3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4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875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0"/>
            <a:ext cx="60960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>
                    <a:alpha val="60000"/>
                  </a:prstClr>
                </a:solidFill>
                <a:latin typeface="Tahoma" pitchFamily="34" charset="0"/>
                <a:ea typeface="ヒラギノ角ゴ Pro W3" charset="-128"/>
              </a:rPr>
              <a:t>Thursday, January 14, 2016</a:t>
            </a:r>
            <a:endParaRPr lang="en-US" dirty="0">
              <a:solidFill>
                <a:prstClr val="white">
                  <a:alpha val="60000"/>
                </a:prstClr>
              </a:solidFill>
              <a:latin typeface="Tahoma" pitchFamily="34" charset="0"/>
              <a:ea typeface="ヒラギノ角ゴ Pro W3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325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>
                    <a:alpha val="60000"/>
                  </a:prstClr>
                </a:solidFill>
                <a:latin typeface="Tahoma" pitchFamily="34" charset="0"/>
                <a:ea typeface="ヒラギノ角ゴ Pro W3" charset="-128"/>
              </a:rPr>
              <a:t>Copyright © 2016 Dee Wood Harper and Kelly Frailing.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325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A8FCE33-1E36-4DD4-A1FA-C28C5EDEC9B9}" type="slidenum">
              <a:rPr lang="en-US" altLang="en-US">
                <a:solidFill>
                  <a:prstClr val="white">
                    <a:alpha val="60000"/>
                  </a:prstClr>
                </a:solidFill>
                <a:latin typeface="Tahoma" pitchFamily="34" charset="0"/>
                <a:ea typeface="ヒラギノ角ゴ Pro W3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white">
                  <a:alpha val="60000"/>
                </a:prstClr>
              </a:solidFill>
              <a:latin typeface="Tahoma" pitchFamily="34" charset="0"/>
              <a:ea typeface="ヒラギノ角ゴ Pro W3" charset="-128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 userDrawn="1"/>
        </p:nvSpPr>
        <p:spPr bwMode="auto">
          <a:xfrm>
            <a:off x="381000" y="6583363"/>
            <a:ext cx="60960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200" smtClean="0">
                <a:solidFill>
                  <a:prstClr val="black"/>
                </a:solidFill>
                <a:latin typeface="Times New Roman" panose="02020603050405020304" pitchFamily="18" charset="0"/>
              </a:rPr>
              <a:t>Copyright © 2012 Carolina Academic Press</a:t>
            </a:r>
          </a:p>
        </p:txBody>
      </p:sp>
    </p:spTree>
    <p:extLst>
      <p:ext uri="{BB962C8B-B14F-4D97-AF65-F5344CB8AC3E}">
        <p14:creationId xmlns:p14="http://schemas.microsoft.com/office/powerpoint/2010/main" val="42083365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39763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4650" indent="-255588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9"/>
          <p:cNvSpPr txBox="1">
            <a:spLocks noChangeArrowheads="1"/>
          </p:cNvSpPr>
          <p:nvPr/>
        </p:nvSpPr>
        <p:spPr bwMode="auto">
          <a:xfrm>
            <a:off x="4495800" y="649128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ヒラギノ角ゴ Pro W3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13315" name="Rectangle 55"/>
          <p:cNvSpPr>
            <a:spLocks noGrp="1" noChangeArrowheads="1"/>
          </p:cNvSpPr>
          <p:nvPr>
            <p:ph type="ctrTitle"/>
          </p:nvPr>
        </p:nvSpPr>
        <p:spPr>
          <a:xfrm>
            <a:off x="457200" y="2133600"/>
            <a:ext cx="7683500" cy="1089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 smtClean="0">
                <a:latin typeface="Times New Roman" pitchFamily="18" charset="0"/>
                <a:ea typeface="ヒラギノ角ゴ Pro W3" charset="-128"/>
              </a:rPr>
              <a:t>Looking Back To Go Forward: Toward a Criminology of Disaster</a:t>
            </a:r>
            <a:endParaRPr lang="en-US" altLang="en-US" smtClean="0">
              <a:latin typeface="Times New Roman" pitchFamily="18" charset="0"/>
              <a:ea typeface="ヒラギノ角ゴ Pro W3" charset="-128"/>
            </a:endParaRPr>
          </a:p>
        </p:txBody>
      </p:sp>
      <p:sp>
        <p:nvSpPr>
          <p:cNvPr id="13316" name="Rectangle 56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495800"/>
            <a:ext cx="6403975" cy="5127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Times" pitchFamily="18" charset="0"/>
              <a:buNone/>
              <a:defRPr/>
            </a:pPr>
            <a:r>
              <a:rPr lang="en-US" altLang="en-US" dirty="0" smtClean="0">
                <a:latin typeface="Times New Roman" pitchFamily="18" charset="0"/>
                <a:ea typeface="ヒラギノ角ゴ Pro W3" charset="-128"/>
              </a:rPr>
              <a:t>Kelly </a:t>
            </a:r>
            <a:r>
              <a:rPr lang="en-US" altLang="en-US" dirty="0" err="1" smtClean="0">
                <a:latin typeface="Times New Roman" pitchFamily="18" charset="0"/>
                <a:ea typeface="ヒラギノ角ゴ Pro W3" charset="-128"/>
              </a:rPr>
              <a:t>Frailing</a:t>
            </a:r>
            <a:r>
              <a:rPr lang="en-US" altLang="en-US" dirty="0" smtClean="0">
                <a:latin typeface="Times New Roman" pitchFamily="18" charset="0"/>
                <a:ea typeface="ヒラギノ角ゴ Pro W3" charset="-128"/>
              </a:rPr>
              <a:t> and Dee Wood Harper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822960" y="6154738"/>
            <a:ext cx="588264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prstClr val="white">
                    <a:alpha val="60000"/>
                  </a:prstClr>
                </a:solidFill>
              </a:rPr>
              <a:t>Copyright © 2016 Dee Wood Harper and Kelly </a:t>
            </a:r>
            <a:r>
              <a:rPr lang="en-US" dirty="0" err="1">
                <a:solidFill>
                  <a:prstClr val="white">
                    <a:alpha val="60000"/>
                  </a:prstClr>
                </a:solidFill>
              </a:rPr>
              <a:t>Frailing</a:t>
            </a:r>
            <a:r>
              <a:rPr lang="en-US" dirty="0">
                <a:solidFill>
                  <a:prstClr val="white">
                    <a:alpha val="60000"/>
                  </a:prstClr>
                </a:solidFill>
              </a:rPr>
              <a:t>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99951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181600"/>
          </a:xfrm>
        </p:spPr>
        <p:txBody>
          <a:bodyPr/>
          <a:lstStyle/>
          <a:p>
            <a:pPr marL="361188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Times New Roman" pitchFamily="18" charset="0"/>
                <a:ea typeface="ヒラギノ角ゴ Pro W3" charset="-128"/>
                <a:cs typeface="Times New Roman" pitchFamily="18" charset="0"/>
              </a:rPr>
              <a:t>Haiti Earthquake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Times New Roman" pitchFamily="18" charset="0"/>
                <a:ea typeface="MS PGothic" pitchFamily="34" charset="-128"/>
              </a:rPr>
              <a:t>January 12, 2010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Times New Roman" pitchFamily="18" charset="0"/>
                <a:ea typeface="MS PGothic" pitchFamily="34" charset="-128"/>
              </a:rPr>
              <a:t>7.0 magnitude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Times New Roman" pitchFamily="18" charset="0"/>
                <a:ea typeface="MS PGothic" pitchFamily="34" charset="-128"/>
              </a:rPr>
              <a:t>Between 200,000 to 250,000 dead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Times New Roman" pitchFamily="18" charset="0"/>
                <a:ea typeface="MS PGothic" pitchFamily="34" charset="-128"/>
              </a:rPr>
              <a:t>Over 634,000 were still living in squalid displacement camps over  a year and a half after the earthquake struck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Times New Roman" pitchFamily="18" charset="0"/>
                <a:ea typeface="MS PGothic" pitchFamily="34" charset="-128"/>
              </a:rPr>
              <a:t>Two types of crimes observed after the earthquake: crimes fueled by desperation and gang-related crimes</a:t>
            </a:r>
          </a:p>
          <a:p>
            <a:pPr marL="1092708" lvl="2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Times New Roman" pitchFamily="18" charset="0"/>
                <a:ea typeface="MS PGothic" pitchFamily="34" charset="-128"/>
              </a:rPr>
              <a:t>Desperation crimes include stealing water from orphanage, sexual intimidation of/violence against women with food coupons</a:t>
            </a:r>
          </a:p>
          <a:p>
            <a:pPr marL="1092708" lvl="2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Times New Roman" pitchFamily="18" charset="0"/>
                <a:ea typeface="MS PGothic" pitchFamily="34" charset="-128"/>
              </a:rPr>
              <a:t>Gang-related crimes by gang members who reestablished power when the prison was destroyed</a:t>
            </a: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777875" y="152400"/>
            <a:ext cx="7543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 smtClean="0">
                <a:latin typeface="Times New Roman" pitchFamily="18" charset="0"/>
                <a:ea typeface="ヒラギノ角ゴ Pro W3" charset="-128"/>
                <a:cs typeface="Times New Roman" pitchFamily="18" charset="0"/>
              </a:rPr>
              <a:t>Crime and Earthquakes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822960" y="6154738"/>
            <a:ext cx="5120640" cy="365125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prstClr val="white">
                    <a:alpha val="60000"/>
                  </a:prstClr>
                </a:solidFill>
              </a:rPr>
              <a:t>Copyright © 2016 Dee Wood Harper and Kelly Frailing.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856052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 smtClean="0"/>
              <a:t>The full set of PowerPoint slides is available upon adoption. </a:t>
            </a:r>
            <a:br>
              <a:rPr lang="en-US" altLang="en-US" b="1" dirty="0" smtClean="0"/>
            </a:br>
            <a:r>
              <a:rPr lang="en-US" altLang="en-US" b="1" smtClean="0"/>
              <a:t>Email bhall@cap-press.com </a:t>
            </a:r>
            <a:br>
              <a:rPr lang="en-US" altLang="en-US" b="1" smtClean="0"/>
            </a:br>
            <a:r>
              <a:rPr lang="en-US" altLang="en-US" b="1" smtClean="0"/>
              <a:t>for more information.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83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75638" cy="5099050"/>
          </a:xfrm>
        </p:spPr>
        <p:txBody>
          <a:bodyPr>
            <a:normAutofit lnSpcReduction="10000"/>
          </a:bodyPr>
          <a:lstStyle/>
          <a:p>
            <a:pPr marL="342900" indent="-34290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500" dirty="0" smtClean="0">
                <a:latin typeface="Times New Roman" pitchFamily="18" charset="0"/>
              </a:rPr>
              <a:t>Little agreement, at least three dozen published definitions</a:t>
            </a:r>
          </a:p>
          <a:p>
            <a:pPr marL="342900" indent="-34290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500" dirty="0" smtClean="0">
                <a:latin typeface="Times New Roman" pitchFamily="18" charset="0"/>
              </a:rPr>
              <a:t>After WWII, idea that disasters cause social disruption emerges</a:t>
            </a:r>
          </a:p>
          <a:p>
            <a:pPr marL="342900" indent="-34290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500" dirty="0" err="1" smtClean="0">
                <a:latin typeface="Times New Roman" pitchFamily="18" charset="0"/>
              </a:rPr>
              <a:t>Quarantelli</a:t>
            </a:r>
            <a:r>
              <a:rPr lang="en-US" sz="2500" dirty="0" smtClean="0">
                <a:latin typeface="Times New Roman" pitchFamily="18" charset="0"/>
              </a:rPr>
              <a:t> takes up the mantle, his definition of a disaster is entirely social</a:t>
            </a:r>
          </a:p>
          <a:p>
            <a:pPr marL="726948" lvl="1" indent="-34290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100" dirty="0" smtClean="0">
                <a:latin typeface="Times New Roman" pitchFamily="18" charset="0"/>
              </a:rPr>
              <a:t>Disasters have a sudden onset, disrupt collective routines, result in unplanned courses of action taken in response and are a danger to social objects</a:t>
            </a:r>
          </a:p>
          <a:p>
            <a:pPr marL="342900" indent="-34290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500" dirty="0" smtClean="0">
                <a:latin typeface="Times New Roman" pitchFamily="18" charset="0"/>
              </a:rPr>
              <a:t>Current research paradigm of disasters is that disasters are social phenomena and that they reflect the ways in which social changes occur</a:t>
            </a:r>
          </a:p>
          <a:p>
            <a:pPr marL="342900" indent="-34290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500" dirty="0" smtClean="0">
                <a:latin typeface="Times New Roman" pitchFamily="18" charset="0"/>
              </a:rPr>
              <a:t>Disagreement still exists, especially as new types of disasters are observed and consensus becomes all the more important</a:t>
            </a:r>
          </a:p>
          <a:p>
            <a:pPr marL="411163" lvl="1" indent="-342900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100" dirty="0" smtClean="0">
                <a:latin typeface="Times New Roman" pitchFamily="18" charset="0"/>
              </a:rPr>
              <a:t>Trans-system social ruptures, TSSRs (SARS in 2003) and social amplification of crises and disasters, SACDs (heat waves, ice and snow storms, blackouts)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 smtClean="0">
                <a:latin typeface="Times New Roman" pitchFamily="18" charset="0"/>
                <a:ea typeface="ヒラギノ角ゴ Pro W3" charset="-128"/>
              </a:rPr>
              <a:t>Definition of Disaster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822960" y="6154738"/>
            <a:ext cx="5120640" cy="365125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prstClr val="white">
                    <a:alpha val="60000"/>
                  </a:prstClr>
                </a:solidFill>
              </a:rPr>
              <a:t>Copyright © 2016 Dee Wood Harper and Kelly Frailing.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3902803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11163" y="1381125"/>
            <a:ext cx="8275637" cy="4446588"/>
          </a:xfrm>
        </p:spPr>
        <p:txBody>
          <a:bodyPr/>
          <a:lstStyle/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>
                <a:latin typeface="Times New Roman" pitchFamily="18" charset="0"/>
                <a:ea typeface="ヒラギノ角ゴ Pro W3" charset="-128"/>
              </a:rPr>
              <a:t>Hurricane Hugo, St. Croix, U.S. Virgin Islands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itchFamily="18" charset="0"/>
                <a:ea typeface="ヒラギノ角ゴ Pro W3" charset="-128"/>
              </a:rPr>
              <a:t>September 17, 1989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itchFamily="18" charset="0"/>
                <a:ea typeface="ヒラギノ角ゴ Pro W3" charset="-128"/>
              </a:rPr>
              <a:t>Category 4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itchFamily="18" charset="0"/>
                <a:ea typeface="ヒラギノ角ゴ Pro W3" charset="-128"/>
              </a:rPr>
              <a:t>Widespread destruction of support systems and physical structures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itchFamily="18" charset="0"/>
                <a:ea typeface="ヒラギノ角ゴ Pro W3" charset="-128"/>
              </a:rPr>
              <a:t>Massive looting of all types of stores, property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itchFamily="18" charset="0"/>
                <a:ea typeface="ヒラギノ角ゴ Pro W3" charset="-128"/>
              </a:rPr>
              <a:t>National Guard sent in to quell unrest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itchFamily="18" charset="0"/>
                <a:ea typeface="ヒラギノ角ゴ Pro W3" charset="-128"/>
              </a:rPr>
              <a:t>Social conditions on the island contributed to the amount of looting</a:t>
            </a:r>
          </a:p>
          <a:p>
            <a:pPr marL="640080" lvl="1" indent="-256032" eaLnBrk="1" fontAlgn="auto" hangingPunct="1">
              <a:spcAft>
                <a:spcPts val="0"/>
              </a:spcAft>
              <a:defRPr/>
            </a:pPr>
            <a:endParaRPr lang="en-US" altLang="en-US" dirty="0" smtClean="0">
              <a:latin typeface="Times New Roman" pitchFamily="18" charset="0"/>
              <a:ea typeface="ヒラギノ角ゴ Pro W3" charset="-128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15925" y="228600"/>
            <a:ext cx="8270875" cy="10334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 smtClean="0">
                <a:latin typeface="Times New Roman" pitchFamily="18" charset="0"/>
                <a:ea typeface="ヒラギノ角ゴ Pro W3" charset="-128"/>
              </a:rPr>
              <a:t>Crime and Hurricanes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822960" y="6154738"/>
            <a:ext cx="5120640" cy="365125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prstClr val="white">
                    <a:alpha val="60000"/>
                  </a:prstClr>
                </a:solidFill>
              </a:rPr>
              <a:t>Copyright © 2016 Dee Wood Harper and Kelly Frailing.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1659281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260350" y="1096963"/>
            <a:ext cx="8580438" cy="4962525"/>
          </a:xfrm>
        </p:spPr>
        <p:txBody>
          <a:bodyPr/>
          <a:lstStyle/>
          <a:p>
            <a:pPr marL="361188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>
                <a:latin typeface="Times New Roman" pitchFamily="18" charset="0"/>
                <a:ea typeface="ヒラギノ角ゴ Pro W3" charset="-128"/>
                <a:cs typeface="Times New Roman" pitchFamily="18" charset="0"/>
              </a:rPr>
              <a:t>Hurricane Sandy, Brigantine, NJ, North of Atlantic City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itchFamily="18" charset="0"/>
                <a:ea typeface="MS PGothic" pitchFamily="34" charset="-128"/>
              </a:rPr>
              <a:t>October 29, 2012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itchFamily="18" charset="0"/>
                <a:ea typeface="MS PGothic" pitchFamily="34" charset="-128"/>
              </a:rPr>
              <a:t>Reduced from hurricane to a post-tropical nor’easter at impact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itchFamily="18" charset="0"/>
                <a:ea typeface="MS PGothic" pitchFamily="34" charset="-128"/>
              </a:rPr>
              <a:t>14-foot storm surge in NY Harbor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itchFamily="18" charset="0"/>
                <a:ea typeface="MS PGothic" pitchFamily="34" charset="-128"/>
              </a:rPr>
              <a:t>Airports, subway, Wall Street all shut down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itchFamily="18" charset="0"/>
                <a:ea typeface="MS PGothic" pitchFamily="34" charset="-128"/>
              </a:rPr>
              <a:t>8 million people across 15 states lose power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itchFamily="18" charset="0"/>
                <a:ea typeface="MS PGothic" pitchFamily="34" charset="-128"/>
              </a:rPr>
              <a:t>Major gas shortages lasting days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itchFamily="18" charset="0"/>
                <a:ea typeface="MS PGothic" pitchFamily="34" charset="-128"/>
              </a:rPr>
              <a:t>Looting: Dramatic increase in burglary (and only burglary) in the month after the storm compared to the month before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itchFamily="18" charset="0"/>
                <a:ea typeface="MS PGothic" pitchFamily="34" charset="-128"/>
              </a:rPr>
              <a:t>Anecdotal reports of fraud</a:t>
            </a:r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 smtClean="0">
                <a:latin typeface="Times New Roman" pitchFamily="18" charset="0"/>
                <a:ea typeface="ヒラギノ角ゴ Pro W3" charset="-128"/>
                <a:cs typeface="Times New Roman" pitchFamily="18" charset="0"/>
              </a:rPr>
              <a:t>Crime and Hurricanes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822960" y="6154738"/>
            <a:ext cx="5120640" cy="365125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prstClr val="white">
                    <a:alpha val="60000"/>
                  </a:prstClr>
                </a:solidFill>
              </a:rPr>
              <a:t>Copyright © 2016 Dee Wood Harper and Kelly Frailing.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0561651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11163" y="1381125"/>
            <a:ext cx="8275637" cy="4214813"/>
          </a:xfrm>
        </p:spPr>
        <p:txBody>
          <a:bodyPr/>
          <a:lstStyle/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>
                <a:latin typeface="Times New Roman" pitchFamily="18" charset="0"/>
                <a:ea typeface="ヒラギノ角ゴ Pro W3" charset="-128"/>
              </a:rPr>
              <a:t>San Francisco earthquake and fire, California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itchFamily="18" charset="0"/>
                <a:ea typeface="ヒラギノ角ゴ Pro W3" charset="-128"/>
              </a:rPr>
              <a:t>April 18, 1906 at 5:12am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itchFamily="18" charset="0"/>
                <a:ea typeface="ヒラギノ角ゴ Pro W3" charset="-128"/>
              </a:rPr>
              <a:t>8.3 magnitude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itchFamily="18" charset="0"/>
                <a:ea typeface="ヒラギノ角ゴ Pro W3" charset="-128"/>
              </a:rPr>
              <a:t>Morris’ (2002) data source: firsthand account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itchFamily="18" charset="0"/>
                <a:ea typeface="ヒラギノ角ゴ Pro W3" charset="-128"/>
              </a:rPr>
              <a:t>300,000 left homeless, estimated death toll 1,500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itchFamily="18" charset="0"/>
                <a:ea typeface="ヒラギノ角ゴ Pro W3" charset="-128"/>
              </a:rPr>
              <a:t>Dynamite used to fight fires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itchFamily="18" charset="0"/>
                <a:ea typeface="ヒラギノ角ゴ Pro W3" charset="-128"/>
              </a:rPr>
              <a:t>Soldiers ordered to shoot looters and examples of looting</a:t>
            </a:r>
          </a:p>
          <a:p>
            <a:pPr marL="1035558" lvl="2" indent="-28575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latin typeface="Times New Roman" pitchFamily="18" charset="0"/>
                <a:ea typeface="ヒラギノ角ゴ Pro W3" charset="-128"/>
              </a:rPr>
              <a:t>Jewelry from corpses</a:t>
            </a:r>
          </a:p>
          <a:p>
            <a:pPr marL="1035558" lvl="2" indent="-28575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>
                <a:latin typeface="Times New Roman" pitchFamily="18" charset="0"/>
                <a:ea typeface="ヒラギノ角ゴ Pro W3" charset="-128"/>
              </a:rPr>
              <a:t>Pillaging in Chinatown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543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 smtClean="0">
                <a:latin typeface="Times New Roman" pitchFamily="18" charset="0"/>
                <a:ea typeface="ヒラギノ角ゴ Pro W3" charset="-128"/>
              </a:rPr>
              <a:t>Crime and Earthquakes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822960" y="6154738"/>
            <a:ext cx="5120640" cy="365125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prstClr val="white">
                    <a:alpha val="60000"/>
                  </a:prstClr>
                </a:solidFill>
              </a:rPr>
              <a:t>Copyright © 2016 Dee Wood Harper and Kelly Frailing.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9660693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11163" y="1928813"/>
            <a:ext cx="8275637" cy="3176587"/>
          </a:xfrm>
        </p:spPr>
        <p:txBody>
          <a:bodyPr>
            <a:noAutofit/>
          </a:bodyPr>
          <a:lstStyle/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latin typeface="Times New Roman" pitchFamily="18" charset="0"/>
                <a:ea typeface="ヒラギノ角ゴ Pro W3" charset="-128"/>
              </a:rPr>
              <a:t> Kanto earthquake, Japan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>
                <a:latin typeface="Times New Roman" pitchFamily="18" charset="0"/>
                <a:ea typeface="ヒラギノ角ゴ Pro W3" charset="-128"/>
              </a:rPr>
              <a:t>September 1, 1923 just before noon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>
                <a:latin typeface="Times New Roman" pitchFamily="18" charset="0"/>
                <a:ea typeface="ヒラギノ角ゴ Pro W3" charset="-128"/>
              </a:rPr>
              <a:t>7.9 magnitude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>
                <a:latin typeface="Times New Roman" pitchFamily="18" charset="0"/>
                <a:ea typeface="ヒラギノ角ゴ Pro W3" charset="-128"/>
              </a:rPr>
              <a:t>91,000 dead from quake and fires, 381,000 homes destroyed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>
                <a:latin typeface="Times New Roman" pitchFamily="18" charset="0"/>
                <a:ea typeface="ヒラギノ角ゴ Pro W3" charset="-128"/>
              </a:rPr>
              <a:t>Rumors of Korean uprising follow, spread by government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>
                <a:latin typeface="Times New Roman" pitchFamily="18" charset="0"/>
                <a:ea typeface="ヒラギノ角ゴ Pro W3" charset="-128"/>
              </a:rPr>
              <a:t>Japanese police, military and civilians killed 6,000 Koreans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 smtClean="0">
                <a:latin typeface="Times New Roman" pitchFamily="18" charset="0"/>
                <a:ea typeface="ヒラギノ角ゴ Pro W3" charset="-128"/>
              </a:rPr>
              <a:t>Crime and Earthquakes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822960" y="6154738"/>
            <a:ext cx="5120640" cy="365125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prstClr val="white">
                    <a:alpha val="60000"/>
                  </a:prstClr>
                </a:solidFill>
              </a:rPr>
              <a:t>Copyright © 2016 Dee Wood Harper and Kelly Frailing.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302739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11163" y="1381125"/>
            <a:ext cx="8275637" cy="3190875"/>
          </a:xfrm>
        </p:spPr>
        <p:txBody>
          <a:bodyPr/>
          <a:lstStyle/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>
                <a:latin typeface="Times New Roman" pitchFamily="18" charset="0"/>
                <a:ea typeface="ヒラギノ角ゴ Pro W3" charset="-128"/>
              </a:rPr>
              <a:t>Tangshan earthquake, China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itchFamily="18" charset="0"/>
                <a:ea typeface="ヒラギノ角ゴ Pro W3" charset="-128"/>
              </a:rPr>
              <a:t>July 27, 1976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itchFamily="18" charset="0"/>
                <a:ea typeface="ヒラギノ角ゴ Pro W3" charset="-128"/>
              </a:rPr>
              <a:t>7.5 magnitude, followed by severe aftershock 15 hours later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itchFamily="18" charset="0"/>
                <a:ea typeface="ヒラギノ角ゴ Pro W3" charset="-128"/>
              </a:rPr>
              <a:t>240,000 killed, 800,000 injured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itchFamily="18" charset="0"/>
                <a:ea typeface="ヒラギノ角ゴ Pro W3" charset="-128"/>
              </a:rPr>
              <a:t>One of the deadliest earthquakes of the last four centuries 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543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 smtClean="0">
                <a:latin typeface="Times New Roman" pitchFamily="18" charset="0"/>
                <a:ea typeface="ヒラギノ角ゴ Pro W3" charset="-128"/>
              </a:rPr>
              <a:t>Crime and Earthquakes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822960" y="6154738"/>
            <a:ext cx="5120640" cy="365125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prstClr val="white">
                    <a:alpha val="60000"/>
                  </a:prstClr>
                </a:solidFill>
              </a:rPr>
              <a:t>Copyright © 2016 Dee Wood Harper and Kelly Frailing.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402189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14400"/>
            <a:ext cx="8610600" cy="7280275"/>
          </a:xfrm>
        </p:spPr>
        <p:txBody>
          <a:bodyPr/>
          <a:lstStyle/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600" dirty="0" smtClean="0">
                <a:latin typeface="Times New Roman" pitchFamily="18" charset="0"/>
                <a:ea typeface="ヒラギノ角ゴ Pro W3" charset="-128"/>
              </a:rPr>
              <a:t>Tangshan earthquake, China (continued)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Times New Roman" pitchFamily="18" charset="0"/>
                <a:ea typeface="ヒラギノ角ゴ Pro W3" charset="-128"/>
              </a:rPr>
              <a:t>Zhou’s (1997) data sources: official statistics and retrospective survey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Times New Roman" pitchFamily="18" charset="0"/>
                <a:ea typeface="ヒラギノ角ゴ Pro W3" charset="-128"/>
              </a:rPr>
              <a:t>Testing social disorganization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Times New Roman" pitchFamily="18" charset="0"/>
                <a:ea typeface="ヒラギノ角ゴ Pro W3" charset="-128"/>
              </a:rPr>
              <a:t>Crime rate in Tangshan higher in 1976 than in 1975 and in 1977 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Times New Roman" pitchFamily="18" charset="0"/>
                <a:ea typeface="ヒラギノ角ゴ Pro W3" charset="-128"/>
              </a:rPr>
              <a:t>Mass looting was the most common crime in the earthquake’s wake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Times New Roman" pitchFamily="18" charset="0"/>
                <a:ea typeface="ヒラギノ角ゴ Pro W3" charset="-128"/>
              </a:rPr>
              <a:t>Causes of mass looting rooted in earthquake itself, death and destruction, but causes of individual theft and mass violence rooted in disorganization caused by the earthquake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Times New Roman" pitchFamily="18" charset="0"/>
                <a:ea typeface="ヒラギノ角ゴ Pro W3" charset="-128"/>
              </a:rPr>
              <a:t>Contrasts idea that looting only occurs after civil disturbances and not natural disasters </a:t>
            </a:r>
          </a:p>
          <a:p>
            <a:pPr marL="640080" lvl="1" indent="-256032" eaLnBrk="1" fontAlgn="auto" hangingPunct="1">
              <a:spcAft>
                <a:spcPts val="0"/>
              </a:spcAft>
              <a:defRPr/>
            </a:pPr>
            <a:endParaRPr lang="en-US" altLang="en-US" dirty="0" smtClean="0">
              <a:latin typeface="Times New Roman" pitchFamily="18" charset="0"/>
              <a:ea typeface="ヒラギノ角ゴ Pro W3" charset="-128"/>
            </a:endParaRPr>
          </a:p>
          <a:p>
            <a:pPr marL="640080" lvl="1" indent="-256032" eaLnBrk="1" fontAlgn="auto" hangingPunct="1">
              <a:spcAft>
                <a:spcPts val="0"/>
              </a:spcAft>
              <a:defRPr/>
            </a:pPr>
            <a:endParaRPr lang="en-US" altLang="en-US" dirty="0" smtClean="0">
              <a:latin typeface="Times New Roman" pitchFamily="18" charset="0"/>
              <a:ea typeface="ヒラギノ角ゴ Pro W3" charset="-128"/>
            </a:endParaRPr>
          </a:p>
          <a:p>
            <a:pPr marL="640080" lvl="1" indent="-256032" eaLnBrk="1" fontAlgn="auto" hangingPunct="1">
              <a:spcAft>
                <a:spcPts val="0"/>
              </a:spcAft>
              <a:defRPr/>
            </a:pPr>
            <a:endParaRPr lang="en-US" altLang="en-US" dirty="0" smtClean="0">
              <a:latin typeface="Times New Roman" pitchFamily="18" charset="0"/>
              <a:ea typeface="ヒラギノ角ゴ Pro W3" charset="-128"/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US" altLang="en-US" dirty="0" smtClean="0">
              <a:latin typeface="Times New Roman" pitchFamily="18" charset="0"/>
              <a:ea typeface="ヒラギノ角ゴ Pro W3" charset="-128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543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 smtClean="0">
                <a:latin typeface="Times New Roman" pitchFamily="18" charset="0"/>
                <a:ea typeface="ヒラギノ角ゴ Pro W3" charset="-128"/>
              </a:rPr>
              <a:t>Crime and Earthquakes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822960" y="6154738"/>
            <a:ext cx="5120640" cy="365125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prstClr val="white">
                    <a:alpha val="60000"/>
                  </a:prstClr>
                </a:solidFill>
              </a:rPr>
              <a:t>Copyright © 2016 Dee Wood Harper and Kelly Frailing.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1650729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6711950"/>
          </a:xfrm>
        </p:spPr>
        <p:txBody>
          <a:bodyPr/>
          <a:lstStyle/>
          <a:p>
            <a:pPr marL="361188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>
                <a:latin typeface="Times New Roman" pitchFamily="18" charset="0"/>
                <a:ea typeface="ヒラギノ角ゴ Pro W3" charset="-128"/>
                <a:cs typeface="Times New Roman" pitchFamily="18" charset="0"/>
              </a:rPr>
              <a:t>The Bam Earthquake, Iran</a:t>
            </a:r>
          </a:p>
          <a:p>
            <a:pPr marL="361188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>
                <a:latin typeface="Times New Roman" pitchFamily="18" charset="0"/>
                <a:ea typeface="ヒラギノ角ゴ Pro W3" charset="-128"/>
                <a:cs typeface="Times New Roman" pitchFamily="18" charset="0"/>
              </a:rPr>
              <a:t>December 26, 2003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itchFamily="18" charset="0"/>
                <a:ea typeface="MS PGothic" pitchFamily="34" charset="-128"/>
              </a:rPr>
              <a:t>6.6 magnitude 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itchFamily="18" charset="0"/>
                <a:ea typeface="MS PGothic" pitchFamily="34" charset="-128"/>
              </a:rPr>
              <a:t>Death toll of 31,600, higher due to timing of the strike (pre-dawn) and poorly constructed buildings 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itchFamily="18" charset="0"/>
                <a:ea typeface="MS PGothic" pitchFamily="34" charset="-128"/>
              </a:rPr>
              <a:t>From </a:t>
            </a:r>
            <a:r>
              <a:rPr lang="en-US" altLang="en-US" sz="2400" dirty="0" err="1" smtClean="0">
                <a:latin typeface="Times New Roman" pitchFamily="18" charset="0"/>
                <a:ea typeface="MS PGothic" pitchFamily="34" charset="-128"/>
              </a:rPr>
              <a:t>Ibrion</a:t>
            </a:r>
            <a:r>
              <a:rPr lang="en-US" altLang="en-US" sz="2400" dirty="0" smtClean="0">
                <a:latin typeface="Times New Roman" pitchFamily="18" charset="0"/>
                <a:ea typeface="MS PGothic" pitchFamily="34" charset="-128"/>
              </a:rPr>
              <a:t> et al (2015), widespread looting reported in survivors’ accounts years later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itchFamily="18" charset="0"/>
                <a:ea typeface="MS PGothic" pitchFamily="34" charset="-128"/>
              </a:rPr>
              <a:t>All narratives identified outsiders as the looters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itchFamily="18" charset="0"/>
                <a:ea typeface="MS PGothic" pitchFamily="34" charset="-128"/>
              </a:rPr>
              <a:t>Took jewelry, electronics, Persian rugs and other valuables from the dead and the living</a:t>
            </a:r>
          </a:p>
          <a:p>
            <a:pPr marL="726948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Times New Roman" pitchFamily="18" charset="0"/>
                <a:ea typeface="MS PGothic" pitchFamily="34" charset="-128"/>
              </a:rPr>
              <a:t>Rescue convoys also looted</a:t>
            </a:r>
          </a:p>
          <a:p>
            <a:pPr marL="640080" lvl="1" indent="-256032" eaLnBrk="1" fontAlgn="auto" hangingPunct="1">
              <a:spcAft>
                <a:spcPts val="0"/>
              </a:spcAft>
              <a:defRPr/>
            </a:pPr>
            <a:endParaRPr lang="en-US" altLang="en-US" dirty="0" smtClean="0">
              <a:latin typeface="Times New Roman" pitchFamily="18" charset="0"/>
              <a:ea typeface="MS PGothic" pitchFamily="34" charset="-128"/>
            </a:endParaRPr>
          </a:p>
          <a:p>
            <a:pPr marL="640080" lvl="1" indent="-256032" eaLnBrk="1" fontAlgn="auto" hangingPunct="1">
              <a:spcAft>
                <a:spcPts val="0"/>
              </a:spcAft>
              <a:defRPr/>
            </a:pPr>
            <a:endParaRPr lang="en-US" altLang="en-US" dirty="0" smtClean="0">
              <a:latin typeface="Times New Roman" pitchFamily="18" charset="0"/>
              <a:ea typeface="MS PGothic" pitchFamily="34" charset="-128"/>
            </a:endParaRPr>
          </a:p>
          <a:p>
            <a:pPr marL="274320" indent="-256032" eaLnBrk="1" fontAlgn="auto" hangingPunct="1">
              <a:spcAft>
                <a:spcPts val="0"/>
              </a:spcAft>
              <a:defRPr/>
            </a:pPr>
            <a:endParaRPr lang="en-US" altLang="en-US" sz="2500" dirty="0" smtClean="0">
              <a:latin typeface="Times New Roman" pitchFamily="18" charset="0"/>
              <a:ea typeface="ヒラギノ角ゴ Pro W3" charset="-128"/>
              <a:cs typeface="Times New Roman" pitchFamily="18" charset="0"/>
            </a:endParaRPr>
          </a:p>
          <a:p>
            <a:pPr marL="274320" indent="-256032" eaLnBrk="1" fontAlgn="auto" hangingPunct="1">
              <a:spcAft>
                <a:spcPts val="0"/>
              </a:spcAft>
              <a:defRPr/>
            </a:pPr>
            <a:endParaRPr lang="en-US" altLang="en-US" sz="2500" dirty="0" smtClean="0">
              <a:latin typeface="Times New Roman" pitchFamily="18" charset="0"/>
              <a:ea typeface="ヒラギノ角ゴ Pro W3" charset="-128"/>
              <a:cs typeface="Times New Roman" pitchFamily="18" charset="0"/>
            </a:endParaRP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5438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 smtClean="0">
                <a:latin typeface="Times New Roman" pitchFamily="18" charset="0"/>
                <a:ea typeface="ヒラギノ角ゴ Pro W3" charset="-128"/>
                <a:cs typeface="Times New Roman" pitchFamily="18" charset="0"/>
              </a:rPr>
              <a:t>Crime and Earthquakes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822960" y="6154738"/>
            <a:ext cx="5120640" cy="365125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prstClr val="white">
                    <a:alpha val="60000"/>
                  </a:prstClr>
                </a:solidFill>
              </a:rPr>
              <a:t>Copyright © 2016 Dee Wood Harper and Kelly Frailing.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90198953"/>
      </p:ext>
    </p:extLst>
  </p:cSld>
  <p:clrMapOvr>
    <a:masterClrMapping/>
  </p:clrMapOvr>
  <p:transition spd="slow"/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820</Words>
  <Application>Microsoft Office PowerPoint</Application>
  <PresentationFormat>On-screen Show (4:3)</PresentationFormat>
  <Paragraphs>92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Elemental</vt:lpstr>
      <vt:lpstr>Looking Back To Go Forward: Toward a Criminology of Disaster</vt:lpstr>
      <vt:lpstr>Definition of Disaster</vt:lpstr>
      <vt:lpstr>Crime and Hurricanes</vt:lpstr>
      <vt:lpstr>Crime and Hurricanes</vt:lpstr>
      <vt:lpstr>Crime and Earthquakes</vt:lpstr>
      <vt:lpstr>Crime and Earthquakes</vt:lpstr>
      <vt:lpstr>Crime and Earthquakes</vt:lpstr>
      <vt:lpstr>Crime and Earthquakes</vt:lpstr>
      <vt:lpstr>Crime and Earthquakes</vt:lpstr>
      <vt:lpstr>Crime and Earthquakes</vt:lpstr>
      <vt:lpstr>The full set of PowerPoint slides is available upon adoption.  Email bhall@cap-press.com  for more information.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Back To Go Forward: Toward a Criminology of Disaster</dc:title>
  <dc:creator>tina</dc:creator>
  <cp:lastModifiedBy>tina</cp:lastModifiedBy>
  <cp:revision>1</cp:revision>
  <dcterms:created xsi:type="dcterms:W3CDTF">2016-01-25T15:17:07Z</dcterms:created>
  <dcterms:modified xsi:type="dcterms:W3CDTF">2016-01-25T15:17:48Z</dcterms:modified>
</cp:coreProperties>
</file>