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5" autoAdjust="0"/>
    <p:restoredTop sz="94660"/>
  </p:normalViewPr>
  <p:slideViewPr>
    <p:cSldViewPr>
      <p:cViewPr varScale="1">
        <p:scale>
          <a:sx n="100" d="100"/>
          <a:sy n="100" d="100"/>
        </p:scale>
        <p:origin x="-9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B621-B037-463F-AEFB-F02C9C0F6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A73D-F965-4CA4-86CD-261AB64E9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0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B621-B037-463F-AEFB-F02C9C0F6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A73D-F965-4CA4-86CD-261AB64E9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B621-B037-463F-AEFB-F02C9C0F6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A73D-F965-4CA4-86CD-261AB64E9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02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2093-1AAC-4B9E-843C-9F51D806A41E}" type="datetime1">
              <a:rPr lang="en-US" smtClean="0">
                <a:solidFill>
                  <a:srgbClr val="D0CCB9"/>
                </a:solidFill>
              </a:rPr>
              <a:pPr/>
              <a:t>3/4/2016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0CCB9"/>
                </a:solidFill>
              </a:rPr>
              <a:t>Copyright © 2015 Joseph Jaksa. All rights reserved.</a:t>
            </a:r>
            <a:endParaRPr lang="en-US">
              <a:solidFill>
                <a:srgbClr val="D0CCB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168-0587-4C8B-9594-6F639EFB9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68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9533-8C95-4A92-9137-6067E7A38EE5}" type="datetime1">
              <a:rPr lang="en-US" smtClean="0">
                <a:solidFill>
                  <a:srgbClr val="D0CCB9"/>
                </a:solidFill>
              </a:rPr>
              <a:pPr/>
              <a:t>3/4/2016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0CCB9"/>
                </a:solidFill>
              </a:rPr>
              <a:t>Copyright © 2015 Joseph Jaksa. All rights reserved.</a:t>
            </a:r>
            <a:endParaRPr lang="en-US">
              <a:solidFill>
                <a:srgbClr val="D0CCB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168-0587-4C8B-9594-6F639EFB9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5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2716-0EE8-4235-A31D-27CFCD8B74B5}" type="datetime1">
              <a:rPr lang="en-US" smtClean="0">
                <a:solidFill>
                  <a:srgbClr val="D0CCB9"/>
                </a:solidFill>
              </a:rPr>
              <a:pPr/>
              <a:t>3/4/2016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0CCB9"/>
                </a:solidFill>
              </a:rPr>
              <a:t>Copyright © 2015 Joseph Jaksa. All rights reserved.</a:t>
            </a:r>
            <a:endParaRPr lang="en-US">
              <a:solidFill>
                <a:srgbClr val="D0CCB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168-0587-4C8B-9594-6F639EFB9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65B5-31FE-4E21-B8C1-193CBFAEBC94}" type="datetime1">
              <a:rPr lang="en-US" smtClean="0">
                <a:solidFill>
                  <a:srgbClr val="D0CCB9"/>
                </a:solidFill>
              </a:rPr>
              <a:pPr/>
              <a:t>3/4/2016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0CCB9"/>
                </a:solidFill>
              </a:rPr>
              <a:t>Copyright © 2015 Joseph Jaksa. All rights reserved.</a:t>
            </a:r>
            <a:endParaRPr lang="en-US">
              <a:solidFill>
                <a:srgbClr val="D0CC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168-0587-4C8B-9594-6F639EFB9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33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B957-AFA8-48D5-BD2C-8E25934E1DE3}" type="datetime1">
              <a:rPr lang="en-US" smtClean="0">
                <a:solidFill>
                  <a:srgbClr val="D0CCB9"/>
                </a:solidFill>
              </a:rPr>
              <a:pPr/>
              <a:t>3/4/2016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0CCB9"/>
                </a:solidFill>
              </a:rPr>
              <a:t>Copyright © 2015 Joseph Jaksa. All rights reserved.</a:t>
            </a:r>
            <a:endParaRPr lang="en-US">
              <a:solidFill>
                <a:srgbClr val="D0CCB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168-0587-4C8B-9594-6F639EFB9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34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A5D2-3A11-4732-AEF6-810B673AB1FD}" type="datetime1">
              <a:rPr lang="en-US" smtClean="0">
                <a:solidFill>
                  <a:srgbClr val="D0CCB9"/>
                </a:solidFill>
              </a:rPr>
              <a:pPr/>
              <a:t>3/4/2016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0CCB9"/>
                </a:solidFill>
              </a:rPr>
              <a:t>Copyright © 2015 Joseph Jaksa. All rights reserved.</a:t>
            </a:r>
            <a:endParaRPr lang="en-US">
              <a:solidFill>
                <a:srgbClr val="D0CCB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168-0587-4C8B-9594-6F639EFB9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8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1FA0-12DC-47B0-A1DA-6E835D326FA5}" type="datetime1">
              <a:rPr lang="en-US" smtClean="0">
                <a:solidFill>
                  <a:srgbClr val="D0CCB9"/>
                </a:solidFill>
              </a:rPr>
              <a:pPr/>
              <a:t>3/4/2016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0CCB9"/>
                </a:solidFill>
              </a:rPr>
              <a:t>Copyright © 2015 Joseph Jaksa. All rights reserved.</a:t>
            </a:r>
            <a:endParaRPr lang="en-US">
              <a:solidFill>
                <a:srgbClr val="D0CCB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168-0587-4C8B-9594-6F639EFB9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76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D46E-E3AA-4ED6-8D9A-7A516354E2F1}" type="datetime1">
              <a:rPr lang="en-US" smtClean="0">
                <a:solidFill>
                  <a:srgbClr val="D0CCB9"/>
                </a:solidFill>
              </a:rPr>
              <a:pPr/>
              <a:t>3/4/2016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0CCB9"/>
                </a:solidFill>
              </a:rPr>
              <a:t>Copyright © 2015 Joseph Jaksa. All rights reserved.</a:t>
            </a:r>
            <a:endParaRPr lang="en-US">
              <a:solidFill>
                <a:srgbClr val="D0CC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168-0587-4C8B-9594-6F639EFB9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8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B621-B037-463F-AEFB-F02C9C0F6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A73D-F965-4CA4-86CD-261AB64E9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28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4BD2-344B-4E64-ADF2-6F1E07DFF461}" type="datetime1">
              <a:rPr lang="en-US" smtClean="0">
                <a:solidFill>
                  <a:srgbClr val="D0CCB9"/>
                </a:solidFill>
              </a:rPr>
              <a:pPr/>
              <a:t>3/4/2016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124168-0587-4C8B-9594-6F639EFB9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D0CCB9"/>
                </a:solidFill>
              </a:rPr>
              <a:t>Copyright © 2015 Joseph Jaksa. All rights reserved.</a:t>
            </a:r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3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A71D-9975-4F9C-8342-2236EC3A2F4A}" type="datetime1">
              <a:rPr lang="en-US" smtClean="0">
                <a:solidFill>
                  <a:srgbClr val="D0CCB9"/>
                </a:solidFill>
              </a:rPr>
              <a:pPr/>
              <a:t>3/4/2016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0CCB9"/>
                </a:solidFill>
              </a:rPr>
              <a:t>Copyright © 2015 Joseph Jaksa. All rights reserved.</a:t>
            </a:r>
            <a:endParaRPr lang="en-US">
              <a:solidFill>
                <a:srgbClr val="D0CCB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168-0587-4C8B-9594-6F639EFB9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98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867E-4117-42AC-A58E-4A95BC73FB6A}" type="datetime1">
              <a:rPr lang="en-US" smtClean="0">
                <a:solidFill>
                  <a:srgbClr val="D0CCB9"/>
                </a:solidFill>
              </a:rPr>
              <a:pPr/>
              <a:t>3/4/2016</a:t>
            </a:fld>
            <a:endParaRPr lang="en-US">
              <a:solidFill>
                <a:srgbClr val="D0CCB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0CCB9"/>
                </a:solidFill>
              </a:rPr>
              <a:t>Copyright © 2015 Joseph Jaksa. All rights reserved.</a:t>
            </a:r>
            <a:endParaRPr lang="en-US">
              <a:solidFill>
                <a:srgbClr val="D0CCB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168-0587-4C8B-9594-6F639EFB9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6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B621-B037-463F-AEFB-F02C9C0F6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A73D-F965-4CA4-86CD-261AB64E9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6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B621-B037-463F-AEFB-F02C9C0F6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A73D-F965-4CA4-86CD-261AB64E9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5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B621-B037-463F-AEFB-F02C9C0F6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A73D-F965-4CA4-86CD-261AB64E9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6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B621-B037-463F-AEFB-F02C9C0F6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A73D-F965-4CA4-86CD-261AB64E9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3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B621-B037-463F-AEFB-F02C9C0F6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A73D-F965-4CA4-86CD-261AB64E9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7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B621-B037-463F-AEFB-F02C9C0F6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A73D-F965-4CA4-86CD-261AB64E9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5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B621-B037-463F-AEFB-F02C9C0F6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A73D-F965-4CA4-86CD-261AB64E9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5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7B621-B037-463F-AEFB-F02C9C0F635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3A73D-F965-4CA4-86CD-261AB64E9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4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0124168-0587-4C8B-9594-6F639EFB9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D0CCB9"/>
                </a:solidFill>
              </a:rPr>
              <a:t>Copyright © 2015 Joseph Jaksa. All rights reserved.</a:t>
            </a:r>
            <a:endParaRPr lang="en-US">
              <a:solidFill>
                <a:srgbClr val="D0CCB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596CF65-6449-442D-A32E-5CAA58051FEF}" type="datetime1">
              <a:rPr lang="en-US" smtClean="0">
                <a:solidFill>
                  <a:srgbClr val="D0CCB9"/>
                </a:solidFill>
              </a:rPr>
              <a:pPr/>
              <a:t>3/4/2016</a:t>
            </a:fld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1219200"/>
            <a:ext cx="3672840" cy="38862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+mn-lt"/>
              </a:rPr>
              <a:t>Chapter 1 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The Past Can Influence the Future: A Brief History of the Security Industry</a:t>
            </a:r>
            <a:endParaRPr lang="en-US" sz="36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2" y="1066800"/>
            <a:ext cx="388620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0CCB9"/>
                </a:solidFill>
              </a:rPr>
              <a:t>Copyright © 2015 Joseph </a:t>
            </a:r>
            <a:r>
              <a:rPr lang="en-US" dirty="0" err="1" smtClean="0">
                <a:solidFill>
                  <a:srgbClr val="D0CCB9"/>
                </a:solidFill>
              </a:rPr>
              <a:t>Jaksa</a:t>
            </a:r>
            <a:r>
              <a:rPr lang="en-US" dirty="0" smtClean="0">
                <a:solidFill>
                  <a:srgbClr val="D0CCB9"/>
                </a:solidFill>
              </a:rPr>
              <a:t>. All rights reserved.</a:t>
            </a:r>
            <a:endParaRPr lang="en-US" dirty="0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90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Historical Evidence of Security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Crime Prevention Through Environmental Design (CEPTED) was created in concept</a:t>
            </a:r>
          </a:p>
          <a:p>
            <a:r>
              <a:rPr lang="en-US" sz="2400" dirty="0" smtClean="0"/>
              <a:t>The first locking devices were developed and used</a:t>
            </a:r>
          </a:p>
          <a:p>
            <a:r>
              <a:rPr lang="en-US" sz="2400" dirty="0" smtClean="0"/>
              <a:t>Greek and Roman Period (700 B.C. – 100 A.D.) – formal protective groups were used to protect villages, cities, and states</a:t>
            </a:r>
          </a:p>
          <a:p>
            <a:r>
              <a:rPr lang="en-US" sz="2400" dirty="0" smtClean="0"/>
              <a:t>Barbarian Era (300 A.D. – 600 A.D.) – We developed groups were used to protect towns and villages</a:t>
            </a:r>
          </a:p>
          <a:p>
            <a:r>
              <a:rPr lang="en-US" sz="2400" dirty="0" smtClean="0"/>
              <a:t>The “frankenpledge” required all adult men to enforce the rules and norms</a:t>
            </a:r>
          </a:p>
          <a:p>
            <a:r>
              <a:rPr lang="en-US" sz="2400" dirty="0" smtClean="0"/>
              <a:t>When violations occurred, investigations ensued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0CCB9"/>
                </a:solidFill>
              </a:rPr>
              <a:t>Copyright © 2015 Joseph Jaksa. All rights reserved.</a:t>
            </a:r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9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smtClean="0"/>
              <a:t>The full set of PowerPoint slides is available upon adoption. </a:t>
            </a:r>
            <a:br>
              <a:rPr lang="en-US" altLang="en-US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smtClean="0"/>
              <a:t>Email bhall@cap-press.com </a:t>
            </a:r>
            <a:br>
              <a:rPr lang="en-US" altLang="en-US" b="1" smtClean="0"/>
            </a:br>
            <a:r>
              <a:rPr lang="en-US" altLang="en-US" b="1" smtClean="0"/>
              <a:t>for more information.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93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Introduction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security industry has a long history</a:t>
            </a:r>
          </a:p>
          <a:p>
            <a:r>
              <a:rPr lang="en-US" sz="2800" dirty="0" smtClean="0"/>
              <a:t>Great efforts have been taken to protect lives and property</a:t>
            </a:r>
          </a:p>
          <a:p>
            <a:r>
              <a:rPr lang="en-US" sz="2800" dirty="0" smtClean="0"/>
              <a:t>By studying the history of the security industry we can learn from the successes and errors </a:t>
            </a:r>
          </a:p>
          <a:p>
            <a:r>
              <a:rPr lang="en-US" sz="2800" dirty="0" smtClean="0"/>
              <a:t>The ultimate goal is to improve upon the past and work to continue improving on protective methods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0CCB9"/>
                </a:solidFill>
              </a:rPr>
              <a:t>Copyright © 2015 Joseph Jaksa. All rights reserved.</a:t>
            </a:r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Learning Objectives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Gain a working knowledge of basic security concepts</a:t>
            </a:r>
          </a:p>
          <a:p>
            <a:r>
              <a:rPr lang="en-US" sz="2800" dirty="0" smtClean="0"/>
              <a:t>Understand why there is a need to protect lives and property</a:t>
            </a:r>
          </a:p>
          <a:p>
            <a:r>
              <a:rPr lang="en-US" sz="2800" dirty="0" smtClean="0"/>
              <a:t>An overview of historical concepts and events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0CCB9"/>
                </a:solidFill>
              </a:rPr>
              <a:t>Copyright © 2015 Joseph Jaksa. All rights reserved.</a:t>
            </a:r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7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Key Terms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90100"/>
              </p:ext>
            </p:extLst>
          </p:nvPr>
        </p:nvGraphicFramePr>
        <p:xfrm>
          <a:off x="533400" y="1828800"/>
          <a:ext cx="7696200" cy="454324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65400"/>
                <a:gridCol w="2565400"/>
                <a:gridCol w="2565400"/>
              </a:tblGrid>
              <a:tr h="4820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Proactive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Physical security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Personnel security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0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dirty="0">
                          <a:effectLst/>
                        </a:rPr>
                        <a:t>Informational security</a:t>
                      </a:r>
                      <a:endParaRPr lang="en-US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The Hierarchy of Needs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CEPTED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0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Frankenpledge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Hue and cry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Allan Pinkerton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40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Kate Warne   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The Railway Policing Act of 1865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Edwin T. Holmes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0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Washington Perry Brink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American District Telegraph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ASIS International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0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Hallcrest Reports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9/11 Commission Report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Cyber </a:t>
                      </a:r>
                      <a:r>
                        <a:rPr lang="en-US" sz="2000" b="1" dirty="0" smtClean="0">
                          <a:effectLst/>
                        </a:rPr>
                        <a:t>crime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0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White </a:t>
                      </a:r>
                      <a:r>
                        <a:rPr lang="en-US" sz="2000" dirty="0" smtClean="0">
                          <a:effectLst/>
                        </a:rPr>
                        <a:t>collar </a:t>
                      </a:r>
                      <a:r>
                        <a:rPr lang="en-US" sz="2000" dirty="0">
                          <a:effectLst/>
                        </a:rPr>
                        <a:t>c</a:t>
                      </a:r>
                      <a:r>
                        <a:rPr lang="en-US" sz="2000" dirty="0" smtClean="0">
                          <a:effectLst/>
                        </a:rPr>
                        <a:t>rime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0CCB9"/>
                </a:solidFill>
              </a:rPr>
              <a:t>Copyright © 2015 Joseph Jaksa. All rights reserved.</a:t>
            </a:r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2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What is Security?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One sector of the criminal justice system</a:t>
            </a:r>
          </a:p>
          <a:p>
            <a:r>
              <a:rPr lang="en-US" sz="2800" dirty="0" smtClean="0"/>
              <a:t>Primarily funded by private monies</a:t>
            </a:r>
          </a:p>
          <a:p>
            <a:r>
              <a:rPr lang="en-US" sz="2800" dirty="0" smtClean="0"/>
              <a:t>Goal to proactively protect people and property</a:t>
            </a:r>
          </a:p>
          <a:p>
            <a:r>
              <a:rPr lang="en-US" sz="2800" dirty="0" smtClean="0"/>
              <a:t>The industry is a hybrid between business and law enforcement</a:t>
            </a:r>
          </a:p>
          <a:p>
            <a:r>
              <a:rPr lang="en-US" sz="2800" dirty="0" smtClean="0"/>
              <a:t>Law enforcement for the private sector</a:t>
            </a:r>
          </a:p>
          <a:p>
            <a:r>
              <a:rPr lang="en-US" sz="2800" dirty="0" smtClean="0"/>
              <a:t>Composed of for-profit companies offering protective services or devices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0CCB9"/>
                </a:solidFill>
              </a:rPr>
              <a:t>Copyright © 2015 Joseph Jaksa. All rights reserved.</a:t>
            </a:r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50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The Security Triad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security industry can be classified or divided into three areas known as the Security Triad</a:t>
            </a:r>
          </a:p>
          <a:p>
            <a:r>
              <a:rPr lang="en-US" sz="2800" dirty="0" smtClean="0"/>
              <a:t>Physical Security – devices used to protect lives and or property</a:t>
            </a:r>
          </a:p>
          <a:p>
            <a:r>
              <a:rPr lang="en-US" sz="2800" dirty="0" smtClean="0"/>
              <a:t>Personnel Security – protecting an individual or a group of people</a:t>
            </a:r>
          </a:p>
          <a:p>
            <a:r>
              <a:rPr lang="en-US" sz="2800" dirty="0" smtClean="0"/>
              <a:t>Information Security – protecting data, intellectual content, trade secrets, and proprietary information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0CCB9"/>
                </a:solidFill>
              </a:rPr>
              <a:t>Copyright © 2015 Joseph Jaksa. All rights reserved.</a:t>
            </a:r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1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The Number of Security Jobs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security industry is the largest employer in the American criminal justice system</a:t>
            </a:r>
          </a:p>
          <a:p>
            <a:r>
              <a:rPr lang="en-US" sz="2800" dirty="0" smtClean="0"/>
              <a:t>Approximately 1,066,730 security officers</a:t>
            </a:r>
          </a:p>
          <a:p>
            <a:r>
              <a:rPr lang="en-US" sz="2800" dirty="0" smtClean="0"/>
              <a:t>Approximately 25,820 private detectives and investigators</a:t>
            </a:r>
          </a:p>
          <a:p>
            <a:r>
              <a:rPr lang="en-US" sz="2800" dirty="0" smtClean="0"/>
              <a:t>Thousands of supervisors, managers, executives, system designers, and support personnel</a:t>
            </a:r>
          </a:p>
          <a:p>
            <a:r>
              <a:rPr lang="en-US" sz="2800" dirty="0" smtClean="0"/>
              <a:t>Many security officer positions are lower-paying and have high job turnover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0CCB9"/>
                </a:solidFill>
              </a:rPr>
              <a:t>Copyright © 2015 Joseph Jaksa. All rights reserved.</a:t>
            </a:r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9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The Personal Need for Security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Theorists debate and speculate why we “need security”</a:t>
            </a:r>
          </a:p>
          <a:p>
            <a:r>
              <a:rPr lang="en-US" sz="2800" dirty="0" smtClean="0"/>
              <a:t>Abraham Maslow in the 1940s developed a list of “The Hierarchy of Needs”</a:t>
            </a:r>
          </a:p>
          <a:p>
            <a:r>
              <a:rPr lang="en-US" sz="2800" dirty="0" smtClean="0"/>
              <a:t>Maslow believed that humans have a need for personal security and safety</a:t>
            </a:r>
          </a:p>
          <a:p>
            <a:r>
              <a:rPr lang="en-US" sz="2800" dirty="0" smtClean="0"/>
              <a:t>A secure environment will assist humans to achieve personal satisfaction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0CCB9"/>
                </a:solidFill>
              </a:rPr>
              <a:t>Copyright © 2015 Joseph Jaksa. All rights reserved.</a:t>
            </a:r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1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Historical Evidence of Security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History shows the need and desire of humans to protect their lives and property</a:t>
            </a:r>
          </a:p>
          <a:p>
            <a:r>
              <a:rPr lang="en-US" sz="2800" dirty="0" smtClean="0"/>
              <a:t>Neolithic Period (7000-3000 B.C.) </a:t>
            </a:r>
            <a:r>
              <a:rPr lang="en-US" sz="2800" dirty="0"/>
              <a:t>– </a:t>
            </a:r>
            <a:r>
              <a:rPr lang="en-US" sz="2800" dirty="0" smtClean="0"/>
              <a:t>groups developed cultural norms and rules to ensure order an safety</a:t>
            </a:r>
          </a:p>
          <a:p>
            <a:r>
              <a:rPr lang="en-US" sz="2800" dirty="0" smtClean="0"/>
              <a:t>Early body guards were used to protect rulers or the general population</a:t>
            </a:r>
          </a:p>
          <a:p>
            <a:r>
              <a:rPr lang="en-US" sz="2800" dirty="0" smtClean="0"/>
              <a:t>Mycenaean Age (1500-1200 B.C.) – fortresses were built to protect against unwanted intrusion</a:t>
            </a:r>
          </a:p>
          <a:p>
            <a:r>
              <a:rPr lang="en-US" sz="2800" dirty="0" smtClean="0"/>
              <a:t>Used natural resources for protection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0CCB9"/>
                </a:solidFill>
              </a:rPr>
              <a:t>Copyright © 2015 Joseph Jaksa. All rights reserved.</a:t>
            </a:r>
            <a:endParaRPr lang="en-US">
              <a:solidFill>
                <a:srgbClr val="D0C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947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Adjacency</vt:lpstr>
      <vt:lpstr>Chapter 1   The Past Can Influence the Future: A Brief History of the Security Industry</vt:lpstr>
      <vt:lpstr>Introduction</vt:lpstr>
      <vt:lpstr>Learning Objectives</vt:lpstr>
      <vt:lpstr>Key Terms</vt:lpstr>
      <vt:lpstr>What is Security?</vt:lpstr>
      <vt:lpstr>The Security Triad</vt:lpstr>
      <vt:lpstr>The Number of Security Jobs</vt:lpstr>
      <vt:lpstr>The Personal Need for Security</vt:lpstr>
      <vt:lpstr>Historical Evidence of Security</vt:lpstr>
      <vt:lpstr>Historical Evidence of Security</vt:lpstr>
      <vt:lpstr>The full set of PowerPoint slides is available upon adoption.   Email bhall@cap-press.com  for more information.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 The Past Can Influence the Future: A Brief History of the Security Industry</dc:title>
  <dc:creator>tina</dc:creator>
  <cp:lastModifiedBy>tina</cp:lastModifiedBy>
  <cp:revision>1</cp:revision>
  <dcterms:created xsi:type="dcterms:W3CDTF">2016-03-04T16:03:18Z</dcterms:created>
  <dcterms:modified xsi:type="dcterms:W3CDTF">2016-03-04T16:03:57Z</dcterms:modified>
</cp:coreProperties>
</file>