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</p:sldMasterIdLst>
  <p:notesMasterIdLst>
    <p:notesMasterId r:id="rId22"/>
  </p:notesMasterIdLst>
  <p:sldIdLst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B11EE-A0C5-42E9-A2B8-3BACED4F274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CF59-4DC3-4A53-B3D9-C06AF44B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1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6BF36-AF9E-46DA-9B2A-601B0A16450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Criminal Justice System of Alabama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History of the Criminal Justice System in Alabama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5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History of the Criminal Justice System in Alabama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Criminal Justice System of Alabama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36-AF9E-46DA-9B2A-601B0A16450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2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History of the Criminal Justice System in Alabama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Criminal Justice System of Alabama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36-AF9E-46DA-9B2A-601B0A16450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64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History of the Criminal Justice System in Alabama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Criminal Justice System of Alabama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36-AF9E-46DA-9B2A-601B0A16450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76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History of the Criminal Justice System in Alabama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Criminal Justice System of Alabama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36-AF9E-46DA-9B2A-601B0A16450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38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History of the Criminal Justice System in Alabama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The Criminal Justice System of Alabama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36-AF9E-46DA-9B2A-601B0A16450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8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2565-8113-41BA-85C4-9C80C69653AA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2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4DD0-09AE-4F1A-A9F7-3AB26344E6C2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2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4DD0-09AE-4F1A-A9F7-3AB26344E6C2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2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4DD0-09AE-4F1A-A9F7-3AB26344E6C2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2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4DD0-09AE-4F1A-A9F7-3AB26344E6C2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2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4DD0-09AE-4F1A-A9F7-3AB26344E6C2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2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4DD0-09AE-4F1A-A9F7-3AB26344E6C2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2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4DD0-09AE-4F1A-A9F7-3AB26344E6C2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2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4DD0-09AE-4F1A-A9F7-3AB26344E6C2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2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4DD0-09AE-4F1A-A9F7-3AB26344E6C2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2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2437D3-8E8C-4C83-AA6E-B1094C90A9DD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2437D3-8E8C-4C83-AA6E-B1094C90A9DD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2437D3-8E8C-4C83-AA6E-B1094C90A9DD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2437D3-8E8C-4C83-AA6E-B1094C90A9DD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2437D3-8E8C-4C83-AA6E-B1094C90A9DD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2437D3-8E8C-4C83-AA6E-B1094C90A9DD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2437D3-8E8C-4C83-AA6E-B1094C90A9DD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2437D3-8E8C-4C83-AA6E-B1094C90A9DD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2437D3-8E8C-4C83-AA6E-B1094C90A9DD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2437D3-8E8C-4C83-AA6E-B1094C90A9DD}" type="datetime1">
              <a:rPr lang="en-US" smtClean="0">
                <a:solidFill>
                  <a:prstClr val="black"/>
                </a:solidFill>
              </a:rPr>
              <a:pPr/>
              <a:t>6/10/2016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hall@cap-press.com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Justice System of Alabama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Chapter 1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Introduction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103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599" y="1658112"/>
            <a:ext cx="6347714" cy="4383251"/>
          </a:xfrm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cs typeface="Arial" panose="020B0604020202020204" pitchFamily="34" charset="0"/>
              </a:rPr>
              <a:t>A </a:t>
            </a:r>
            <a:r>
              <a:rPr lang="en-US" b="1" dirty="0">
                <a:solidFill>
                  <a:schemeClr val="accent1"/>
                </a:solidFill>
                <a:cs typeface="Arial" panose="020B0604020202020204" pitchFamily="34" charset="0"/>
              </a:rPr>
              <a:t>R</a:t>
            </a:r>
            <a:r>
              <a:rPr lang="en-US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ehabilitation </a:t>
            </a:r>
            <a:r>
              <a:rPr lang="en-US" b="1" dirty="0">
                <a:solidFill>
                  <a:schemeClr val="accent1"/>
                </a:solidFill>
                <a:cs typeface="Arial" panose="020B0604020202020204" pitchFamily="34" charset="0"/>
              </a:rPr>
              <a:t>system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dirty="0">
                <a:cs typeface="Arial" panose="020B0604020202020204" pitchFamily="34" charset="0"/>
              </a:rPr>
              <a:t>attempts to reduce crime by use </a:t>
            </a:r>
            <a:r>
              <a:rPr lang="en-US" dirty="0" smtClean="0">
                <a:cs typeface="Arial" panose="020B0604020202020204" pitchFamily="34" charset="0"/>
              </a:rPr>
              <a:t>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Counseling </a:t>
            </a:r>
            <a:r>
              <a:rPr lang="en-US" dirty="0">
                <a:cs typeface="Arial" panose="020B0604020202020204" pitchFamily="34" charset="0"/>
              </a:rPr>
              <a:t>and/or medication; </a:t>
            </a:r>
            <a:endParaRPr lang="en-US" dirty="0" smtClean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Removing </a:t>
            </a:r>
            <a:r>
              <a:rPr lang="en-US" dirty="0">
                <a:cs typeface="Arial" panose="020B0604020202020204" pitchFamily="34" charset="0"/>
              </a:rPr>
              <a:t>the criminal from the environment; </a:t>
            </a:r>
            <a:endParaRPr lang="en-US" dirty="0" smtClean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Or </a:t>
            </a:r>
            <a:r>
              <a:rPr lang="en-US" dirty="0">
                <a:cs typeface="Arial" panose="020B0604020202020204" pitchFamily="34" charset="0"/>
              </a:rPr>
              <a:t>even conducting medical operations to remove portions of the </a:t>
            </a:r>
            <a:r>
              <a:rPr lang="en-US" dirty="0" smtClean="0">
                <a:cs typeface="Arial" panose="020B0604020202020204" pitchFamily="34" charset="0"/>
              </a:rPr>
              <a:t> offender’s </a:t>
            </a:r>
            <a:r>
              <a:rPr lang="en-US" dirty="0">
                <a:cs typeface="Arial" panose="020B0604020202020204" pitchFamily="34" charset="0"/>
              </a:rPr>
              <a:t>brain.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30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590800"/>
            <a:ext cx="7772870" cy="159530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full set of PowerPoint slides is available upon adoption. Email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for more information.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8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1</a:t>
            </a:r>
            <a:br>
              <a:rPr lang="en-US" dirty="0"/>
            </a:br>
            <a:r>
              <a:rPr lang="en-US" sz="3100" dirty="0"/>
              <a:t>Introduction</a:t>
            </a:r>
            <a:r>
              <a:rPr lang="en-US" sz="3100" b="1" dirty="0"/>
              <a:t/>
            </a:r>
            <a:br>
              <a:rPr lang="en-US" sz="3100" b="1" dirty="0"/>
            </a:br>
            <a:endParaRPr lang="en-US" sz="31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599" y="1450848"/>
            <a:ext cx="6347714" cy="4590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The </a:t>
            </a:r>
            <a:r>
              <a:rPr lang="en-US" dirty="0">
                <a:cs typeface="Arial" panose="020B0604020202020204" pitchFamily="34" charset="0"/>
              </a:rPr>
              <a:t>first Alabama Constitution, written in 1819, consisted of five articles: </a:t>
            </a:r>
          </a:p>
          <a:p>
            <a:pPr marL="289322" indent="-289322">
              <a:buFont typeface="+mj-lt"/>
              <a:buAutoNum type="arabicPeriod"/>
            </a:pPr>
            <a:r>
              <a:rPr lang="en-US" dirty="0">
                <a:cs typeface="Arial" panose="020B0604020202020204" pitchFamily="34" charset="0"/>
              </a:rPr>
              <a:t>Declaration of Rights</a:t>
            </a:r>
          </a:p>
          <a:p>
            <a:pPr marL="289322" indent="-289322">
              <a:buFont typeface="+mj-lt"/>
              <a:buAutoNum type="arabicPeriod"/>
            </a:pPr>
            <a:r>
              <a:rPr lang="en-US" dirty="0">
                <a:cs typeface="Arial" panose="020B0604020202020204" pitchFamily="34" charset="0"/>
              </a:rPr>
              <a:t>Distribution of Power</a:t>
            </a:r>
          </a:p>
          <a:p>
            <a:pPr marL="289322" indent="-289322">
              <a:buFont typeface="+mj-lt"/>
              <a:buAutoNum type="arabicPeriod"/>
            </a:pPr>
            <a:r>
              <a:rPr lang="en-US" dirty="0">
                <a:cs typeface="Arial" panose="020B0604020202020204" pitchFamily="34" charset="0"/>
              </a:rPr>
              <a:t>Legislative</a:t>
            </a:r>
          </a:p>
          <a:p>
            <a:pPr marL="289322" indent="-289322">
              <a:buFont typeface="+mj-lt"/>
              <a:buAutoNum type="arabicPeriod"/>
            </a:pPr>
            <a:r>
              <a:rPr lang="en-US" dirty="0">
                <a:cs typeface="Arial" panose="020B0604020202020204" pitchFamily="34" charset="0"/>
              </a:rPr>
              <a:t>Executive</a:t>
            </a:r>
          </a:p>
          <a:p>
            <a:pPr marL="289322" indent="-289322">
              <a:buFont typeface="+mj-lt"/>
              <a:buAutoNum type="arabicPeriod"/>
            </a:pPr>
            <a:r>
              <a:rPr lang="en-US" dirty="0">
                <a:cs typeface="Arial" panose="020B0604020202020204" pitchFamily="34" charset="0"/>
              </a:rPr>
              <a:t>Judicial Separation of Powers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93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599" y="1499616"/>
            <a:ext cx="6347714" cy="45417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The power of the 1819 legislature was also immersed in the workings of the judicial system. This was the first idea of a Unified Judicial System within the state of Alabama. </a:t>
            </a:r>
          </a:p>
          <a:p>
            <a:pPr marL="0" indent="0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Arial" panose="020B0604020202020204" pitchFamily="34" charset="0"/>
              </a:rPr>
              <a:t>The citizens of Alabama had no say in the makeup of their justices. </a:t>
            </a:r>
          </a:p>
          <a:p>
            <a:endParaRPr lang="en-US" dirty="0" smtClean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Arial" panose="020B0604020202020204" pitchFamily="34" charset="0"/>
              </a:rPr>
              <a:t>The legislative branch of the government played a great role in the Judicial Branch of Government.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6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599" y="1548384"/>
            <a:ext cx="6347714" cy="4492979"/>
          </a:xfrm>
        </p:spPr>
        <p:txBody>
          <a:bodyPr/>
          <a:lstStyle/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The legislative power was continually contested by the people which led to Alabama’s Constitution being changed six times between 1819 and 1901.</a:t>
            </a:r>
          </a:p>
          <a:p>
            <a:endParaRPr lang="en-US" dirty="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Alabama currently uses the 1901 version of the Constitution which has 18 Articles and 827 Amendments. </a:t>
            </a:r>
          </a:p>
          <a:p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1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599" y="1584960"/>
            <a:ext cx="6347714" cy="44564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The 1901 Constitution currently has more than 100,000 words and grows with almost each state election, making it one of the lengthiest state constitutions in the nation.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cs typeface="Arial" panose="020B0604020202020204" pitchFamily="34" charset="0"/>
              </a:rPr>
              <a:t>Local governments ask the complete State for permission to change local issues.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cs typeface="Arial" panose="020B0604020202020204" pitchFamily="34" charset="0"/>
              </a:rPr>
              <a:t>City courts, must ask the state electorate for permission for some small local change.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8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1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599" y="1463040"/>
            <a:ext cx="6347714" cy="4578323"/>
          </a:xfrm>
        </p:spPr>
        <p:txBody>
          <a:bodyPr/>
          <a:lstStyle/>
          <a:p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Retribution</a:t>
            </a:r>
            <a:r>
              <a:rPr lang="en-US" dirty="0" smtClean="0">
                <a:cs typeface="Arial" panose="020B0604020202020204" pitchFamily="34" charset="0"/>
              </a:rPr>
              <a:t>- the idea that the punishment will equal the crime or the offense, also called </a:t>
            </a:r>
            <a:r>
              <a:rPr lang="en-US" b="1" i="1" dirty="0" smtClean="0">
                <a:solidFill>
                  <a:schemeClr val="accent1"/>
                </a:solidFill>
                <a:cs typeface="Arial" panose="020B0604020202020204" pitchFamily="34" charset="0"/>
              </a:rPr>
              <a:t>Lex Talionis</a:t>
            </a:r>
            <a:r>
              <a:rPr lang="en-US" dirty="0" smtClean="0">
                <a:cs typeface="Arial" panose="020B0604020202020204" pitchFamily="34" charset="0"/>
              </a:rPr>
              <a:t>.	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Arial" panose="020B0604020202020204" pitchFamily="34" charset="0"/>
              </a:rPr>
              <a:t>The oldest form of retaliation against someone who has wronged another.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Arial" panose="020B0604020202020204" pitchFamily="34" charset="0"/>
              </a:rPr>
              <a:t>In modern society, the retribution is obtained by use of the government, which thereby carries out the will of the people.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31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599" y="1597152"/>
            <a:ext cx="6347714" cy="4444211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Deterrence theory</a:t>
            </a:r>
            <a:r>
              <a:rPr lang="en-US" dirty="0" smtClean="0">
                <a:cs typeface="Arial" panose="020B0604020202020204" pitchFamily="34" charset="0"/>
              </a:rPr>
              <a:t>- to deter the offender and others from breaking societal laws.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Arial" panose="020B0604020202020204" pitchFamily="34" charset="0"/>
              </a:rPr>
              <a:t>This </a:t>
            </a:r>
            <a:r>
              <a:rPr lang="en-US" sz="1800" dirty="0">
                <a:cs typeface="Arial" panose="020B0604020202020204" pitchFamily="34" charset="0"/>
              </a:rPr>
              <a:t>theory asks for the pain of the punishment to outweigh the pleasure gained by committing the </a:t>
            </a:r>
            <a:r>
              <a:rPr lang="en-US" sz="1800" dirty="0" smtClean="0">
                <a:cs typeface="Arial" panose="020B0604020202020204" pitchFamily="34" charset="0"/>
              </a:rPr>
              <a:t>crime.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Arial" panose="020B0604020202020204" pitchFamily="34" charset="0"/>
              </a:rPr>
              <a:t>Bases </a:t>
            </a:r>
            <a:r>
              <a:rPr lang="en-US" sz="1800" dirty="0">
                <a:cs typeface="Arial" panose="020B0604020202020204" pitchFamily="34" charset="0"/>
              </a:rPr>
              <a:t>its ideas on the predilection that all people have free will and this free will implements a sort of </a:t>
            </a:r>
            <a:r>
              <a:rPr lang="en-US" sz="1800" i="1" dirty="0">
                <a:cs typeface="Arial" panose="020B0604020202020204" pitchFamily="34" charset="0"/>
              </a:rPr>
              <a:t>hedonistic calculus</a:t>
            </a:r>
            <a:r>
              <a:rPr lang="en-US" sz="1800" dirty="0">
                <a:cs typeface="Arial" panose="020B0604020202020204" pitchFamily="34" charset="0"/>
              </a:rPr>
              <a:t>, where the eventual perpetrator weighs the pleasure sought verses the pain obtained</a:t>
            </a:r>
            <a:r>
              <a:rPr lang="en-US" sz="1800" dirty="0" smtClean="0">
                <a:cs typeface="Arial" panose="020B0604020202020204" pitchFamily="34" charset="0"/>
              </a:rPr>
              <a:t>.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599" y="1609344"/>
            <a:ext cx="6347714" cy="443201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Arial" panose="020B0604020202020204" pitchFamily="34" charset="0"/>
              </a:rPr>
              <a:t>The deterrence theory </a:t>
            </a:r>
            <a:r>
              <a:rPr lang="en-US" sz="1800" dirty="0">
                <a:cs typeface="Arial" panose="020B0604020202020204" pitchFamily="34" charset="0"/>
              </a:rPr>
              <a:t>suggests that the offender, who received the pain, will cease reoffending</a:t>
            </a:r>
            <a:r>
              <a:rPr lang="en-US" sz="1800" dirty="0" smtClean="0">
                <a:cs typeface="Arial" panose="020B0604020202020204" pitchFamily="34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This theory also has effects on the citizens, who see the offender receive the pain.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8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599" y="1621536"/>
            <a:ext cx="6347714" cy="4419827"/>
          </a:xfrm>
        </p:spPr>
        <p:txBody>
          <a:bodyPr/>
          <a:lstStyle/>
          <a:p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General </a:t>
            </a:r>
            <a:r>
              <a:rPr lang="en-US" b="1" dirty="0">
                <a:solidFill>
                  <a:schemeClr val="accent1"/>
                </a:solidFill>
                <a:cs typeface="Arial" panose="020B0604020202020204" pitchFamily="34" charset="0"/>
              </a:rPr>
              <a:t>deterrence </a:t>
            </a:r>
            <a:r>
              <a:rPr lang="en-US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theory</a:t>
            </a:r>
            <a:r>
              <a:rPr lang="en-US" dirty="0" smtClean="0">
                <a:cs typeface="Arial" panose="020B0604020202020204" pitchFamily="34" charset="0"/>
              </a:rPr>
              <a:t>- the </a:t>
            </a:r>
            <a:r>
              <a:rPr lang="en-US" dirty="0">
                <a:cs typeface="Arial" panose="020B0604020202020204" pitchFamily="34" charset="0"/>
              </a:rPr>
              <a:t>citizen will not want partake in the same actions as that offender to keep from receiving the pain inflicted. 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Rehabilitation theory</a:t>
            </a:r>
            <a:r>
              <a:rPr lang="en-US" dirty="0">
                <a:cs typeface="Arial" panose="020B0604020202020204" pitchFamily="34" charset="0"/>
              </a:rPr>
              <a:t>- The offender has some problem, be it biological, societal, psychological or a mixture of each that causes him to commit crime. 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2016 Carolina Academic Press, LLC. All rights reserved.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61C1-46B2-4E44-98DF-E25F2BF6546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32290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10.xml><?xml version="1.0" encoding="utf-8"?>
<a:theme xmlns:a="http://schemas.openxmlformats.org/drawingml/2006/main" name="9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3.xml><?xml version="1.0" encoding="utf-8"?>
<a:theme xmlns:a="http://schemas.openxmlformats.org/drawingml/2006/main" name="2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4.xml><?xml version="1.0" encoding="utf-8"?>
<a:theme xmlns:a="http://schemas.openxmlformats.org/drawingml/2006/main" name="3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5.xml><?xml version="1.0" encoding="utf-8"?>
<a:theme xmlns:a="http://schemas.openxmlformats.org/drawingml/2006/main" name="4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6.xml><?xml version="1.0" encoding="utf-8"?>
<a:theme xmlns:a="http://schemas.openxmlformats.org/drawingml/2006/main" name="5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7.xml><?xml version="1.0" encoding="utf-8"?>
<a:theme xmlns:a="http://schemas.openxmlformats.org/drawingml/2006/main" name="6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8.xml><?xml version="1.0" encoding="utf-8"?>
<a:theme xmlns:a="http://schemas.openxmlformats.org/drawingml/2006/main" name="7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9.xml><?xml version="1.0" encoding="utf-8"?>
<a:theme xmlns:a="http://schemas.openxmlformats.org/drawingml/2006/main" name="8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688</Words>
  <Application>Microsoft Office PowerPoint</Application>
  <PresentationFormat>On-screen Show (4:3)</PresentationFormat>
  <Paragraphs>96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Droplet</vt:lpstr>
      <vt:lpstr>1_Droplet</vt:lpstr>
      <vt:lpstr>2_Droplet</vt:lpstr>
      <vt:lpstr>3_Droplet</vt:lpstr>
      <vt:lpstr>4_Droplet</vt:lpstr>
      <vt:lpstr>5_Droplet</vt:lpstr>
      <vt:lpstr>6_Droplet</vt:lpstr>
      <vt:lpstr>7_Droplet</vt:lpstr>
      <vt:lpstr>8_Droplet</vt:lpstr>
      <vt:lpstr>9_Droplet</vt:lpstr>
      <vt:lpstr>Criminal Justice System of Alabama</vt:lpstr>
      <vt:lpstr>Chapter 1 Introduction </vt:lpstr>
      <vt:lpstr>Chapter 1</vt:lpstr>
      <vt:lpstr>Chapter 1</vt:lpstr>
      <vt:lpstr>Chapter 1</vt:lpstr>
      <vt:lpstr>Chapter 1 </vt:lpstr>
      <vt:lpstr>Chapter 1</vt:lpstr>
      <vt:lpstr>Chapter 1</vt:lpstr>
      <vt:lpstr>Chapter 1</vt:lpstr>
      <vt:lpstr>Chapter 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Justice System of Alabama</dc:title>
  <dc:creator>tina</dc:creator>
  <cp:lastModifiedBy>tina</cp:lastModifiedBy>
  <cp:revision>2</cp:revision>
  <dcterms:created xsi:type="dcterms:W3CDTF">2016-06-08T18:53:20Z</dcterms:created>
  <dcterms:modified xsi:type="dcterms:W3CDTF">2016-06-10T20:55:35Z</dcterms:modified>
</cp:coreProperties>
</file>