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BE19EC-7657-3541-BBF3-F9DD74376219}" type="datetimeFigureOut">
              <a:rPr lang="en-US" smtClean="0"/>
              <a:t>6/29/16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9BC43F-EE80-BC49-8F4D-7FA3FE775D84}" type="slidenum">
              <a:rPr lang="en-US" smtClean="0"/>
              <a:t>‹#›</a:t>
            </a:fld>
            <a:endParaRPr lang="en-US"/>
          </a:p>
        </p:txBody>
      </p:sp>
    </p:spTree>
    <p:extLst>
      <p:ext uri="{BB962C8B-B14F-4D97-AF65-F5344CB8AC3E}">
        <p14:creationId xmlns:p14="http://schemas.microsoft.com/office/powerpoint/2010/main" val="1929876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BFF7CF-874A-4B4B-8460-6EF61D51959E}"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61912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8D0DC4EE-81FD-B249-8BF5-C2ADF402A02C}" type="datetime1">
              <a:rPr lang="en-US" smtClean="0">
                <a:solidFill>
                  <a:srgbClr val="575F6D"/>
                </a:solidFill>
              </a:rPr>
              <a:pPr/>
              <a:t>6/29/16</a:t>
            </a:fld>
            <a:endParaRPr lang="en-US">
              <a:solidFill>
                <a:srgbClr val="575F6D"/>
              </a:solidFill>
            </a:endParaRPr>
          </a:p>
        </p:txBody>
      </p:sp>
      <p:sp>
        <p:nvSpPr>
          <p:cNvPr id="17" name="Footer Placeholder 16"/>
          <p:cNvSpPr>
            <a:spLocks noGrp="1"/>
          </p:cNvSpPr>
          <p:nvPr>
            <p:ph type="ftr" sz="quarter" idx="11"/>
          </p:nvPr>
        </p:nvSpPr>
        <p:spPr bwMode="auto">
          <a:xfrm rot="5400000">
            <a:off x="10045959" y="4117661"/>
            <a:ext cx="3657600" cy="512064"/>
          </a:xfrm>
        </p:spPr>
        <p:txBody>
          <a:bodyPr/>
          <a:lstStyle/>
          <a:p>
            <a:r>
              <a:rPr lang="en-US" smtClean="0">
                <a:solidFill>
                  <a:srgbClr val="575F6D"/>
                </a:solidFill>
              </a:rPr>
              <a:t>Copyright © 2016 Carolina Academic Press, LLC. All rights reserved.</a:t>
            </a:r>
            <a:endParaRPr lang="en-US">
              <a:solidFill>
                <a:srgbClr val="575F6D"/>
              </a:solidFill>
            </a:endParaRPr>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bwMode="auto">
          <a:xfrm>
            <a:off x="1767392" y="4928702"/>
            <a:ext cx="812800" cy="517524"/>
          </a:xfrm>
        </p:spPr>
        <p:txBody>
          <a:bodyPr/>
          <a:lstStyle/>
          <a:p>
            <a:fld id="{AF7F79BD-5B4B-4BD8-ACFD-27FC8877DF08}" type="slidenum">
              <a:rPr lang="en-US" smtClean="0"/>
              <a:pPr/>
              <a:t>‹#›</a:t>
            </a:fld>
            <a:endParaRPr lang="en-US"/>
          </a:p>
        </p:txBody>
      </p:sp>
    </p:spTree>
    <p:extLst>
      <p:ext uri="{BB962C8B-B14F-4D97-AF65-F5344CB8AC3E}">
        <p14:creationId xmlns:p14="http://schemas.microsoft.com/office/powerpoint/2010/main" val="162677270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50AFC4-0076-0343-80D5-56BEF8D029A3}" type="datetime1">
              <a:rPr lang="en-US" smtClean="0">
                <a:solidFill>
                  <a:srgbClr val="575F6D"/>
                </a:solidFill>
              </a:rPr>
              <a:pPr/>
              <a:t>6/29/16</a:t>
            </a:fld>
            <a:endParaRPr lang="en-US">
              <a:solidFill>
                <a:srgbClr val="575F6D"/>
              </a:solidFill>
            </a:endParaRPr>
          </a:p>
        </p:txBody>
      </p:sp>
      <p:sp>
        <p:nvSpPr>
          <p:cNvPr id="5" name="Footer Placeholder 4"/>
          <p:cNvSpPr>
            <a:spLocks noGrp="1"/>
          </p:cNvSpPr>
          <p:nvPr>
            <p:ph type="ftr" sz="quarter" idx="11"/>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
        <p:nvSpPr>
          <p:cNvPr id="6" name="Slide Number Placeholder 5"/>
          <p:cNvSpPr>
            <a:spLocks noGrp="1"/>
          </p:cNvSpPr>
          <p:nvPr>
            <p:ph type="sldNum" sz="quarter" idx="12"/>
          </p:nvPr>
        </p:nvSpPr>
        <p:spPr/>
        <p:txBody>
          <a:bodyPr/>
          <a:lstStyle/>
          <a:p>
            <a:fld id="{AF7F79BD-5B4B-4BD8-ACFD-27FC8877DF08}" type="slidenum">
              <a:rPr lang="en-US" smtClean="0"/>
              <a:pPr/>
              <a:t>‹#›</a:t>
            </a:fld>
            <a:endParaRPr lang="en-US"/>
          </a:p>
        </p:txBody>
      </p:sp>
    </p:spTree>
    <p:extLst>
      <p:ext uri="{BB962C8B-B14F-4D97-AF65-F5344CB8AC3E}">
        <p14:creationId xmlns:p14="http://schemas.microsoft.com/office/powerpoint/2010/main" val="50915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9C64F3-4544-4045-AFD2-259F3D179FE4}" type="datetime1">
              <a:rPr lang="en-US" smtClean="0">
                <a:solidFill>
                  <a:srgbClr val="575F6D"/>
                </a:solidFill>
              </a:rPr>
              <a:pPr/>
              <a:t>6/29/16</a:t>
            </a:fld>
            <a:endParaRPr lang="en-US">
              <a:solidFill>
                <a:srgbClr val="575F6D"/>
              </a:solidFill>
            </a:endParaRPr>
          </a:p>
        </p:txBody>
      </p:sp>
      <p:sp>
        <p:nvSpPr>
          <p:cNvPr id="5" name="Footer Placeholder 4"/>
          <p:cNvSpPr>
            <a:spLocks noGrp="1"/>
          </p:cNvSpPr>
          <p:nvPr>
            <p:ph type="ftr" sz="quarter" idx="11"/>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
        <p:nvSpPr>
          <p:cNvPr id="6" name="Slide Number Placeholder 5"/>
          <p:cNvSpPr>
            <a:spLocks noGrp="1"/>
          </p:cNvSpPr>
          <p:nvPr>
            <p:ph type="sldNum" sz="quarter" idx="12"/>
          </p:nvPr>
        </p:nvSpPr>
        <p:spPr/>
        <p:txBody>
          <a:bodyPr/>
          <a:lstStyle/>
          <a:p>
            <a:fld id="{AF7F79BD-5B4B-4BD8-ACFD-27FC8877DF08}" type="slidenum">
              <a:rPr lang="en-US" smtClean="0"/>
              <a:pPr/>
              <a:t>‹#›</a:t>
            </a:fld>
            <a:endParaRPr lang="en-US"/>
          </a:p>
        </p:txBody>
      </p:sp>
    </p:spTree>
    <p:extLst>
      <p:ext uri="{BB962C8B-B14F-4D97-AF65-F5344CB8AC3E}">
        <p14:creationId xmlns:p14="http://schemas.microsoft.com/office/powerpoint/2010/main" val="172591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6BFC7C6-E5D7-914B-810A-CA4079A17715}" type="datetime1">
              <a:rPr lang="en-US" smtClean="0">
                <a:solidFill>
                  <a:srgbClr val="575F6D"/>
                </a:solidFill>
              </a:rPr>
              <a:pPr/>
              <a:t>6/29/16</a:t>
            </a:fld>
            <a:endParaRPr lang="en-US">
              <a:solidFill>
                <a:srgbClr val="575F6D"/>
              </a:solidFill>
            </a:endParaRPr>
          </a:p>
        </p:txBody>
      </p:sp>
      <p:sp>
        <p:nvSpPr>
          <p:cNvPr id="9" name="Slide Number Placeholder 8"/>
          <p:cNvSpPr>
            <a:spLocks noGrp="1"/>
          </p:cNvSpPr>
          <p:nvPr>
            <p:ph type="sldNum" sz="quarter" idx="15"/>
          </p:nvPr>
        </p:nvSpPr>
        <p:spPr/>
        <p:txBody>
          <a:bodyPr rtlCol="0"/>
          <a:lstStyle/>
          <a:p>
            <a:fld id="{AF7F79BD-5B4B-4BD8-ACFD-27FC8877DF08}"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solidFill>
                  <a:srgbClr val="575F6D"/>
                </a:solidFill>
              </a:rPr>
              <a:t>Copyright © 2016 Carolina Academic Press, LLC. All rights reserved.</a:t>
            </a:r>
            <a:endParaRPr lang="en-US">
              <a:solidFill>
                <a:srgbClr val="575F6D"/>
              </a:solidFill>
            </a:endParaRPr>
          </a:p>
        </p:txBody>
      </p:sp>
    </p:spTree>
    <p:extLst>
      <p:ext uri="{BB962C8B-B14F-4D97-AF65-F5344CB8AC3E}">
        <p14:creationId xmlns:p14="http://schemas.microsoft.com/office/powerpoint/2010/main" val="2047682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3263A90C-7ADC-4A4B-81F2-718A3C479128}" type="datetime1">
              <a:rPr lang="en-US" smtClean="0">
                <a:solidFill>
                  <a:srgbClr val="FFF39D"/>
                </a:solidFill>
              </a:rPr>
              <a:pPr/>
              <a:t>6/29/16</a:t>
            </a:fld>
            <a:endParaRPr lang="en-US">
              <a:solidFill>
                <a:srgbClr val="FFF39D"/>
              </a:solidFill>
            </a:endParaRPr>
          </a:p>
        </p:txBody>
      </p:sp>
      <p:sp>
        <p:nvSpPr>
          <p:cNvPr id="5" name="Footer Placeholder 4"/>
          <p:cNvSpPr>
            <a:spLocks noGrp="1"/>
          </p:cNvSpPr>
          <p:nvPr>
            <p:ph type="ftr" sz="quarter" idx="11"/>
          </p:nvPr>
        </p:nvSpPr>
        <p:spPr bwMode="auto">
          <a:xfrm rot="5400000">
            <a:off x="10046208" y="4114800"/>
            <a:ext cx="3657600" cy="512064"/>
          </a:xfrm>
        </p:spPr>
        <p:txBody>
          <a:bodyPr/>
          <a:lstStyle/>
          <a:p>
            <a:r>
              <a:rPr lang="en-US" smtClean="0">
                <a:solidFill>
                  <a:srgbClr val="FFF39D"/>
                </a:solidFill>
              </a:rPr>
              <a:t>Copyright © 2016 Carolina Academic Press, LLC. All rights reserved.</a:t>
            </a:r>
            <a:endParaRPr lang="en-US">
              <a:solidFill>
                <a:srgbClr val="FFF39D"/>
              </a:solidFill>
            </a:endParaRPr>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6" name="Slide Number Placeholder 5"/>
          <p:cNvSpPr>
            <a:spLocks noGrp="1"/>
          </p:cNvSpPr>
          <p:nvPr>
            <p:ph type="sldNum" sz="quarter" idx="12"/>
          </p:nvPr>
        </p:nvSpPr>
        <p:spPr bwMode="auto">
          <a:xfrm>
            <a:off x="1787488" y="4928702"/>
            <a:ext cx="812800" cy="517524"/>
          </a:xfrm>
        </p:spPr>
        <p:txBody>
          <a:bodyPr/>
          <a:lstStyle/>
          <a:p>
            <a:fld id="{AF7F79BD-5B4B-4BD8-ACFD-27FC8877DF08}" type="slidenum">
              <a:rPr lang="en-US" smtClean="0"/>
              <a:pPr/>
              <a:t>‹#›</a:t>
            </a:fld>
            <a:endParaRPr lang="en-US"/>
          </a:p>
        </p:txBody>
      </p:sp>
    </p:spTree>
    <p:extLst>
      <p:ext uri="{BB962C8B-B14F-4D97-AF65-F5344CB8AC3E}">
        <p14:creationId xmlns:p14="http://schemas.microsoft.com/office/powerpoint/2010/main" val="127199102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2727D47-4FD1-F84C-8CE5-9D74E372D1AC}" type="datetime1">
              <a:rPr lang="en-US" smtClean="0">
                <a:solidFill>
                  <a:srgbClr val="575F6D"/>
                </a:solidFill>
              </a:rPr>
              <a:pPr/>
              <a:t>6/29/16</a:t>
            </a:fld>
            <a:endParaRPr lang="en-US">
              <a:solidFill>
                <a:srgbClr val="575F6D"/>
              </a:solidFill>
            </a:endParaRPr>
          </a:p>
        </p:txBody>
      </p:sp>
      <p:sp>
        <p:nvSpPr>
          <p:cNvPr id="6" name="Footer Placeholder 5"/>
          <p:cNvSpPr>
            <a:spLocks noGrp="1"/>
          </p:cNvSpPr>
          <p:nvPr>
            <p:ph type="ftr" sz="quarter" idx="11"/>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
        <p:nvSpPr>
          <p:cNvPr id="7" name="Slide Number Placeholder 6"/>
          <p:cNvSpPr>
            <a:spLocks noGrp="1"/>
          </p:cNvSpPr>
          <p:nvPr>
            <p:ph type="sldNum" sz="quarter" idx="12"/>
          </p:nvPr>
        </p:nvSpPr>
        <p:spPr/>
        <p:txBody>
          <a:bodyPr/>
          <a:lstStyle/>
          <a:p>
            <a:fld id="{AF7F79BD-5B4B-4BD8-ACFD-27FC8877DF08}" type="slidenum">
              <a:rPr lang="en-US" smtClean="0"/>
              <a:pPr/>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51050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8661ABB-DC64-E545-9743-DF0F05BE8F5C}" type="datetime1">
              <a:rPr lang="en-US" smtClean="0">
                <a:solidFill>
                  <a:srgbClr val="575F6D"/>
                </a:solidFill>
              </a:rPr>
              <a:pPr/>
              <a:t>6/29/16</a:t>
            </a:fld>
            <a:endParaRPr lang="en-US">
              <a:solidFill>
                <a:srgbClr val="575F6D"/>
              </a:solidFill>
            </a:endParaRPr>
          </a:p>
        </p:txBody>
      </p:sp>
      <p:sp>
        <p:nvSpPr>
          <p:cNvPr id="8" name="Footer Placeholder 7"/>
          <p:cNvSpPr>
            <a:spLocks noGrp="1"/>
          </p:cNvSpPr>
          <p:nvPr>
            <p:ph type="ftr" sz="quarter" idx="11"/>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
        <p:nvSpPr>
          <p:cNvPr id="9" name="Slide Number Placeholder 8"/>
          <p:cNvSpPr>
            <a:spLocks noGrp="1"/>
          </p:cNvSpPr>
          <p:nvPr>
            <p:ph type="sldNum" sz="quarter" idx="12"/>
          </p:nvPr>
        </p:nvSpPr>
        <p:spPr/>
        <p:txBody>
          <a:bodyPr/>
          <a:lstStyle/>
          <a:p>
            <a:fld id="{AF7F79BD-5B4B-4BD8-ACFD-27FC8877DF08}" type="slidenum">
              <a:rPr lang="en-US" smtClean="0"/>
              <a:pPr/>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108317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427ADB5-4372-8644-9BAF-3146E020C8D1}" type="datetime1">
              <a:rPr lang="en-US" smtClean="0">
                <a:solidFill>
                  <a:srgbClr val="575F6D"/>
                </a:solidFill>
              </a:rPr>
              <a:pPr/>
              <a:t>6/29/16</a:t>
            </a:fld>
            <a:endParaRPr lang="en-US">
              <a:solidFill>
                <a:srgbClr val="575F6D"/>
              </a:solidFill>
            </a:endParaRPr>
          </a:p>
        </p:txBody>
      </p:sp>
      <p:sp>
        <p:nvSpPr>
          <p:cNvPr id="7" name="Slide Number Placeholder 6"/>
          <p:cNvSpPr>
            <a:spLocks noGrp="1"/>
          </p:cNvSpPr>
          <p:nvPr>
            <p:ph type="sldNum" sz="quarter" idx="11"/>
          </p:nvPr>
        </p:nvSpPr>
        <p:spPr/>
        <p:txBody>
          <a:bodyPr rtlCol="0"/>
          <a:lstStyle/>
          <a:p>
            <a:fld id="{AF7F79BD-5B4B-4BD8-ACFD-27FC8877DF08}"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solidFill>
                  <a:srgbClr val="575F6D"/>
                </a:solidFill>
              </a:rPr>
              <a:t>Copyright © 2016 Carolina Academic Press, LLC. All rights reserved.</a:t>
            </a:r>
            <a:endParaRPr lang="en-US">
              <a:solidFill>
                <a:srgbClr val="575F6D"/>
              </a:solidFill>
            </a:endParaRPr>
          </a:p>
        </p:txBody>
      </p:sp>
    </p:spTree>
    <p:extLst>
      <p:ext uri="{BB962C8B-B14F-4D97-AF65-F5344CB8AC3E}">
        <p14:creationId xmlns:p14="http://schemas.microsoft.com/office/powerpoint/2010/main" val="886299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9169F-88B4-4642-B8BC-37AAA5C7FFAD}" type="datetime1">
              <a:rPr lang="en-US" smtClean="0">
                <a:solidFill>
                  <a:srgbClr val="575F6D"/>
                </a:solidFill>
              </a:rPr>
              <a:pPr/>
              <a:t>6/29/16</a:t>
            </a:fld>
            <a:endParaRPr lang="en-US">
              <a:solidFill>
                <a:srgbClr val="575F6D"/>
              </a:solidFill>
            </a:endParaRPr>
          </a:p>
        </p:txBody>
      </p:sp>
      <p:sp>
        <p:nvSpPr>
          <p:cNvPr id="3" name="Footer Placeholder 2"/>
          <p:cNvSpPr>
            <a:spLocks noGrp="1"/>
          </p:cNvSpPr>
          <p:nvPr>
            <p:ph type="ftr" sz="quarter" idx="11"/>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
        <p:nvSpPr>
          <p:cNvPr id="4" name="Slide Number Placeholder 3"/>
          <p:cNvSpPr>
            <a:spLocks noGrp="1"/>
          </p:cNvSpPr>
          <p:nvPr>
            <p:ph type="sldNum" sz="quarter" idx="12"/>
          </p:nvPr>
        </p:nvSpPr>
        <p:spPr/>
        <p:txBody>
          <a:bodyPr/>
          <a:lstStyle/>
          <a:p>
            <a:fld id="{AF7F79BD-5B4B-4BD8-ACFD-27FC8877DF08}" type="slidenum">
              <a:rPr lang="en-US" smtClean="0"/>
              <a:pPr/>
              <a:t>‹#›</a:t>
            </a:fld>
            <a:endParaRPr lang="en-US"/>
          </a:p>
        </p:txBody>
      </p:sp>
    </p:spTree>
    <p:extLst>
      <p:ext uri="{BB962C8B-B14F-4D97-AF65-F5344CB8AC3E}">
        <p14:creationId xmlns:p14="http://schemas.microsoft.com/office/powerpoint/2010/main" val="1477336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1E01493-5282-014F-B8D0-689EB26624F1}" type="datetime1">
              <a:rPr lang="en-US" smtClean="0">
                <a:solidFill>
                  <a:srgbClr val="575F6D"/>
                </a:solidFill>
              </a:rPr>
              <a:pPr/>
              <a:t>6/29/16</a:t>
            </a:fld>
            <a:endParaRPr lang="en-US">
              <a:solidFill>
                <a:srgbClr val="575F6D"/>
              </a:solidFill>
            </a:endParaRPr>
          </a:p>
        </p:txBody>
      </p:sp>
      <p:sp>
        <p:nvSpPr>
          <p:cNvPr id="22" name="Slide Number Placeholder 21"/>
          <p:cNvSpPr>
            <a:spLocks noGrp="1"/>
          </p:cNvSpPr>
          <p:nvPr>
            <p:ph type="sldNum" sz="quarter" idx="15"/>
          </p:nvPr>
        </p:nvSpPr>
        <p:spPr/>
        <p:txBody>
          <a:bodyPr rtlCol="0"/>
          <a:lstStyle/>
          <a:p>
            <a:fld id="{AF7F79BD-5B4B-4BD8-ACFD-27FC8877DF08}"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solidFill>
                  <a:srgbClr val="575F6D"/>
                </a:solidFill>
              </a:rPr>
              <a:t>Copyright © 2016 Carolina Academic Press, LLC. All rights reserved.</a:t>
            </a:r>
            <a:endParaRPr lang="en-US">
              <a:solidFill>
                <a:srgbClr val="575F6D"/>
              </a:solidFill>
            </a:endParaRPr>
          </a:p>
        </p:txBody>
      </p:sp>
    </p:spTree>
    <p:extLst>
      <p:ext uri="{BB962C8B-B14F-4D97-AF65-F5344CB8AC3E}">
        <p14:creationId xmlns:p14="http://schemas.microsoft.com/office/powerpoint/2010/main" val="192974142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17" name="Date Placeholder 16"/>
          <p:cNvSpPr>
            <a:spLocks noGrp="1"/>
          </p:cNvSpPr>
          <p:nvPr>
            <p:ph type="dt" sz="half" idx="10"/>
          </p:nvPr>
        </p:nvSpPr>
        <p:spPr/>
        <p:txBody>
          <a:bodyPr rtlCol="0"/>
          <a:lstStyle/>
          <a:p>
            <a:fld id="{1469EE30-5060-6B49-B20F-2A946D5BAEF4}" type="datetime1">
              <a:rPr lang="en-US" smtClean="0">
                <a:solidFill>
                  <a:srgbClr val="575F6D"/>
                </a:solidFill>
              </a:rPr>
              <a:pPr/>
              <a:t>6/29/16</a:t>
            </a:fld>
            <a:endParaRPr lang="en-US">
              <a:solidFill>
                <a:srgbClr val="575F6D"/>
              </a:solidFill>
            </a:endParaRPr>
          </a:p>
        </p:txBody>
      </p:sp>
      <p:sp>
        <p:nvSpPr>
          <p:cNvPr id="18" name="Slide Number Placeholder 17"/>
          <p:cNvSpPr>
            <a:spLocks noGrp="1"/>
          </p:cNvSpPr>
          <p:nvPr>
            <p:ph type="sldNum" sz="quarter" idx="11"/>
          </p:nvPr>
        </p:nvSpPr>
        <p:spPr/>
        <p:txBody>
          <a:bodyPr rtlCol="0"/>
          <a:lstStyle/>
          <a:p>
            <a:fld id="{AF7F79BD-5B4B-4BD8-ACFD-27FC8877DF08}"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solidFill>
                  <a:srgbClr val="575F6D"/>
                </a:solidFill>
              </a:rPr>
              <a:t>Copyright © 2016 Carolina Academic Press, LLC. All rights reserved.</a:t>
            </a:r>
            <a:endParaRPr lang="en-US">
              <a:solidFill>
                <a:srgbClr val="575F6D"/>
              </a:solidFill>
            </a:endParaRPr>
          </a:p>
        </p:txBody>
      </p:sp>
    </p:spTree>
    <p:extLst>
      <p:ext uri="{BB962C8B-B14F-4D97-AF65-F5344CB8AC3E}">
        <p14:creationId xmlns:p14="http://schemas.microsoft.com/office/powerpoint/2010/main" val="10086003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761C72D4-AEAE-5B4B-9876-E56A162BA3D4}" type="datetime1">
              <a:rPr lang="en-US" smtClean="0">
                <a:solidFill>
                  <a:srgbClr val="575F6D"/>
                </a:solidFill>
              </a:rPr>
              <a:pPr/>
              <a:t>6/29/16</a:t>
            </a:fld>
            <a:endParaRPr lang="en-US">
              <a:solidFill>
                <a:srgbClr val="575F6D"/>
              </a:solidFill>
            </a:endParaRPr>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r>
              <a:rPr lang="en-US" smtClean="0">
                <a:solidFill>
                  <a:srgbClr val="575F6D"/>
                </a:solidFill>
              </a:rPr>
              <a:t>Copyright © 2016 Carolina Academic Press, LLC. All rights reserved.</a:t>
            </a:r>
            <a:endParaRPr lang="en-US">
              <a:solidFill>
                <a:srgbClr val="575F6D"/>
              </a:solidFill>
            </a:endParaRPr>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AF7F79BD-5B4B-4BD8-ACFD-27FC8877DF08}" type="slidenum">
              <a:rPr lang="en-US" smtClean="0"/>
              <a:pPr/>
              <a:t>‹#›</a:t>
            </a:fld>
            <a:endParaRPr lang="en-US"/>
          </a:p>
        </p:txBody>
      </p:sp>
    </p:spTree>
    <p:extLst>
      <p:ext uri="{BB962C8B-B14F-4D97-AF65-F5344CB8AC3E}">
        <p14:creationId xmlns:p14="http://schemas.microsoft.com/office/powerpoint/2010/main" val="2109771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bhall@cap-pres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Sentencing and Modern reform:  the process of punishment</a:t>
            </a:r>
            <a:endParaRPr lang="en-US" dirty="0"/>
          </a:p>
        </p:txBody>
      </p:sp>
      <p:sp>
        <p:nvSpPr>
          <p:cNvPr id="3" name="Subtitle 2"/>
          <p:cNvSpPr>
            <a:spLocks noGrp="1"/>
          </p:cNvSpPr>
          <p:nvPr>
            <p:ph type="subTitle" idx="1"/>
          </p:nvPr>
        </p:nvSpPr>
        <p:spPr/>
        <p:txBody>
          <a:bodyPr/>
          <a:lstStyle/>
          <a:p>
            <a:endParaRPr lang="en-US" dirty="0" smtClean="0"/>
          </a:p>
          <a:p>
            <a:r>
              <a:rPr lang="en-US" dirty="0" smtClean="0"/>
              <a:t>Chapter </a:t>
            </a:r>
            <a:r>
              <a:rPr lang="en-US" dirty="0"/>
              <a:t>1:  An Overview of Sentencing in the United States</a:t>
            </a:r>
          </a:p>
          <a:p>
            <a:endParaRPr lang="en-US" dirty="0"/>
          </a:p>
        </p:txBody>
      </p:sp>
      <p:sp>
        <p:nvSpPr>
          <p:cNvPr id="2" name="Footer Placeholder 1"/>
          <p:cNvSpPr>
            <a:spLocks noGrp="1"/>
          </p:cNvSpPr>
          <p:nvPr>
            <p:ph type="ftr" sz="quarter" idx="11"/>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Tree>
    <p:extLst>
      <p:ext uri="{BB962C8B-B14F-4D97-AF65-F5344CB8AC3E}">
        <p14:creationId xmlns:p14="http://schemas.microsoft.com/office/powerpoint/2010/main" val="1370591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Minimums and maximums</a:t>
            </a:r>
            <a:endParaRPr lang="en-US" b="1"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The minimum </a:t>
            </a:r>
            <a:r>
              <a:rPr lang="en-US" dirty="0"/>
              <a:t>sentence length for the hypothetical case </a:t>
            </a:r>
            <a:r>
              <a:rPr lang="en-US" dirty="0" smtClean="0"/>
              <a:t>varies by state:</a:t>
            </a:r>
          </a:p>
          <a:p>
            <a:pPr>
              <a:buFont typeface="Wingdings" panose="05000000000000000000" pitchFamily="2" charset="2"/>
              <a:buChar char="Ø"/>
            </a:pPr>
            <a:r>
              <a:rPr lang="en-US" dirty="0" smtClean="0"/>
              <a:t>In </a:t>
            </a:r>
            <a:r>
              <a:rPr lang="en-US" b="1" dirty="0"/>
              <a:t>North Carolina</a:t>
            </a:r>
            <a:r>
              <a:rPr lang="en-US" dirty="0"/>
              <a:t>, the minimum sentence would depend on prior record, but in our scenario—with one prior conviction—would hover between approximately 21-26 years.  </a:t>
            </a:r>
            <a:endParaRPr lang="en-US" dirty="0" smtClean="0"/>
          </a:p>
          <a:p>
            <a:pPr>
              <a:buFont typeface="Wingdings" panose="05000000000000000000" pitchFamily="2" charset="2"/>
              <a:buChar char="Ø"/>
            </a:pPr>
            <a:r>
              <a:rPr lang="en-US" b="1" dirty="0" smtClean="0"/>
              <a:t>South </a:t>
            </a:r>
            <a:r>
              <a:rPr lang="en-US" b="1" dirty="0"/>
              <a:t>Carolina </a:t>
            </a:r>
            <a:r>
              <a:rPr lang="en-US" dirty="0"/>
              <a:t>does not indicate a minimum sentence, but sets the maximum at “no more than thirty </a:t>
            </a:r>
            <a:r>
              <a:rPr lang="en-US" dirty="0" smtClean="0"/>
              <a:t>years.”  </a:t>
            </a:r>
          </a:p>
          <a:p>
            <a:pPr>
              <a:buFont typeface="Wingdings" panose="05000000000000000000" pitchFamily="2" charset="2"/>
              <a:buChar char="Ø"/>
            </a:pPr>
            <a:r>
              <a:rPr lang="en-US" dirty="0" smtClean="0"/>
              <a:t>In </a:t>
            </a:r>
            <a:r>
              <a:rPr lang="en-US" b="1" dirty="0" smtClean="0"/>
              <a:t>Ohio</a:t>
            </a:r>
            <a:r>
              <a:rPr lang="en-US" dirty="0" smtClean="0"/>
              <a:t>, the minimum is 5 years and the maximum is </a:t>
            </a:r>
            <a:r>
              <a:rPr lang="en-US" dirty="0"/>
              <a:t>11 years. </a:t>
            </a:r>
            <a:endParaRPr lang="en-US" dirty="0" smtClean="0"/>
          </a:p>
          <a:p>
            <a:pPr>
              <a:buFont typeface="Wingdings" panose="05000000000000000000" pitchFamily="2" charset="2"/>
              <a:buChar char="Ø"/>
            </a:pPr>
            <a:r>
              <a:rPr lang="en-US" dirty="0" smtClean="0"/>
              <a:t>The </a:t>
            </a:r>
            <a:r>
              <a:rPr lang="en-US" dirty="0"/>
              <a:t>maximum sentence in </a:t>
            </a:r>
            <a:r>
              <a:rPr lang="en-US" b="1" dirty="0"/>
              <a:t>Texas</a:t>
            </a:r>
            <a:r>
              <a:rPr lang="en-US" dirty="0"/>
              <a:t> for the described crime is 99 years.  </a:t>
            </a:r>
            <a:r>
              <a:rPr lang="en-US" dirty="0" smtClean="0"/>
              <a:t>The minimum is 15 years.</a:t>
            </a:r>
          </a:p>
          <a:p>
            <a:pPr marL="0" indent="0">
              <a:buNone/>
            </a:pPr>
            <a:endParaRPr lang="en-US" dirty="0" smtClean="0"/>
          </a:p>
          <a:p>
            <a:pPr marL="0" indent="0" algn="ctr">
              <a:buNone/>
            </a:pPr>
            <a:r>
              <a:rPr lang="en-US" dirty="0" smtClean="0"/>
              <a:t>Clearly </a:t>
            </a:r>
            <a:r>
              <a:rPr lang="en-US" dirty="0"/>
              <a:t>there is no “typical” sentence for forcible rape in the United States.  </a:t>
            </a:r>
          </a:p>
        </p:txBody>
      </p:sp>
      <p:sp>
        <p:nvSpPr>
          <p:cNvPr id="4" name="Footer Placeholder 3"/>
          <p:cNvSpPr>
            <a:spLocks noGrp="1"/>
          </p:cNvSpPr>
          <p:nvPr>
            <p:ph type="ftr" sz="quarter" idx="16"/>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Tree>
    <p:extLst>
      <p:ext uri="{BB962C8B-B14F-4D97-AF65-F5344CB8AC3E}">
        <p14:creationId xmlns:p14="http://schemas.microsoft.com/office/powerpoint/2010/main" val="1019606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dirty="0" smtClean="0"/>
              <a:t>The full set of PowerPoint slides is available upon adoption. Email </a:t>
            </a:r>
            <a:r>
              <a:rPr lang="en-US" dirty="0" smtClean="0">
                <a:hlinkClick r:id="rId2"/>
              </a:rPr>
              <a:t>bhall@cap-press.com</a:t>
            </a:r>
            <a:r>
              <a:rPr lang="en-US" dirty="0" smtClean="0"/>
              <a:t> for more information.</a:t>
            </a:r>
            <a:endParaRPr lang="en-US" dirty="0"/>
          </a:p>
        </p:txBody>
      </p:sp>
      <p:sp>
        <p:nvSpPr>
          <p:cNvPr id="4" name="Footer Placeholder 3"/>
          <p:cNvSpPr>
            <a:spLocks noGrp="1"/>
          </p:cNvSpPr>
          <p:nvPr>
            <p:ph type="ftr" sz="quarter" idx="16"/>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Tree>
    <p:extLst>
      <p:ext uri="{BB962C8B-B14F-4D97-AF65-F5344CB8AC3E}">
        <p14:creationId xmlns:p14="http://schemas.microsoft.com/office/powerpoint/2010/main" val="919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Chapter objectives</a:t>
            </a:r>
            <a:endParaRPr lang="en-US" b="1" dirty="0"/>
          </a:p>
        </p:txBody>
      </p:sp>
      <p:sp>
        <p:nvSpPr>
          <p:cNvPr id="3" name="Content Placeholder 2"/>
          <p:cNvSpPr>
            <a:spLocks noGrp="1"/>
          </p:cNvSpPr>
          <p:nvPr>
            <p:ph sz="quarter" idx="1"/>
          </p:nvPr>
        </p:nvSpPr>
        <p:spPr/>
        <p:txBody>
          <a:bodyPr>
            <a:normAutofit fontScale="77500" lnSpcReduction="20000"/>
          </a:bodyPr>
          <a:lstStyle/>
          <a:p>
            <a:pPr marL="342900" indent="-342900">
              <a:lnSpc>
                <a:spcPct val="115000"/>
              </a:lnSpc>
              <a:spcBef>
                <a:spcPts val="0"/>
              </a:spcBef>
              <a:buFont typeface="Wingdings"/>
              <a:buChar char=""/>
            </a:pPr>
            <a:r>
              <a:rPr lang="en-US" sz="3200" dirty="0">
                <a:latin typeface="Times New Roman"/>
                <a:ea typeface="Times New Roman"/>
                <a:cs typeface="Times New Roman"/>
              </a:rPr>
              <a:t>To </a:t>
            </a:r>
            <a:r>
              <a:rPr lang="en-US" sz="3200" dirty="0">
                <a:latin typeface="Times New Roman"/>
                <a:ea typeface="Times New Roman"/>
                <a:cs typeface="Times New Roman"/>
              </a:rPr>
              <a:t>understand the considerable variation in states’ sentencing practices</a:t>
            </a:r>
            <a:r>
              <a:rPr lang="en-US" sz="3200" dirty="0">
                <a:latin typeface="Times New Roman"/>
                <a:ea typeface="Times New Roman"/>
                <a:cs typeface="Times New Roman"/>
              </a:rPr>
              <a:t>.</a:t>
            </a:r>
          </a:p>
          <a:p>
            <a:pPr marL="0" indent="0">
              <a:lnSpc>
                <a:spcPct val="115000"/>
              </a:lnSpc>
              <a:spcBef>
                <a:spcPts val="0"/>
              </a:spcBef>
              <a:buNone/>
            </a:pPr>
            <a:endParaRPr lang="en-US" sz="3200" dirty="0">
              <a:latin typeface="Times New Roman"/>
              <a:ea typeface="Times New Roman"/>
              <a:cs typeface="Times New Roman"/>
            </a:endParaRPr>
          </a:p>
          <a:p>
            <a:pPr marL="342900" indent="-342900">
              <a:lnSpc>
                <a:spcPct val="115000"/>
              </a:lnSpc>
              <a:spcBef>
                <a:spcPts val="0"/>
              </a:spcBef>
              <a:buFont typeface="Wingdings"/>
              <a:buChar char=""/>
            </a:pPr>
            <a:r>
              <a:rPr lang="en-US" sz="3200" dirty="0">
                <a:latin typeface="Times New Roman"/>
                <a:ea typeface="Times New Roman"/>
                <a:cs typeface="Times New Roman"/>
              </a:rPr>
              <a:t>To learn what is meant by the terms “indeterminate </a:t>
            </a:r>
            <a:r>
              <a:rPr lang="en-US" sz="3200" dirty="0">
                <a:latin typeface="Times New Roman"/>
                <a:ea typeface="Times New Roman"/>
                <a:cs typeface="Times New Roman"/>
              </a:rPr>
              <a:t>sentencing,” </a:t>
            </a:r>
            <a:r>
              <a:rPr lang="en-US" sz="3200" dirty="0">
                <a:latin typeface="Times New Roman"/>
                <a:ea typeface="Times New Roman"/>
                <a:cs typeface="Times New Roman"/>
              </a:rPr>
              <a:t>“determinate </a:t>
            </a:r>
            <a:r>
              <a:rPr lang="en-US" sz="3200" dirty="0">
                <a:latin typeface="Times New Roman"/>
                <a:ea typeface="Times New Roman"/>
                <a:cs typeface="Times New Roman"/>
              </a:rPr>
              <a:t>sentencing,” </a:t>
            </a:r>
            <a:r>
              <a:rPr lang="en-US" sz="3200" dirty="0">
                <a:latin typeface="Times New Roman"/>
                <a:ea typeface="Times New Roman"/>
                <a:cs typeface="Times New Roman"/>
              </a:rPr>
              <a:t>“ mandatory minimum sentencing </a:t>
            </a:r>
            <a:r>
              <a:rPr lang="en-US" sz="3200" dirty="0">
                <a:latin typeface="Times New Roman"/>
                <a:ea typeface="Times New Roman"/>
                <a:cs typeface="Times New Roman"/>
              </a:rPr>
              <a:t>laws,” </a:t>
            </a:r>
            <a:r>
              <a:rPr lang="en-US" sz="3200" dirty="0">
                <a:latin typeface="Times New Roman"/>
                <a:ea typeface="Times New Roman"/>
                <a:cs typeface="Times New Roman"/>
              </a:rPr>
              <a:t>“</a:t>
            </a:r>
            <a:r>
              <a:rPr lang="en-US" sz="3200" dirty="0">
                <a:latin typeface="Times New Roman"/>
                <a:ea typeface="Times New Roman"/>
                <a:cs typeface="Times New Roman"/>
              </a:rPr>
              <a:t>truth-in-sentencing,” </a:t>
            </a:r>
            <a:r>
              <a:rPr lang="en-US" sz="3200" dirty="0">
                <a:latin typeface="Times New Roman"/>
                <a:ea typeface="Times New Roman"/>
                <a:cs typeface="Times New Roman"/>
              </a:rPr>
              <a:t>and “three strikes </a:t>
            </a:r>
            <a:r>
              <a:rPr lang="en-US" sz="3200" dirty="0">
                <a:latin typeface="Times New Roman"/>
                <a:ea typeface="Times New Roman"/>
                <a:cs typeface="Times New Roman"/>
              </a:rPr>
              <a:t>laws.”</a:t>
            </a:r>
          </a:p>
          <a:p>
            <a:pPr marL="342900" indent="-342900">
              <a:lnSpc>
                <a:spcPct val="115000"/>
              </a:lnSpc>
              <a:spcBef>
                <a:spcPts val="0"/>
              </a:spcBef>
              <a:buFont typeface="Wingdings"/>
              <a:buChar char=""/>
            </a:pPr>
            <a:endParaRPr lang="en-US" sz="3200" dirty="0">
              <a:latin typeface="Times New Roman"/>
              <a:ea typeface="Times New Roman"/>
              <a:cs typeface="Times New Roman"/>
            </a:endParaRPr>
          </a:p>
          <a:p>
            <a:pPr marL="342900" indent="-342900">
              <a:lnSpc>
                <a:spcPct val="115000"/>
              </a:lnSpc>
              <a:spcBef>
                <a:spcPts val="0"/>
              </a:spcBef>
              <a:buFont typeface="Wingdings" panose="05000000000000000000" pitchFamily="2" charset="2"/>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To gain an overview of the population under correctional supervision in the United States</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p>
          <a:p>
            <a:pPr marL="0" indent="0">
              <a:lnSpc>
                <a:spcPct val="115000"/>
              </a:lnSpc>
              <a:spcBef>
                <a:spcPts val="0"/>
              </a:spcBef>
              <a:buNone/>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nSpc>
                <a:spcPct val="115000"/>
              </a:lnSpc>
              <a:spcBef>
                <a:spcPts val="0"/>
              </a:spcBef>
              <a:spcAft>
                <a:spcPts val="1000"/>
              </a:spcAft>
              <a:buFont typeface="Wingdings" panose="05000000000000000000" pitchFamily="2" charset="2"/>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To grasp the fundamentals of various sentencing goals of corrections and differentiate them in terms of their assumptions about crime causation.</a:t>
            </a:r>
          </a:p>
          <a:p>
            <a:pPr marL="342900" indent="-342900">
              <a:lnSpc>
                <a:spcPct val="115000"/>
              </a:lnSpc>
              <a:spcBef>
                <a:spcPts val="0"/>
              </a:spcBef>
              <a:buFont typeface="Wingdings"/>
              <a:buChar char=""/>
            </a:pPr>
            <a:endParaRPr lang="en-US" sz="3200" dirty="0">
              <a:latin typeface="Times New Roman"/>
              <a:ea typeface="Times New Roman"/>
              <a:cs typeface="Times New Roman"/>
            </a:endParaRPr>
          </a:p>
          <a:p>
            <a:endParaRPr lang="en-US" dirty="0"/>
          </a:p>
        </p:txBody>
      </p:sp>
      <p:sp>
        <p:nvSpPr>
          <p:cNvPr id="4" name="Footer Placeholder 3"/>
          <p:cNvSpPr>
            <a:spLocks noGrp="1"/>
          </p:cNvSpPr>
          <p:nvPr>
            <p:ph type="ftr" sz="quarter" idx="16"/>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Tree>
    <p:extLst>
      <p:ext uri="{BB962C8B-B14F-4D97-AF65-F5344CB8AC3E}">
        <p14:creationId xmlns:p14="http://schemas.microsoft.com/office/powerpoint/2010/main" val="1799439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Sentencing:  The Link Between Courts and </a:t>
            </a:r>
            <a:r>
              <a:rPr lang="en-US" b="1" dirty="0" smtClean="0"/>
              <a:t>Corrections</a:t>
            </a:r>
            <a:endParaRPr lang="en-US" b="1" dirty="0"/>
          </a:p>
        </p:txBody>
      </p:sp>
      <p:sp>
        <p:nvSpPr>
          <p:cNvPr id="3" name="Content Placeholder 2"/>
          <p:cNvSpPr>
            <a:spLocks noGrp="1"/>
          </p:cNvSpPr>
          <p:nvPr>
            <p:ph sz="quarter" idx="1"/>
          </p:nvPr>
        </p:nvSpPr>
        <p:spPr/>
        <p:txBody>
          <a:bodyPr/>
          <a:lstStyle/>
          <a:p>
            <a:endParaRPr lang="en-US" dirty="0" smtClean="0"/>
          </a:p>
          <a:p>
            <a:pPr>
              <a:buFont typeface="Wingdings" panose="05000000000000000000" pitchFamily="2" charset="2"/>
              <a:buChar char="Ø"/>
            </a:pPr>
            <a:r>
              <a:rPr lang="en-US" dirty="0" smtClean="0"/>
              <a:t>The </a:t>
            </a:r>
            <a:r>
              <a:rPr lang="en-US" b="1" dirty="0"/>
              <a:t>process of sentencing </a:t>
            </a:r>
            <a:r>
              <a:rPr lang="en-US" dirty="0"/>
              <a:t>begins after an offender has been found guilty in criminal court or pleads guilty to a crime.  </a:t>
            </a:r>
            <a:endParaRPr lang="en-US" dirty="0" smtClean="0"/>
          </a:p>
          <a:p>
            <a:pPr marL="0" indent="0">
              <a:buNone/>
            </a:pPr>
            <a:endParaRPr lang="en-US" dirty="0" smtClean="0"/>
          </a:p>
          <a:p>
            <a:pPr>
              <a:buFont typeface="Wingdings" panose="05000000000000000000" pitchFamily="2" charset="2"/>
              <a:buChar char="Ø"/>
            </a:pPr>
            <a:r>
              <a:rPr lang="en-US" dirty="0" smtClean="0"/>
              <a:t>Sentencing </a:t>
            </a:r>
            <a:r>
              <a:rPr lang="en-US" dirty="0"/>
              <a:t>links two stages of the criminal case processing—</a:t>
            </a:r>
            <a:r>
              <a:rPr lang="en-US" b="1" dirty="0"/>
              <a:t>courts and </a:t>
            </a:r>
            <a:r>
              <a:rPr lang="en-US" b="1" dirty="0" smtClean="0"/>
              <a:t>corrections</a:t>
            </a:r>
            <a:r>
              <a:rPr lang="en-US" dirty="0" smtClean="0"/>
              <a:t>.</a:t>
            </a:r>
            <a:endParaRPr lang="en-US" dirty="0"/>
          </a:p>
        </p:txBody>
      </p:sp>
      <p:sp>
        <p:nvSpPr>
          <p:cNvPr id="4" name="Footer Placeholder 3"/>
          <p:cNvSpPr>
            <a:spLocks noGrp="1"/>
          </p:cNvSpPr>
          <p:nvPr>
            <p:ph type="ftr" sz="quarter" idx="16"/>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Tree>
    <p:extLst>
      <p:ext uri="{BB962C8B-B14F-4D97-AF65-F5344CB8AC3E}">
        <p14:creationId xmlns:p14="http://schemas.microsoft.com/office/powerpoint/2010/main" val="173610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Sentencing:  The Link Between Courts and </a:t>
            </a:r>
            <a:r>
              <a:rPr lang="en-US" b="1" dirty="0" smtClean="0"/>
              <a:t>Corrections--continued</a:t>
            </a:r>
            <a:endParaRPr lang="en-US" dirty="0"/>
          </a:p>
        </p:txBody>
      </p:sp>
      <p:sp>
        <p:nvSpPr>
          <p:cNvPr id="3" name="Content Placeholder 2"/>
          <p:cNvSpPr>
            <a:spLocks noGrp="1"/>
          </p:cNvSpPr>
          <p:nvPr>
            <p:ph sz="quarter" idx="1"/>
          </p:nvPr>
        </p:nvSpPr>
        <p:spPr/>
        <p:txBody>
          <a:bodyPr/>
          <a:lstStyle/>
          <a:p>
            <a:pPr marL="0" indent="0">
              <a:buNone/>
            </a:pPr>
            <a:r>
              <a:rPr lang="en-US" dirty="0"/>
              <a:t>The actions of other criminal justice </a:t>
            </a:r>
            <a:r>
              <a:rPr lang="en-US" dirty="0" smtClean="0"/>
              <a:t>actors </a:t>
            </a:r>
            <a:r>
              <a:rPr lang="en-US" dirty="0"/>
              <a:t>lead up to the sentencing stage. </a:t>
            </a:r>
            <a:endParaRPr lang="en-US" dirty="0" smtClean="0"/>
          </a:p>
          <a:p>
            <a:pPr marL="0" indent="0">
              <a:buNone/>
            </a:pPr>
            <a:endParaRPr lang="en-US" dirty="0"/>
          </a:p>
          <a:p>
            <a:pPr lvl="1">
              <a:buFont typeface="Wingdings" panose="05000000000000000000" pitchFamily="2" charset="2"/>
              <a:buChar char="Ø"/>
            </a:pPr>
            <a:r>
              <a:rPr lang="en-US" dirty="0" smtClean="0"/>
              <a:t>Police </a:t>
            </a:r>
          </a:p>
          <a:p>
            <a:pPr lvl="1">
              <a:buFont typeface="Wingdings" panose="05000000000000000000" pitchFamily="2" charset="2"/>
              <a:buChar char="Ø"/>
            </a:pPr>
            <a:r>
              <a:rPr lang="en-US" dirty="0" smtClean="0"/>
              <a:t>Prosecutors </a:t>
            </a:r>
          </a:p>
          <a:p>
            <a:pPr lvl="1">
              <a:buFont typeface="Wingdings" panose="05000000000000000000" pitchFamily="2" charset="2"/>
              <a:buChar char="Ø"/>
            </a:pPr>
            <a:r>
              <a:rPr lang="en-US" dirty="0" smtClean="0"/>
              <a:t>Defense attorneys</a:t>
            </a:r>
          </a:p>
          <a:p>
            <a:pPr lvl="1">
              <a:buFont typeface="Wingdings" panose="05000000000000000000" pitchFamily="2" charset="2"/>
              <a:buChar char="Ø"/>
            </a:pPr>
            <a:r>
              <a:rPr lang="en-US" dirty="0" smtClean="0"/>
              <a:t>Judge </a:t>
            </a:r>
          </a:p>
          <a:p>
            <a:pPr lvl="1">
              <a:buFont typeface="Wingdings" panose="05000000000000000000" pitchFamily="2" charset="2"/>
              <a:buChar char="Ø"/>
            </a:pPr>
            <a:r>
              <a:rPr lang="en-US" dirty="0" smtClean="0"/>
              <a:t>Jury</a:t>
            </a:r>
          </a:p>
          <a:p>
            <a:pPr lvl="1">
              <a:buFont typeface="Wingdings" panose="05000000000000000000" pitchFamily="2" charset="2"/>
              <a:buChar char="Ø"/>
            </a:pPr>
            <a:endParaRPr lang="en-US" dirty="0"/>
          </a:p>
          <a:p>
            <a:pPr marL="365760" lvl="1" indent="0">
              <a:buNone/>
            </a:pPr>
            <a:endParaRPr lang="en-US" dirty="0" smtClean="0"/>
          </a:p>
        </p:txBody>
      </p:sp>
      <p:sp>
        <p:nvSpPr>
          <p:cNvPr id="4" name="Footer Placeholder 3"/>
          <p:cNvSpPr>
            <a:spLocks noGrp="1"/>
          </p:cNvSpPr>
          <p:nvPr>
            <p:ph type="ftr" sz="quarter" idx="16"/>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Tree>
    <p:extLst>
      <p:ext uri="{BB962C8B-B14F-4D97-AF65-F5344CB8AC3E}">
        <p14:creationId xmlns:p14="http://schemas.microsoft.com/office/powerpoint/2010/main" val="1586427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Sentencing:  The Link Between Courts and Corrections--continued</a:t>
            </a:r>
            <a:endParaRPr lang="en-US" dirty="0"/>
          </a:p>
        </p:txBody>
      </p:sp>
      <p:sp>
        <p:nvSpPr>
          <p:cNvPr id="3" name="Content Placeholder 2"/>
          <p:cNvSpPr>
            <a:spLocks noGrp="1"/>
          </p:cNvSpPr>
          <p:nvPr>
            <p:ph sz="quarter" idx="1"/>
          </p:nvPr>
        </p:nvSpPr>
        <p:spPr/>
        <p:txBody>
          <a:bodyPr>
            <a:normAutofit/>
          </a:bodyPr>
          <a:lstStyle/>
          <a:p>
            <a:pPr>
              <a:buFont typeface="Wingdings" panose="05000000000000000000" pitchFamily="2" charset="2"/>
              <a:buChar char="Ø"/>
            </a:pPr>
            <a:r>
              <a:rPr lang="en-US" dirty="0"/>
              <a:t>The process of sentencing varies considerably among states and the </a:t>
            </a:r>
            <a:r>
              <a:rPr lang="en-US" dirty="0" smtClean="0"/>
              <a:t>federal </a:t>
            </a:r>
            <a:r>
              <a:rPr lang="en-US" dirty="0"/>
              <a:t>system.  </a:t>
            </a:r>
            <a:endParaRPr lang="en-US" dirty="0" smtClean="0"/>
          </a:p>
          <a:p>
            <a:pPr>
              <a:buFont typeface="Wingdings" panose="05000000000000000000" pitchFamily="2" charset="2"/>
              <a:buChar char="Ø"/>
            </a:pPr>
            <a:r>
              <a:rPr lang="en-US" dirty="0" smtClean="0"/>
              <a:t>Some </a:t>
            </a:r>
            <a:r>
              <a:rPr lang="en-US" dirty="0"/>
              <a:t>states give judges broad discretion in imposing a sentence in terms of sentence type (incarceration or community based sentences) and sentence length</a:t>
            </a:r>
            <a:r>
              <a:rPr lang="en-US" dirty="0" smtClean="0"/>
              <a:t>.  </a:t>
            </a:r>
          </a:p>
          <a:p>
            <a:pPr>
              <a:buFont typeface="Wingdings" panose="05000000000000000000" pitchFamily="2" charset="2"/>
              <a:buChar char="Ø"/>
            </a:pPr>
            <a:r>
              <a:rPr lang="en-US" dirty="0"/>
              <a:t>Other states use sentencing guidelines schemes that involve the mathematical </a:t>
            </a:r>
            <a:r>
              <a:rPr lang="en-US" dirty="0" smtClean="0"/>
              <a:t>calculations </a:t>
            </a:r>
            <a:r>
              <a:rPr lang="en-US" dirty="0"/>
              <a:t>of offense severity, prior record and aggravating and mitigating factors to place the offender in a grid cell that defines the type and length of the sentence. In these states, the judge has limited discretion.  </a:t>
            </a:r>
          </a:p>
        </p:txBody>
      </p:sp>
      <p:sp>
        <p:nvSpPr>
          <p:cNvPr id="4" name="Footer Placeholder 3"/>
          <p:cNvSpPr>
            <a:spLocks noGrp="1"/>
          </p:cNvSpPr>
          <p:nvPr>
            <p:ph type="ftr" sz="quarter" idx="16"/>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Tree>
    <p:extLst>
      <p:ext uri="{BB962C8B-B14F-4D97-AF65-F5344CB8AC3E}">
        <p14:creationId xmlns:p14="http://schemas.microsoft.com/office/powerpoint/2010/main" val="2069985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Sentencing:  The Link Between Courts and Corrections--continued</a:t>
            </a:r>
            <a:endParaRPr lang="en-US" dirty="0"/>
          </a:p>
        </p:txBody>
      </p:sp>
      <p:sp>
        <p:nvSpPr>
          <p:cNvPr id="3" name="Content Placeholder 2"/>
          <p:cNvSpPr>
            <a:spLocks noGrp="1"/>
          </p:cNvSpPr>
          <p:nvPr>
            <p:ph sz="quarter" idx="1"/>
          </p:nvPr>
        </p:nvSpPr>
        <p:spPr/>
        <p:txBody>
          <a:bodyPr/>
          <a:lstStyle/>
          <a:p>
            <a:pPr>
              <a:buFont typeface="Wingdings" panose="05000000000000000000" pitchFamily="2" charset="2"/>
              <a:buChar char="Ø"/>
            </a:pPr>
            <a:r>
              <a:rPr lang="en-US" dirty="0"/>
              <a:t>Clearly, there is no “American” sentencing system. </a:t>
            </a:r>
            <a:endParaRPr lang="en-US" dirty="0" smtClean="0"/>
          </a:p>
          <a:p>
            <a:endParaRPr lang="en-US" dirty="0"/>
          </a:p>
          <a:p>
            <a:pPr>
              <a:buFont typeface="Wingdings" panose="05000000000000000000" pitchFamily="2" charset="2"/>
              <a:buChar char="Ø"/>
            </a:pPr>
            <a:r>
              <a:rPr lang="en-US" dirty="0" smtClean="0"/>
              <a:t>Every state, Washington, D.C., and the federal system </a:t>
            </a:r>
            <a:r>
              <a:rPr lang="en-US" dirty="0"/>
              <a:t>is different in the way it sentences offenders. </a:t>
            </a:r>
            <a:endParaRPr lang="en-US" dirty="0" smtClean="0"/>
          </a:p>
          <a:p>
            <a:pPr marL="0" indent="0">
              <a:buNone/>
            </a:pPr>
            <a:endParaRPr lang="en-US" dirty="0"/>
          </a:p>
          <a:p>
            <a:pPr>
              <a:buFont typeface="Wingdings" panose="05000000000000000000" pitchFamily="2" charset="2"/>
              <a:buChar char="Ø"/>
            </a:pPr>
            <a:r>
              <a:rPr lang="en-US" dirty="0" smtClean="0"/>
              <a:t>Even states that have sentencing </a:t>
            </a:r>
            <a:r>
              <a:rPr lang="en-US" dirty="0"/>
              <a:t>guidelines vary in important ways</a:t>
            </a:r>
            <a:r>
              <a:rPr lang="en-US" dirty="0" smtClean="0"/>
              <a:t>.</a:t>
            </a:r>
          </a:p>
          <a:p>
            <a:pPr marL="0" indent="0">
              <a:buNone/>
            </a:pPr>
            <a:endParaRPr lang="en-US" dirty="0"/>
          </a:p>
        </p:txBody>
      </p:sp>
      <p:sp>
        <p:nvSpPr>
          <p:cNvPr id="4" name="Footer Placeholder 3"/>
          <p:cNvSpPr>
            <a:spLocks noGrp="1"/>
          </p:cNvSpPr>
          <p:nvPr>
            <p:ph type="ftr" sz="quarter" idx="16"/>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Tree>
    <p:extLst>
      <p:ext uri="{BB962C8B-B14F-4D97-AF65-F5344CB8AC3E}">
        <p14:creationId xmlns:p14="http://schemas.microsoft.com/office/powerpoint/2010/main" val="1010528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Hypothetical case</a:t>
            </a:r>
            <a:endParaRPr lang="en-US" b="1" dirty="0"/>
          </a:p>
        </p:txBody>
      </p:sp>
      <p:sp>
        <p:nvSpPr>
          <p:cNvPr id="3" name="Content Placeholder 2"/>
          <p:cNvSpPr>
            <a:spLocks noGrp="1"/>
          </p:cNvSpPr>
          <p:nvPr>
            <p:ph sz="quarter" idx="1"/>
          </p:nvPr>
        </p:nvSpPr>
        <p:spPr/>
        <p:txBody>
          <a:bodyPr>
            <a:normAutofit lnSpcReduction="10000"/>
          </a:bodyPr>
          <a:lstStyle/>
          <a:p>
            <a:r>
              <a:rPr lang="en-US" dirty="0"/>
              <a:t>Consider the case of Justin, who committed a horrific crime—forcible </a:t>
            </a:r>
            <a:r>
              <a:rPr lang="en-US" dirty="0" smtClean="0"/>
              <a:t>rape </a:t>
            </a:r>
            <a:r>
              <a:rPr lang="en-US" dirty="0"/>
              <a:t>on October l 1, 2011.  Justin, age 35, walked around a park around sunset one early </a:t>
            </a:r>
            <a:r>
              <a:rPr lang="en-US" dirty="0" smtClean="0"/>
              <a:t>fall </a:t>
            </a:r>
            <a:r>
              <a:rPr lang="en-US" dirty="0"/>
              <a:t>night with one purpose—to find a victim.  </a:t>
            </a:r>
            <a:r>
              <a:rPr lang="en-US" dirty="0" smtClean="0"/>
              <a:t>Justin’s </a:t>
            </a:r>
            <a:r>
              <a:rPr lang="en-US" dirty="0"/>
              <a:t>violence was fueled by a hatred of women.  He decided that night in a fit of anger that he was going to look for a woman who was alone, hold a gun to her head and rape her. And that night, Justin did what he set out to do—he committed a forcible rape of a </a:t>
            </a:r>
            <a:r>
              <a:rPr lang="en-US" dirty="0" smtClean="0"/>
              <a:t>25-year-old </a:t>
            </a:r>
            <a:r>
              <a:rPr lang="en-US" dirty="0"/>
              <a:t>woman. </a:t>
            </a:r>
          </a:p>
          <a:p>
            <a:r>
              <a:rPr lang="en-US" dirty="0" smtClean="0"/>
              <a:t>What </a:t>
            </a:r>
            <a:r>
              <a:rPr lang="en-US" dirty="0"/>
              <a:t>Justin did not know was that a passerby witnessed part of the crime and called the police.  The police responded quickly and apprehended Justin at the far end of the park after they attended to the victim.  Both the victim and the witness identified Justin.  After a jury trial, Justin was convicted of forcible rape.  Justin has a prior felony conviction for first degree burglary 5 years ago.  </a:t>
            </a:r>
          </a:p>
          <a:p>
            <a:endParaRPr lang="en-US" dirty="0"/>
          </a:p>
        </p:txBody>
      </p:sp>
      <p:sp>
        <p:nvSpPr>
          <p:cNvPr id="4" name="Footer Placeholder 3"/>
          <p:cNvSpPr>
            <a:spLocks noGrp="1"/>
          </p:cNvSpPr>
          <p:nvPr>
            <p:ph type="ftr" sz="quarter" idx="16"/>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Tree>
    <p:extLst>
      <p:ext uri="{BB962C8B-B14F-4D97-AF65-F5344CB8AC3E}">
        <p14:creationId xmlns:p14="http://schemas.microsoft.com/office/powerpoint/2010/main" val="1643634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Comparison of Sentencing in Four States</a:t>
            </a:r>
          </a:p>
        </p:txBody>
      </p:sp>
      <p:sp>
        <p:nvSpPr>
          <p:cNvPr id="3" name="Content Placeholder 2"/>
          <p:cNvSpPr>
            <a:spLocks noGrp="1"/>
          </p:cNvSpPr>
          <p:nvPr>
            <p:ph sz="quarter" idx="1"/>
          </p:nvPr>
        </p:nvSpPr>
        <p:spPr/>
        <p:txBody>
          <a:bodyPr/>
          <a:lstStyle/>
          <a:p>
            <a:pPr marL="0" indent="0">
              <a:buNone/>
            </a:pPr>
            <a:endParaRPr lang="en-US" dirty="0"/>
          </a:p>
          <a:p>
            <a:pPr>
              <a:buFont typeface="Wingdings" panose="05000000000000000000" pitchFamily="2" charset="2"/>
              <a:buChar char="Ø"/>
            </a:pPr>
            <a:r>
              <a:rPr lang="en-US" dirty="0" smtClean="0"/>
              <a:t>There are  </a:t>
            </a:r>
            <a:r>
              <a:rPr lang="en-US" dirty="0"/>
              <a:t>differences between states in sentencing an individual convicted of the same crime.  </a:t>
            </a:r>
          </a:p>
          <a:p>
            <a:endParaRPr lang="en-US" dirty="0"/>
          </a:p>
          <a:p>
            <a:pPr>
              <a:buFont typeface="Wingdings" panose="05000000000000000000" pitchFamily="2" charset="2"/>
              <a:buChar char="Ø"/>
            </a:pPr>
            <a:r>
              <a:rPr lang="en-US" dirty="0"/>
              <a:t>Note that even the designation of the crime—whether it’s defined as an “aggravated sexual assault” or a “first degree rape” or some other </a:t>
            </a:r>
            <a:r>
              <a:rPr lang="en-US" dirty="0" smtClean="0"/>
              <a:t>term, </a:t>
            </a:r>
            <a:r>
              <a:rPr lang="en-US" dirty="0"/>
              <a:t>varies by state.  </a:t>
            </a:r>
          </a:p>
          <a:p>
            <a:pPr marL="0" indent="0">
              <a:buNone/>
            </a:pPr>
            <a:endParaRPr lang="en-US" dirty="0"/>
          </a:p>
        </p:txBody>
      </p:sp>
      <p:sp>
        <p:nvSpPr>
          <p:cNvPr id="4" name="Footer Placeholder 3"/>
          <p:cNvSpPr>
            <a:spLocks noGrp="1"/>
          </p:cNvSpPr>
          <p:nvPr>
            <p:ph type="ftr" sz="quarter" idx="16"/>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Tree>
    <p:extLst>
      <p:ext uri="{BB962C8B-B14F-4D97-AF65-F5344CB8AC3E}">
        <p14:creationId xmlns:p14="http://schemas.microsoft.com/office/powerpoint/2010/main" val="1474738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Comparing sentencing in states</a:t>
            </a:r>
            <a:endParaRPr lang="en-US" b="1" dirty="0"/>
          </a:p>
        </p:txBody>
      </p:sp>
      <p:sp>
        <p:nvSpPr>
          <p:cNvPr id="3" name="Content Placeholder 2"/>
          <p:cNvSpPr>
            <a:spLocks noGrp="1"/>
          </p:cNvSpPr>
          <p:nvPr>
            <p:ph sz="quarter" idx="1"/>
          </p:nvPr>
        </p:nvSpPr>
        <p:spPr/>
        <p:txBody>
          <a:bodyPr>
            <a:normAutofit lnSpcReduction="10000"/>
          </a:bodyPr>
          <a:lstStyle/>
          <a:p>
            <a:pPr marL="0" indent="0">
              <a:buNone/>
            </a:pPr>
            <a:r>
              <a:rPr lang="en-US" dirty="0"/>
              <a:t>Let’s now take a look at sentencing procedures followed in four different </a:t>
            </a:r>
            <a:r>
              <a:rPr lang="en-US" dirty="0" smtClean="0"/>
              <a:t>states:</a:t>
            </a:r>
          </a:p>
          <a:p>
            <a:pPr marL="0" indent="0">
              <a:buNone/>
            </a:pPr>
            <a:endParaRPr lang="en-US" dirty="0" smtClean="0"/>
          </a:p>
          <a:p>
            <a:pPr>
              <a:buFont typeface="Wingdings" panose="05000000000000000000" pitchFamily="2" charset="2"/>
              <a:buChar char="Ø"/>
            </a:pPr>
            <a:r>
              <a:rPr lang="en-US" b="1" dirty="0" smtClean="0"/>
              <a:t>Texas</a:t>
            </a:r>
            <a:r>
              <a:rPr lang="en-US" dirty="0" smtClean="0"/>
              <a:t>—Crime labeled “aggravated sexual assault.” Indeterminate sentencing.</a:t>
            </a:r>
          </a:p>
          <a:p>
            <a:pPr>
              <a:buFont typeface="Wingdings" panose="05000000000000000000" pitchFamily="2" charset="2"/>
              <a:buChar char="Ø"/>
            </a:pPr>
            <a:r>
              <a:rPr lang="en-US" b="1" dirty="0" smtClean="0"/>
              <a:t>South Carolina</a:t>
            </a:r>
            <a:r>
              <a:rPr lang="en-US" dirty="0" smtClean="0"/>
              <a:t>—Crime </a:t>
            </a:r>
            <a:r>
              <a:rPr lang="en-US" dirty="0"/>
              <a:t>labeled  </a:t>
            </a:r>
            <a:r>
              <a:rPr lang="en-US" dirty="0" smtClean="0"/>
              <a:t>“criminal </a:t>
            </a:r>
            <a:r>
              <a:rPr lang="en-US" dirty="0"/>
              <a:t>sexual assault in the first </a:t>
            </a:r>
            <a:r>
              <a:rPr lang="en-US" dirty="0" smtClean="0"/>
              <a:t>degree.” Class A felony,  Maximum terms indicated for each felony class</a:t>
            </a:r>
          </a:p>
          <a:p>
            <a:pPr>
              <a:buFont typeface="Wingdings" panose="05000000000000000000" pitchFamily="2" charset="2"/>
              <a:buChar char="Ø"/>
            </a:pPr>
            <a:r>
              <a:rPr lang="en-US" b="1" dirty="0" smtClean="0"/>
              <a:t>North Carolina</a:t>
            </a:r>
            <a:r>
              <a:rPr lang="en-US" dirty="0" smtClean="0"/>
              <a:t>—Crime </a:t>
            </a:r>
            <a:r>
              <a:rPr lang="en-US" dirty="0"/>
              <a:t>labeled </a:t>
            </a:r>
            <a:r>
              <a:rPr lang="en-US" dirty="0" smtClean="0"/>
              <a:t>“first </a:t>
            </a:r>
            <a:r>
              <a:rPr lang="en-US" dirty="0"/>
              <a:t>degree </a:t>
            </a:r>
            <a:r>
              <a:rPr lang="en-US" dirty="0" smtClean="0"/>
              <a:t>rape.” Commission-based sentencing guidelines determine sentence.</a:t>
            </a:r>
          </a:p>
          <a:p>
            <a:pPr>
              <a:buFont typeface="Wingdings" panose="05000000000000000000" pitchFamily="2" charset="2"/>
              <a:buChar char="Ø"/>
            </a:pPr>
            <a:r>
              <a:rPr lang="en-US" b="1" dirty="0" smtClean="0"/>
              <a:t>Ohio</a:t>
            </a:r>
            <a:r>
              <a:rPr lang="en-US" dirty="0"/>
              <a:t>—Crime labeled “</a:t>
            </a:r>
            <a:r>
              <a:rPr lang="en-US" dirty="0" smtClean="0"/>
              <a:t>rape” </a:t>
            </a:r>
            <a:r>
              <a:rPr lang="en-US" dirty="0"/>
              <a:t>in Ohio, a first degree </a:t>
            </a:r>
            <a:r>
              <a:rPr lang="en-US" dirty="0" smtClean="0"/>
              <a:t>felony</a:t>
            </a:r>
            <a:r>
              <a:rPr lang="en-US" dirty="0"/>
              <a:t>. </a:t>
            </a:r>
            <a:r>
              <a:rPr lang="en-US" dirty="0" smtClean="0"/>
              <a:t>Guidelines indicate a </a:t>
            </a:r>
            <a:r>
              <a:rPr lang="en-US" dirty="0"/>
              <a:t>range of </a:t>
            </a:r>
            <a:r>
              <a:rPr lang="en-US" dirty="0" smtClean="0"/>
              <a:t>prison </a:t>
            </a:r>
            <a:r>
              <a:rPr lang="en-US" dirty="0"/>
              <a:t>terms for each </a:t>
            </a:r>
            <a:r>
              <a:rPr lang="en-US" dirty="0" smtClean="0"/>
              <a:t>category of felony.  </a:t>
            </a:r>
            <a:endParaRPr lang="en-US" dirty="0"/>
          </a:p>
        </p:txBody>
      </p:sp>
      <p:sp>
        <p:nvSpPr>
          <p:cNvPr id="4" name="Footer Placeholder 3"/>
          <p:cNvSpPr>
            <a:spLocks noGrp="1"/>
          </p:cNvSpPr>
          <p:nvPr>
            <p:ph type="ftr" sz="quarter" idx="16"/>
          </p:nvPr>
        </p:nvSpPr>
        <p:spPr/>
        <p:txBody>
          <a:bodyPr/>
          <a:lstStyle/>
          <a:p>
            <a:r>
              <a:rPr lang="en-US" smtClean="0">
                <a:solidFill>
                  <a:srgbClr val="575F6D"/>
                </a:solidFill>
              </a:rPr>
              <a:t>Copyright © 2016 Carolina Academic Press, LLC. All rights reserved.</a:t>
            </a:r>
            <a:endParaRPr lang="en-US">
              <a:solidFill>
                <a:srgbClr val="575F6D"/>
              </a:solidFill>
            </a:endParaRPr>
          </a:p>
        </p:txBody>
      </p:sp>
    </p:spTree>
    <p:extLst>
      <p:ext uri="{BB962C8B-B14F-4D97-AF65-F5344CB8AC3E}">
        <p14:creationId xmlns:p14="http://schemas.microsoft.com/office/powerpoint/2010/main" val="18253003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924</Words>
  <Application>Microsoft Macintosh PowerPoint</Application>
  <PresentationFormat>Widescreen</PresentationFormat>
  <Paragraphs>70</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Century Schoolbook</vt:lpstr>
      <vt:lpstr>Times New Roman</vt:lpstr>
      <vt:lpstr>Wingdings</vt:lpstr>
      <vt:lpstr>Wingdings 2</vt:lpstr>
      <vt:lpstr>Oriel</vt:lpstr>
      <vt:lpstr>Sentencing and Modern reform:  the process of punishment</vt:lpstr>
      <vt:lpstr>Chapter objectives</vt:lpstr>
      <vt:lpstr>Sentencing:  The Link Between Courts and Corrections</vt:lpstr>
      <vt:lpstr>Sentencing:  The Link Between Courts and Corrections--continued</vt:lpstr>
      <vt:lpstr>Sentencing:  The Link Between Courts and Corrections--continued</vt:lpstr>
      <vt:lpstr>Sentencing:  The Link Between Courts and Corrections--continued</vt:lpstr>
      <vt:lpstr>Hypothetical case</vt:lpstr>
      <vt:lpstr>A Comparison of Sentencing in Four States</vt:lpstr>
      <vt:lpstr>Comparing sentencing in states</vt:lpstr>
      <vt:lpstr>Minimums and maximums</vt:lpstr>
      <vt:lpstr>PowerPoint Presentation</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Sentencing and Modern reform:  the process of punishment</dc:title>
  <dc:creator>Production</dc:creator>
  <cp:lastModifiedBy>Production</cp:lastModifiedBy>
  <cp:revision>2</cp:revision>
  <dcterms:created xsi:type="dcterms:W3CDTF">2016-06-29T15:32:05Z</dcterms:created>
  <dcterms:modified xsi:type="dcterms:W3CDTF">2016-06-29T15:36:09Z</dcterms:modified>
</cp:coreProperties>
</file>