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3E85-9161-4D74-B685-12FD6B77E367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B0D62-C754-483E-8EC6-FD4DF0EB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1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9CB370F-C710-4FC3-ABFD-F2C915BD4375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13C3E01-0FC8-4E11-8768-0ACC6617D97F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4F0CE7E-810D-432F-829A-A5227DD4C545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2B40095-8196-4128-AA04-170030258A0A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BFAD410-8D2D-40AB-9577-2C45895665A3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C383774-CEF1-47CD-A493-1D3B0B594AC6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3CD81E4-CFB8-4328-A7D4-6D4BDF28CE3C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400ACC8-6E64-4BF0-910D-720E5A734E22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0AB1D8C-A3F6-49E1-AA20-BC0666F3E9C7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CF3995C-7AA5-4B38-A3D8-1A88FFCA35CC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0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C5E6-6749-4458-9E82-1576C25C9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316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1945440" y="6539727"/>
            <a:ext cx="5391360" cy="318273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Copyright © 2014 Nancy Marion.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96DD-7A72-4B60-9F65-7CD76F769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34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E7D5-96F4-4A1C-AB17-E915095CC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486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3760" y="1795869"/>
            <a:ext cx="3767040" cy="34275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9040" y="1795869"/>
            <a:ext cx="3767040" cy="34275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FC23-97CB-4667-807C-633CD6152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353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B8BC-A2D7-4665-BF9D-FC0438C938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17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BBA6D-DAEE-4BF5-B379-E869A73F8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093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6C8C-901F-41C7-81FE-73A449675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2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360E-A4CB-4090-A4C4-DA85FA641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4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74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4E3B-1BCF-4186-B689-2B5753C71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935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F5D0-2BE1-4CA2-8F1F-3622793C4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829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1840" y="489652"/>
            <a:ext cx="1958400" cy="47337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3760" y="489652"/>
            <a:ext cx="5739840" cy="47337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9AF51-3629-4405-B45F-014228034B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039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760" y="489652"/>
            <a:ext cx="7836480" cy="9274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2014 Nancy Marion.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B1E6F-AEAB-4A99-8DD0-FF7D9FA38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28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2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1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B74A-BB43-4DED-9125-F604A9AC937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21006-6B7D-4782-BB28-DBA25DB6E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53760" y="489652"/>
            <a:ext cx="7836480" cy="92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3760" y="1795869"/>
            <a:ext cx="7672320" cy="342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3440" y="5715961"/>
            <a:ext cx="2128320" cy="470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altLang="en-US">
              <a:ea typeface="Microsoft YaHei" charset="-122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01760" y="5731802"/>
            <a:ext cx="292176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 smtClean="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altLang="en-US">
                <a:ea typeface="Microsoft YaHei" charset="-122"/>
              </a:rPr>
              <a:t>Copyright © 2014 Nancy Marion. All rights reserved.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360481" y="5731802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E6BBFBDF-8DE0-4B78-AE37-2D6F4CB4E365}" type="slidenum">
              <a:rPr lang="en-US" altLang="en-US">
                <a:ea typeface="Microsoft YaHei" charset="-122"/>
              </a:rPr>
              <a:pPr defTabSz="4147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en-US" altLang="en-US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9537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+mj-lt"/>
          <a:ea typeface="+mj-ea"/>
          <a:cs typeface="+mj-cs"/>
        </a:defRPr>
      </a:lvl1pPr>
      <a:lvl2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2pPr>
      <a:lvl3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3pPr>
      <a:lvl4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4pPr>
      <a:lvl5pPr algn="ctr" defTabSz="4147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5pPr>
      <a:lvl6pPr marL="2280994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6pPr>
      <a:lvl7pPr marL="2695720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7pPr>
      <a:lvl8pPr marL="3110446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8pPr>
      <a:lvl9pPr marL="3525172" indent="-207363" algn="ctr" defTabSz="4147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800000"/>
          </a:solidFill>
          <a:latin typeface="Arial" charset="0"/>
          <a:cs typeface="Arial Unicode MS" charset="0"/>
        </a:defRPr>
      </a:lvl9pPr>
    </p:titleStyle>
    <p:bodyStyle>
      <a:lvl1pPr marL="311045" indent="-311045" algn="l" defTabSz="4147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6B6B"/>
          </a:solidFill>
          <a:latin typeface="+mn-lt"/>
          <a:ea typeface="+mn-ea"/>
          <a:cs typeface="+mn-cs"/>
        </a:defRPr>
      </a:lvl1pPr>
      <a:lvl2pPr marL="673930" indent="-259204" algn="l" defTabSz="4147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Microsoft YaHei" charset="-122"/>
          <a:cs typeface="+mn-cs"/>
        </a:defRPr>
      </a:lvl2pPr>
      <a:lvl3pPr marL="1036815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Microsoft YaHei" charset="-122"/>
          <a:cs typeface="+mn-cs"/>
        </a:defRPr>
      </a:lvl3pPr>
      <a:lvl4pPr marL="1451541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4pPr>
      <a:lvl5pPr marL="1866268" indent="-207363" algn="l" defTabSz="4147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5pPr>
      <a:lvl6pPr marL="2280994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6pPr>
      <a:lvl7pPr marL="2695720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7pPr>
      <a:lvl8pPr marL="3110446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8pPr>
      <a:lvl9pPr marL="3525172" indent="-207363" algn="l" defTabSz="4147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Microsoft YaHei" charset="-122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The Medical Marijuana Maze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3760" y="2636917"/>
            <a:ext cx="7673760" cy="3767436"/>
          </a:xfrm>
        </p:spPr>
        <p:txBody>
          <a:bodyPr tIns="38399" anchor="ctr"/>
          <a:lstStyle/>
          <a:p>
            <a:pPr marL="0" indent="0" algn="ctr" eaLnBrk="1">
              <a:spcBef>
                <a:spcPts val="533"/>
              </a:spcBef>
              <a:spcAft>
                <a:spcPts val="53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4400" b="1">
                <a:solidFill>
                  <a:srgbClr val="000000"/>
                </a:solidFill>
              </a:rPr>
              <a:t>Chapter One:</a:t>
            </a:r>
          </a:p>
          <a:p>
            <a:pPr marL="0" indent="0" algn="ctr" eaLnBrk="1">
              <a:spcBef>
                <a:spcPts val="533"/>
              </a:spcBef>
              <a:spcAft>
                <a:spcPts val="53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4400" b="1">
                <a:solidFill>
                  <a:srgbClr val="000000"/>
                </a:solidFill>
              </a:rPr>
              <a:t>Introduction</a:t>
            </a:r>
          </a:p>
          <a:p>
            <a:pPr marL="0" indent="0" algn="ctr" eaLnBrk="1">
              <a:spcBef>
                <a:spcPts val="533"/>
              </a:spcBef>
              <a:spcAft>
                <a:spcPts val="53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endParaRPr lang="en-US" altLang="en-US" sz="4400" b="1">
              <a:solidFill>
                <a:srgbClr val="000000"/>
              </a:solidFill>
            </a:endParaRPr>
          </a:p>
          <a:p>
            <a:pPr marL="0" indent="0" algn="ctr" eaLnBrk="1">
              <a:spcBef>
                <a:spcPts val="533"/>
              </a:spcBef>
              <a:spcAft>
                <a:spcPts val="53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endParaRPr lang="en-US" altLang="en-US" sz="4400" b="1">
              <a:solidFill>
                <a:srgbClr val="000000"/>
              </a:solidFill>
            </a:endParaRPr>
          </a:p>
          <a:p>
            <a:pPr marL="0" indent="0" algn="ctr" eaLnBrk="1">
              <a:spcBef>
                <a:spcPts val="533"/>
              </a:spcBef>
              <a:spcAft>
                <a:spcPts val="533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400" b="1">
                <a:solidFill>
                  <a:srgbClr val="000000"/>
                </a:solidFill>
              </a:rPr>
              <a:t>Nancy E. Marion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9728"/>
            <a:ext cx="9144000" cy="47092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5532751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Synthetic Cannabinoids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1"/>
            <a:ext cx="7673760" cy="4259967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Levonantradol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Synthetic THC introduced in the 1970s and discontinued due to side effects.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Cesamet (Nabilone)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Used to treat chemotherapy associated nausea and vomiting.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Canasol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Used to relieve intraocular pressure from late stage glaucoma.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36063879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The full set of PowerPoint slides is available upon adoption. </a:t>
            </a:r>
            <a:br>
              <a:rPr lang="en-US" altLang="en-US" b="1" dirty="0" smtClean="0"/>
            </a:br>
            <a:r>
              <a:rPr lang="en-US" altLang="en-US" b="1" dirty="0" smtClean="0"/>
              <a:t>Email bhall@cap-press.com </a:t>
            </a:r>
            <a:br>
              <a:rPr lang="en-US" altLang="en-US" b="1" dirty="0" smtClean="0"/>
            </a:br>
            <a:r>
              <a:rPr lang="en-US" alt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Introduction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0"/>
            <a:ext cx="7673760" cy="3488046"/>
          </a:xfrm>
        </p:spPr>
        <p:txBody>
          <a:bodyPr/>
          <a:lstStyle/>
          <a:p>
            <a:pPr marL="391645" indent="-293733" eaLnBrk="1">
              <a:spcBef>
                <a:spcPts val="1055"/>
              </a:spcBef>
              <a:spcAft>
                <a:spcPts val="2336"/>
              </a:spcAft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Marijuana is one of the oldest and most widely used psychoactive substances.</a:t>
            </a:r>
          </a:p>
          <a:p>
            <a:pPr marL="391645" indent="-293733" eaLnBrk="1">
              <a:spcBef>
                <a:spcPts val="1055"/>
              </a:spcBef>
              <a:spcAft>
                <a:spcPts val="2336"/>
              </a:spcAft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Evidence shows that marijuana use provides relief from some medical conditions.</a:t>
            </a:r>
          </a:p>
          <a:p>
            <a:pPr marL="391645" indent="-293733" eaLnBrk="1">
              <a:spcBef>
                <a:spcPts val="1055"/>
              </a:spcBef>
              <a:spcAft>
                <a:spcPts val="2336"/>
              </a:spcAft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The drug remains illegal in many U.S. states and at the federal level.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539728"/>
            <a:ext cx="9144000" cy="31827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21555325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Important Terms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0"/>
            <a:ext cx="7673760" cy="3838002"/>
          </a:xfrm>
        </p:spPr>
        <p:txBody>
          <a:bodyPr tIns="20800"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400"/>
              <a:t>Cannabis – scientific name for the plant from which marijuana is derived.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400"/>
              <a:t>Marijuana – from Mexican Spanish, typical term used to refer to the dried leaves and tops of the cannabis plant, used for recreation.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400"/>
              <a:t>Hemp – term used to refer to fiber derived from the cannabis plant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400"/>
              <a:t>Medical Marijuana – refers to the cultivation, possession, and/or use of marijuana for medical purposes.</a:t>
            </a:r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80690805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21965"/>
            <a:ext cx="7837920" cy="1065712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What distinguishes medical marijuana?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0"/>
            <a:ext cx="7673760" cy="3683907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The difference between marijuana used for recreation and medical marijuana is legal. Medical marijuana: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Must be recommended by a licensed physician to treat a diagnosed medical condition. 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Refers not only to use of the plant itself, but also to synthesized versions of the active compounds, cannabinoids.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81144387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The two types of marijuana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0"/>
            <a:ext cx="7673760" cy="3434760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Cannabis refers to the genus. 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There are two primary species: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Cannabis sativa – tall plants with sparse foliage and slender leaves, used primarily for hemp. 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Cannabis indica – A shorter species with higher levels of therapeutic and psychoactive compounds, native to India.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59342174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Cannabinoids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1"/>
            <a:ext cx="7673760" cy="4259967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Over 400 different compounds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Different compounds have a variety of effects; some act as appetite stimulants, antispasmodics, antiemetics, analgesics, etc.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Delta-9-tetrahydrocannabinnol, or THC, is the main psychoactive compound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55555604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Examples of Cannabinoids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418549"/>
            <a:ext cx="7673760" cy="4637287"/>
          </a:xfrm>
        </p:spPr>
        <p:txBody>
          <a:bodyPr tIns="22399"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500"/>
              <a:t>Cannabidiol has numerous potential applications: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200"/>
              <a:t>May relieve convulsions, inflammation, high blood pressure, anxiety, cough, pain, congestion, nausea, and inhibit cancer cell growth.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200"/>
              <a:t>May help treat schizophrenia and alleviate multiple sclerosis, anxiety attacks, and Tourette Syndrome.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200"/>
              <a:t>Not a psychoactive, so does not produce the feeling of being “high.”</a:t>
            </a:r>
          </a:p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z="2500"/>
              <a:t>B-caryophyllene reduces inflammation, and has been used to treat glaucoma. It also lacks psychoactive properties.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1265555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Synthetic Cannabinoids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1"/>
            <a:ext cx="7673760" cy="4259967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Sativex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Synthetic THC mouth spray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Used to treat spasticity associated with MS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Launched in the United Kingdom and approved in Spain, Canada, the Czech Republic, Denmark, Germany, Sweden, and Austria.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U.S. patent granted in 2001 to treat pain associated with cancer.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83505001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2" y="489651"/>
            <a:ext cx="7837920" cy="928898"/>
          </a:xfrm>
        </p:spPr>
        <p:txBody>
          <a:bodyPr tIns="32800"/>
          <a:lstStyle/>
          <a:p>
            <a:pPr eaLnBrk="1"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Synthetic Cannabinoids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3760" y="1795871"/>
            <a:ext cx="7673760" cy="4259967"/>
          </a:xfrm>
        </p:spPr>
        <p:txBody>
          <a:bodyPr/>
          <a:lstStyle/>
          <a:p>
            <a:pPr marL="391645" indent="-293733" eaLnBrk="1">
              <a:buSzPct val="45000"/>
              <a:buFont typeface="Wingdings" charset="2"/>
              <a:buChar char="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dronabinol (Marinol) 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Administered as a pill or spray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Used to treat nausea, stimulate appetite, and relieve MS symptoms.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May not be effective for all patients, due to containing only one of the many compounds found in marijuana.</a:t>
            </a:r>
          </a:p>
          <a:p>
            <a:pPr marL="1566581" lvl="1" indent="-552911" eaLnBrk="1">
              <a:buSzPct val="75000"/>
              <a:buFont typeface="Symbol" charset="2"/>
              <a:buChar char=""/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</a:tabLst>
            </a:pPr>
            <a:r>
              <a:rPr lang="en-US" altLang="en-US" smtClean="0"/>
              <a:t>Pill form is slow acting and can be difficult to swallow for those with nausea or vomiting. 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80758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95440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110124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524806" indent="-207341" defTabSz="41468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56582" algn="l"/>
                <a:tab pos="1313162" algn="l"/>
                <a:tab pos="1969745" algn="l"/>
                <a:tab pos="2626327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n-US" altLang="en-US">
                <a:solidFill>
                  <a:srgbClr val="FFFFFF"/>
                </a:solidFill>
                <a:latin typeface="Times New Roman" pitchFamily="16" charset="0"/>
              </a:rPr>
              <a:t>Copyright © 2014 Nancy Marion.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36466998"/>
      </p:ext>
    </p:extLst>
  </p:cSld>
  <p:clrMapOvr>
    <a:masterClrMapping/>
  </p:clrMapOvr>
  <p:transition>
    <p:fad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On-screen Show (4:3)</PresentationFormat>
  <Paragraphs>74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4_Office Theme</vt:lpstr>
      <vt:lpstr>The Medical Marijuana Maze</vt:lpstr>
      <vt:lpstr>Introduction</vt:lpstr>
      <vt:lpstr>Important Terms</vt:lpstr>
      <vt:lpstr>What distinguishes medical marijuana?</vt:lpstr>
      <vt:lpstr>The two types of marijuana</vt:lpstr>
      <vt:lpstr>Cannabinoids</vt:lpstr>
      <vt:lpstr>Examples of Cannabinoids</vt:lpstr>
      <vt:lpstr>Synthetic Cannabinoids</vt:lpstr>
      <vt:lpstr>Synthetic Cannabinoids</vt:lpstr>
      <vt:lpstr>Synthetic Cannabinoids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Medical Marijuana Maze</dc:title>
  <dc:creator>tina</dc:creator>
  <cp:lastModifiedBy>tina</cp:lastModifiedBy>
  <cp:revision>1</cp:revision>
  <dcterms:created xsi:type="dcterms:W3CDTF">2014-06-11T12:42:01Z</dcterms:created>
  <dcterms:modified xsi:type="dcterms:W3CDTF">2014-06-11T12:43:01Z</dcterms:modified>
</cp:coreProperties>
</file>