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5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08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A5663-126D-4087-A3DB-F873FB90ACC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3522F-97E6-42DF-9956-FBD50E0B2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61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fld id="{63CE2EEE-8433-486D-B34E-4DF161C7BD89}" type="slidenum">
              <a:rPr lang="en-US" altLang="en-US">
                <a:solidFill>
                  <a:srgbClr val="000000"/>
                </a:solidFill>
                <a:latin typeface="Calibri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E7DC6DC-AAEB-47B7-9C8C-8305130D7FD3}" type="slidenum">
              <a:rPr lang="en-US" altLang="en-US" sz="1200">
                <a:solidFill>
                  <a:prstClr val="black"/>
                </a:solidFill>
                <a:latin typeface="Calibri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 sz="1200">
              <a:solidFill>
                <a:prstClr val="black"/>
              </a:solidFill>
              <a:latin typeface="Calibri" charset="0"/>
            </a:endParaRPr>
          </a:p>
        </p:txBody>
      </p:sp>
      <p:sp>
        <p:nvSpPr>
          <p:cNvPr id="32772" name="Slide Image Placeholder 10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 eaLnBrk="1" hangingPunct="1">
              <a:spcBef>
                <a:spcPct val="0"/>
              </a:spcBef>
            </a:pPr>
            <a:endParaRPr lang="en-US" altLang="en-US" smtClean="0"/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fld id="{DE66FD05-891F-4C63-96CA-6DC1F30C5CE5}" type="slidenum">
              <a:rPr lang="en-US" altLang="en-US">
                <a:solidFill>
                  <a:prstClr val="black"/>
                </a:solidFill>
                <a:latin typeface="Calibri" charset="0"/>
              </a:rPr>
              <a:pPr/>
              <a:t>3</a:t>
            </a:fld>
            <a:endParaRPr lang="en-US" altLang="en-US">
              <a:solidFill>
                <a:prstClr val="black"/>
              </a:solidFill>
              <a:latin typeface="Calibri" charset="0"/>
            </a:endParaRPr>
          </a:p>
        </p:txBody>
      </p:sp>
      <p:sp>
        <p:nvSpPr>
          <p:cNvPr id="24580" name="Slide Image Placeholder 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 eaLnBrk="1" hangingPunct="1">
              <a:spcBef>
                <a:spcPct val="0"/>
              </a:spcBef>
            </a:pPr>
            <a:endParaRPr lang="en-US" altLang="en-US" smtClean="0"/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fld id="{4D3C446B-76A4-40D1-BBFC-9F28C240ED68}" type="slidenum">
              <a:rPr lang="en-US" altLang="en-US">
                <a:solidFill>
                  <a:prstClr val="black"/>
                </a:solidFill>
                <a:latin typeface="Calibri" charset="0"/>
              </a:rPr>
              <a:pPr/>
              <a:t>4</a:t>
            </a:fld>
            <a:endParaRPr lang="en-US" altLang="en-US">
              <a:solidFill>
                <a:prstClr val="black"/>
              </a:solidFill>
              <a:latin typeface="Calibri" charset="0"/>
            </a:endParaRPr>
          </a:p>
        </p:txBody>
      </p:sp>
      <p:sp>
        <p:nvSpPr>
          <p:cNvPr id="25604" name="Slide Image Placeholder 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 eaLnBrk="1" hangingPunct="1">
              <a:spcBef>
                <a:spcPct val="0"/>
              </a:spcBef>
            </a:pPr>
            <a:endParaRPr lang="en-US" altLang="en-US" smtClean="0"/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fld id="{92631748-81C8-4316-AA3C-67CA26CB8FB2}" type="slidenum">
              <a:rPr lang="en-US" altLang="en-US">
                <a:solidFill>
                  <a:prstClr val="black"/>
                </a:solidFill>
                <a:latin typeface="Calibri" charset="0"/>
              </a:rPr>
              <a:pPr/>
              <a:t>7</a:t>
            </a:fld>
            <a:endParaRPr lang="en-US" altLang="en-US">
              <a:solidFill>
                <a:prstClr val="black"/>
              </a:solidFill>
              <a:latin typeface="Calibri" charset="0"/>
            </a:endParaRPr>
          </a:p>
        </p:txBody>
      </p:sp>
      <p:sp>
        <p:nvSpPr>
          <p:cNvPr id="26628" name="Slide Image Placeholder 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fld id="{A2C7254B-A12B-4851-A26D-4572655D60FF}" type="slidenum">
              <a:rPr lang="en-US" altLang="en-US">
                <a:solidFill>
                  <a:prstClr val="black"/>
                </a:solidFill>
                <a:latin typeface="Calibri" charset="0"/>
              </a:rPr>
              <a:pPr/>
              <a:t>8</a:t>
            </a:fld>
            <a:endParaRPr lang="en-US" altLang="en-US">
              <a:solidFill>
                <a:prstClr val="black"/>
              </a:solidFill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 eaLnBrk="1" hangingPunct="1">
              <a:spcBef>
                <a:spcPct val="0"/>
              </a:spcBef>
            </a:pPr>
            <a:endParaRPr lang="en-US" altLang="en-US" smtClean="0"/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fld id="{8C4BD0F3-9E0D-4E99-A3A3-1A792349512B}" type="slidenum">
              <a:rPr lang="en-US" altLang="en-US">
                <a:solidFill>
                  <a:prstClr val="black"/>
                </a:solidFill>
                <a:latin typeface="Calibri" charset="0"/>
              </a:rPr>
              <a:pPr/>
              <a:t>9</a:t>
            </a:fld>
            <a:endParaRPr lang="en-US" altLang="en-US">
              <a:solidFill>
                <a:prstClr val="black"/>
              </a:solidFill>
              <a:latin typeface="Calibri" charset="0"/>
            </a:endParaRPr>
          </a:p>
        </p:txBody>
      </p:sp>
      <p:sp>
        <p:nvSpPr>
          <p:cNvPr id="28676" name="Slide Image Placeholder 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 eaLnBrk="1" hangingPunct="1">
              <a:spcBef>
                <a:spcPct val="0"/>
              </a:spcBef>
            </a:pPr>
            <a:endParaRPr lang="en-US" altLang="en-US" smtClean="0"/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fld id="{04245A77-15D9-4065-976D-A3FADEF9FB5E}" type="slidenum">
              <a:rPr lang="en-US" altLang="en-US">
                <a:solidFill>
                  <a:prstClr val="black"/>
                </a:solidFill>
                <a:latin typeface="Calibri" charset="0"/>
              </a:rPr>
              <a:pPr/>
              <a:t>10</a:t>
            </a:fld>
            <a:endParaRPr lang="en-US" altLang="en-US">
              <a:solidFill>
                <a:prstClr val="black"/>
              </a:solidFill>
              <a:latin typeface="Calibri" charset="0"/>
            </a:endParaRPr>
          </a:p>
        </p:txBody>
      </p:sp>
      <p:sp>
        <p:nvSpPr>
          <p:cNvPr id="29700" name="Slide Image Placeholder 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 eaLnBrk="1" hangingPunct="1">
              <a:spcBef>
                <a:spcPct val="0"/>
              </a:spcBef>
            </a:pPr>
            <a:endParaRPr lang="en-US" altLang="en-US" smtClean="0"/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fld id="{F4FA3BF2-D3D8-472E-BA3A-65C5158D204F}" type="slidenum">
              <a:rPr lang="en-US" altLang="en-US">
                <a:solidFill>
                  <a:prstClr val="black"/>
                </a:solidFill>
                <a:latin typeface="Calibri" charset="0"/>
              </a:rPr>
              <a:pPr/>
              <a:t>11</a:t>
            </a:fld>
            <a:endParaRPr lang="en-US" altLang="en-US">
              <a:solidFill>
                <a:prstClr val="black"/>
              </a:solidFill>
              <a:latin typeface="Calibri" charset="0"/>
            </a:endParaRPr>
          </a:p>
        </p:txBody>
      </p:sp>
      <p:sp>
        <p:nvSpPr>
          <p:cNvPr id="30724" name="Slide Image Placeholder 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 eaLnBrk="1" hangingPunct="1">
              <a:spcBef>
                <a:spcPct val="0"/>
              </a:spcBef>
            </a:pPr>
            <a:endParaRPr lang="en-US" altLang="en-US" smtClean="0"/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fld id="{549D3548-B8BA-406C-867C-B603457872F5}" type="slidenum">
              <a:rPr lang="en-US" altLang="en-US">
                <a:solidFill>
                  <a:prstClr val="black"/>
                </a:solidFill>
                <a:latin typeface="Calibri" charset="0"/>
              </a:rPr>
              <a:pPr/>
              <a:t>12</a:t>
            </a:fld>
            <a:endParaRPr lang="en-US" altLang="en-US">
              <a:solidFill>
                <a:prstClr val="black"/>
              </a:solidFill>
              <a:latin typeface="Calibri" charset="0"/>
            </a:endParaRPr>
          </a:p>
        </p:txBody>
      </p:sp>
      <p:sp>
        <p:nvSpPr>
          <p:cNvPr id="31748" name="Slide Image Placeholder 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FECD-0492-49A7-9A4D-752576B17FF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4708-42E6-4946-BC75-8609B21BC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96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FECD-0492-49A7-9A4D-752576B17FF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4708-42E6-4946-BC75-8609B21BC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73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FECD-0492-49A7-9A4D-752576B17FF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4708-42E6-4946-BC75-8609B21BC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52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6519863"/>
          </a:xfrm>
          <a:prstGeom prst="rect">
            <a:avLst/>
          </a:prstGeom>
          <a:gradFill rotWithShape="1">
            <a:gsLst>
              <a:gs pos="0">
                <a:srgbClr val="558ED5"/>
              </a:gs>
              <a:gs pos="85001">
                <a:srgbClr val="1F497D"/>
              </a:gs>
              <a:gs pos="100000">
                <a:srgbClr val="1F497D"/>
              </a:gs>
            </a:gsLst>
            <a:lin ang="5400000"/>
          </a:gradFill>
          <a:ln>
            <a:noFill/>
          </a:ln>
          <a:effectLst>
            <a:outerShdw blurRad="50800" dist="38100" dir="5400000" algn="t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algn="ctr">
              <a:lnSpc>
                <a:spcPct val="90000"/>
              </a:lnSpc>
              <a:defRPr/>
            </a:pPr>
            <a:endParaRPr lang="en-US" b="1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42863"/>
            <a:ext cx="9144000" cy="4984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algn="ctr">
              <a:lnSpc>
                <a:spcPct val="90000"/>
              </a:lnSpc>
              <a:defRPr/>
            </a:pPr>
            <a:endParaRPr lang="en-US" b="1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0"/>
            <a:ext cx="9150350" cy="414338"/>
          </a:xfrm>
          <a:prstGeom prst="rect">
            <a:avLst/>
          </a:prstGeom>
          <a:solidFill>
            <a:srgbClr val="FF8500"/>
          </a:solidFill>
          <a:ln>
            <a:noFill/>
          </a:ln>
          <a:effectLst>
            <a:outerShdw blurRad="50800" dist="38100" dir="5400000" algn="t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algn="ctr">
              <a:lnSpc>
                <a:spcPct val="90000"/>
              </a:lnSpc>
              <a:defRPr/>
            </a:pPr>
            <a:endParaRPr lang="en-US" b="1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6373813"/>
            <a:ext cx="9156700" cy="493712"/>
          </a:xfrm>
          <a:prstGeom prst="rect">
            <a:avLst/>
          </a:pr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1"/>
          <p:cNvSpPr txBox="1">
            <a:spLocks noChangeArrowheads="1"/>
          </p:cNvSpPr>
          <p:nvPr userDrawn="1"/>
        </p:nvSpPr>
        <p:spPr bwMode="auto">
          <a:xfrm>
            <a:off x="3076575" y="6467475"/>
            <a:ext cx="4448175" cy="3238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pPr algn="r" eaLnBrk="0" fontAlgn="base" hangingPunct="0">
              <a:lnSpc>
                <a:spcPts val="9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800" smtClean="0">
                <a:solidFill>
                  <a:srgbClr val="FFFFFF"/>
                </a:solidFill>
                <a:latin typeface="Arial" charset="0"/>
              </a:rPr>
              <a:t>© 2014 by Pearson Higher Education, Inc</a:t>
            </a:r>
            <a:br>
              <a:rPr lang="en-US" altLang="en-US" sz="800" smtClean="0">
                <a:solidFill>
                  <a:srgbClr val="FFFFFF"/>
                </a:solidFill>
                <a:latin typeface="Arial" charset="0"/>
              </a:rPr>
            </a:br>
            <a:r>
              <a:rPr lang="en-US" altLang="en-US" sz="800" smtClean="0">
                <a:solidFill>
                  <a:srgbClr val="FFFFFF"/>
                </a:solidFill>
                <a:latin typeface="Arial" charset="0"/>
              </a:rPr>
              <a:t>Upper Saddle River, New Jersey 07458 • All Rights Reserved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805" y="3368025"/>
            <a:ext cx="8329611" cy="1289050"/>
          </a:xfrm>
        </p:spPr>
        <p:txBody>
          <a:bodyPr lIns="0" rIns="0" rtlCol="0">
            <a:normAutofit/>
          </a:bodyPr>
          <a:lstStyle>
            <a:lvl1pPr algn="ctr">
              <a:def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2805" y="4665542"/>
            <a:ext cx="8329611" cy="7239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2"/>
          </p:nvPr>
        </p:nvSpPr>
        <p:spPr>
          <a:xfrm>
            <a:off x="422804" y="1300035"/>
            <a:ext cx="8320087" cy="461665"/>
          </a:xfrm>
        </p:spPr>
        <p:txBody>
          <a:bodyPr anchor="ctr"/>
          <a:lstStyle>
            <a:lvl1pPr marL="342900" marR="0" indent="-342900" algn="ctr" defTabSz="914400" rtl="0" eaLnBrk="1" fontAlgn="auto" latinLnBrk="0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/>
          </p:nvPr>
        </p:nvSpPr>
        <p:spPr>
          <a:xfrm>
            <a:off x="422805" y="2045735"/>
            <a:ext cx="8329612" cy="914400"/>
          </a:xfrm>
        </p:spPr>
        <p:txBody>
          <a:bodyPr lIns="0" rIns="0" rtlCol="0" anchor="ctr">
            <a:normAutofit/>
          </a:bodyPr>
          <a:lstStyle>
            <a:lvl1pPr algn="ctr">
              <a:def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D9D9D9"/>
                </a:solidFill>
              </a:defRPr>
            </a:lvl1pPr>
          </a:lstStyle>
          <a:p>
            <a:pPr>
              <a:defRPr/>
            </a:pPr>
            <a:fld id="{295E55BF-08C7-4799-9BBD-72F86BFFB9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3334128"/>
      </p:ext>
    </p:extLst>
  </p:cSld>
  <p:clrMapOvr>
    <a:masterClrMapping/>
  </p:clrMapOvr>
  <p:transition>
    <p:cu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198438" y="6858000"/>
            <a:ext cx="46037" cy="207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  <a:ea typeface="MS PGothic" pitchFamily="34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838196"/>
          </a:xfrm>
        </p:spPr>
        <p:txBody>
          <a:bodyPr rtlCol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2438400" y="6324600"/>
            <a:ext cx="4419600" cy="381000"/>
          </a:xfrm>
        </p:spPr>
        <p:txBody>
          <a:bodyPr/>
          <a:lstStyle>
            <a:lvl1pPr>
              <a:defRPr sz="1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615A1-66F0-4295-B1B8-DED58C489B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4152653"/>
      </p:ext>
    </p:extLst>
  </p:cSld>
  <p:clrMapOvr>
    <a:masterClrMapping/>
  </p:clrMapOvr>
  <p:transition>
    <p:cut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12700" y="-12700"/>
            <a:ext cx="9156700" cy="6870700"/>
          </a:xfrm>
          <a:prstGeom prst="rect">
            <a:avLst/>
          </a:prstGeom>
          <a:gradFill rotWithShape="1">
            <a:gsLst>
              <a:gs pos="0">
                <a:srgbClr val="558ED5"/>
              </a:gs>
              <a:gs pos="85001">
                <a:srgbClr val="1F497D"/>
              </a:gs>
              <a:gs pos="100000">
                <a:srgbClr val="1F497D"/>
              </a:gs>
            </a:gsLst>
            <a:lin ang="5400000"/>
          </a:gradFill>
          <a:ln>
            <a:noFill/>
          </a:ln>
          <a:effectLst>
            <a:outerShdw blurRad="50800" dist="38100" dir="5400000" algn="t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algn="ctr">
              <a:lnSpc>
                <a:spcPct val="90000"/>
              </a:lnSpc>
              <a:defRPr/>
            </a:pPr>
            <a:endParaRPr lang="en-US" b="1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6" name="Picture 4" descr="C:\Projects\current\10-2004 Pearson\working\stripe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30400" y="2133600"/>
            <a:ext cx="7213600" cy="2590800"/>
          </a:xfrm>
          <a:prstGeom prst="rect">
            <a:avLst/>
          </a:prstGeom>
          <a:noFill/>
          <a:ln>
            <a:noFill/>
          </a:ln>
          <a:effectLst>
            <a:outerShdw blurRad="50800" dist="38100" dir="6000003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2133600"/>
            <a:ext cx="1930400" cy="2590800"/>
          </a:xfrm>
          <a:prstGeom prst="rect">
            <a:avLst/>
          </a:prstGeom>
          <a:solidFill>
            <a:srgbClr val="FF8500"/>
          </a:solidFill>
          <a:ln>
            <a:noFill/>
          </a:ln>
          <a:effectLst>
            <a:outerShdw blurRad="50800" dist="38100" dir="5400000" algn="t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algn="ctr">
              <a:lnSpc>
                <a:spcPct val="90000"/>
              </a:lnSpc>
              <a:defRPr/>
            </a:pPr>
            <a:endParaRPr lang="en-US" b="1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>
          <a:xfrm>
            <a:off x="0" y="2133600"/>
            <a:ext cx="1930400" cy="2590800"/>
          </a:xfr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rtlCol="0" anchor="ctr" anchorCtr="1">
            <a:noAutofit/>
          </a:bodyPr>
          <a:lstStyle>
            <a:lvl1pPr>
              <a:defRPr lang="en-US" sz="4000" b="1" kern="1200" dirty="0" smtClean="0">
                <a:solidFill>
                  <a:schemeClr val="bg1"/>
                </a:solidFill>
                <a:latin typeface="+mn-lt"/>
                <a:ea typeface="+mn-ea"/>
                <a:cs typeface="Times New Roman" pitchFamily="18" charset="0"/>
              </a:defRPr>
            </a:lvl1pPr>
            <a:lvl2pPr>
              <a:defRPr lang="en-US" sz="6600" b="1" kern="1200" dirty="0" smtClean="0">
                <a:solidFill>
                  <a:schemeClr val="bg1"/>
                </a:solidFill>
                <a:latin typeface="+mn-lt"/>
                <a:ea typeface="+mn-ea"/>
                <a:cs typeface="Times New Roman" pitchFamily="18" charset="0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699" y="2305616"/>
            <a:ext cx="6717222" cy="2246769"/>
          </a:xfrm>
        </p:spPr>
        <p:txBody>
          <a:bodyPr>
            <a:noAutofit/>
          </a:bodyPr>
          <a:lstStyle>
            <a:lvl1pPr algn="l">
              <a:defRPr sz="2800" b="0" cap="none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304800" y="228600"/>
            <a:ext cx="8534402" cy="914400"/>
          </a:xfrm>
        </p:spPr>
        <p:txBody>
          <a:bodyPr/>
          <a:lstStyle>
            <a:lvl1pPr marL="0" indent="0">
              <a:spcBef>
                <a:spcPts val="0"/>
              </a:spcBef>
              <a:defRPr lang="en-US" sz="3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1600" i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725669985"/>
      </p:ext>
    </p:extLst>
  </p:cSld>
  <p:clrMapOvr>
    <a:masterClrMapping/>
  </p:clrMapOvr>
  <p:transition>
    <p:cut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143000" cy="1022350"/>
          </a:xfrm>
          <a:prstGeom prst="rect">
            <a:avLst/>
          </a:prstGeom>
          <a:solidFill>
            <a:srgbClr val="FF8500"/>
          </a:solidFill>
          <a:ln>
            <a:noFill/>
          </a:ln>
          <a:extLst/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srgbClr val="000000"/>
              </a:solidFill>
              <a:ea typeface="MS PGothic" pitchFamily="34" charset="-128"/>
            </a:endParaRPr>
          </a:p>
        </p:txBody>
      </p:sp>
      <p:pic>
        <p:nvPicPr>
          <p:cNvPr id="5" name="Picture 4" descr="C:\Projects\current\10-2004 Pearson\working\stripe2.png"/>
          <p:cNvPicPr>
            <a:picLocks noChangeAspect="1" noChangeArrowheads="1"/>
          </p:cNvPicPr>
          <p:nvPr userDrawn="1"/>
        </p:nvPicPr>
        <p:blipFill>
          <a:blip r:embed="rId2"/>
          <a:srcRect b="8012"/>
          <a:stretch>
            <a:fillRect/>
          </a:stretch>
        </p:blipFill>
        <p:spPr bwMode="auto">
          <a:xfrm>
            <a:off x="0" y="914400"/>
            <a:ext cx="9144000" cy="5467350"/>
          </a:xfrm>
          <a:prstGeom prst="rect">
            <a:avLst/>
          </a:prstGeom>
          <a:noFill/>
          <a:ln>
            <a:noFill/>
          </a:ln>
          <a:effectLst>
            <a:outerShdw blurRad="50800" dist="38100" dir="16200000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43001" y="1"/>
            <a:ext cx="7696200" cy="829734"/>
          </a:xfrm>
        </p:spPr>
        <p:txBody>
          <a:bodyPr tIns="201168">
            <a:normAutofit/>
          </a:bodyPr>
          <a:lstStyle>
            <a:lvl1pPr marL="171450" indent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-1" y="0"/>
            <a:ext cx="1143001" cy="914400"/>
          </a:xfrm>
        </p:spPr>
        <p:txBody>
          <a:bodyPr anchor="ctr" anchorCtr="1">
            <a:noAutofit/>
          </a:bodyPr>
          <a:lstStyle>
            <a:lvl1pPr marL="0" indent="-342900" algn="ctr" defTabSz="914400" rtl="0" eaLnBrk="1" latinLnBrk="0" hangingPunct="1">
              <a:lnSpc>
                <a:spcPct val="95000"/>
              </a:lnSpc>
              <a:spcBef>
                <a:spcPts val="1200"/>
              </a:spcBef>
              <a:buFont typeface="Arial" pitchFamily="34" charset="0"/>
              <a:buNone/>
              <a:defRPr lang="en-US" sz="3600" b="1" kern="1200" spc="-300" dirty="0" smtClean="0">
                <a:solidFill>
                  <a:srgbClr val="FFFFFF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0" indent="-342900" algn="ctr" defTabSz="914400" rtl="0" eaLnBrk="1" latinLnBrk="0" hangingPunct="1">
              <a:lnSpc>
                <a:spcPct val="95000"/>
              </a:lnSpc>
              <a:spcBef>
                <a:spcPts val="1200"/>
              </a:spcBef>
              <a:buFont typeface="Arial" pitchFamily="34" charset="0"/>
              <a:buNone/>
              <a:defRPr lang="en-US" sz="4200" b="1" kern="1200" spc="-300" dirty="0" smtClean="0">
                <a:solidFill>
                  <a:srgbClr val="FFFFFF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0" indent="-342900" algn="ctr" defTabSz="914400" rtl="0" eaLnBrk="1" latinLnBrk="0" hangingPunct="1">
              <a:lnSpc>
                <a:spcPct val="95000"/>
              </a:lnSpc>
              <a:spcBef>
                <a:spcPts val="1200"/>
              </a:spcBef>
              <a:buFont typeface="Arial" pitchFamily="34" charset="0"/>
              <a:buNone/>
              <a:defRPr lang="en-US" sz="4200" b="1" kern="1200" spc="-300" dirty="0" smtClean="0">
                <a:solidFill>
                  <a:srgbClr val="FFFFFF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0" indent="-342900" algn="ctr" defTabSz="914400" rtl="0" eaLnBrk="1" latinLnBrk="0" hangingPunct="1">
              <a:lnSpc>
                <a:spcPct val="95000"/>
              </a:lnSpc>
              <a:spcBef>
                <a:spcPts val="1200"/>
              </a:spcBef>
              <a:buFont typeface="Arial" pitchFamily="34" charset="0"/>
              <a:buNone/>
              <a:defRPr lang="en-US" sz="4200" b="1" kern="1200" spc="-300" dirty="0" smtClean="0">
                <a:solidFill>
                  <a:srgbClr val="FFFFFF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0" indent="-342900" algn="ctr" defTabSz="914400" rtl="0" eaLnBrk="1" latinLnBrk="0" hangingPunct="1">
              <a:lnSpc>
                <a:spcPct val="95000"/>
              </a:lnSpc>
              <a:spcBef>
                <a:spcPts val="1200"/>
              </a:spcBef>
              <a:buFont typeface="Arial" pitchFamily="34" charset="0"/>
              <a:buNone/>
              <a:defRPr lang="en-US" sz="4200" b="1" kern="1200" spc="-300" dirty="0" smtClean="0">
                <a:solidFill>
                  <a:srgbClr val="FFFFFF"/>
                </a:solidFill>
                <a:latin typeface="Century Gothic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9075" y="6437313"/>
            <a:ext cx="3476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E1C35-ABEC-4055-9A88-1323148C22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2258184"/>
      </p:ext>
    </p:extLst>
  </p:cSld>
  <p:clrMapOvr>
    <a:masterClrMapping/>
  </p:clrMapOvr>
  <p:transition>
    <p:cut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812800"/>
          </a:xfrm>
        </p:spPr>
        <p:txBody>
          <a:bodyPr tIns="201168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799" y="1419225"/>
            <a:ext cx="4191000" cy="4525963"/>
          </a:xfrm>
        </p:spPr>
        <p:txBody>
          <a:bodyPr/>
          <a:lstStyle>
            <a:lvl1pPr marL="0" indent="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9225"/>
            <a:ext cx="4191000" cy="4525963"/>
          </a:xfrm>
        </p:spPr>
        <p:txBody>
          <a:bodyPr/>
          <a:lstStyle>
            <a:lvl1pPr marL="0" indent="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19075" y="6437313"/>
            <a:ext cx="3476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AF925-5FCF-4642-A93D-39C47EB1F4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297583"/>
      </p:ext>
    </p:extLst>
  </p:cSld>
  <p:clrMapOvr>
    <a:masterClrMapping/>
  </p:clrMapOvr>
  <p:transition>
    <p:cut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82973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tIns="201168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19075" y="6437313"/>
            <a:ext cx="3476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A0A3E-E61A-48BE-8028-9C86CDA23C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6156505"/>
      </p:ext>
    </p:extLst>
  </p:cSld>
  <p:clrMapOvr>
    <a:masterClrMapping/>
  </p:clrMapOvr>
  <p:transition>
    <p:cut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 txBox="1">
            <a:spLocks noChangeArrowheads="1"/>
          </p:cNvSpPr>
          <p:nvPr userDrawn="1"/>
        </p:nvSpPr>
        <p:spPr bwMode="auto">
          <a:xfrm>
            <a:off x="3076575" y="6467475"/>
            <a:ext cx="4448175" cy="3238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pPr algn="r" eaLnBrk="0" fontAlgn="base" hangingPunct="0">
              <a:lnSpc>
                <a:spcPts val="9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800" smtClean="0">
                <a:solidFill>
                  <a:srgbClr val="262626"/>
                </a:solidFill>
                <a:latin typeface="Arial" charset="0"/>
              </a:rPr>
              <a:t>© 2014 by Pearson Higher Education, Inc</a:t>
            </a:r>
            <a:br>
              <a:rPr lang="en-US" altLang="en-US" sz="800" smtClean="0">
                <a:solidFill>
                  <a:srgbClr val="262626"/>
                </a:solidFill>
                <a:latin typeface="Arial" charset="0"/>
              </a:rPr>
            </a:br>
            <a:r>
              <a:rPr lang="en-US" altLang="en-US" sz="800" smtClean="0">
                <a:solidFill>
                  <a:srgbClr val="262626"/>
                </a:solidFill>
                <a:latin typeface="Arial" charset="0"/>
              </a:rPr>
              <a:t>Upper Saddle River, New Jersey 07458 • All Rights Reserved</a:t>
            </a:r>
          </a:p>
        </p:txBody>
      </p:sp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558ED5"/>
              </a:gs>
              <a:gs pos="85001">
                <a:srgbClr val="1F497D"/>
              </a:gs>
              <a:gs pos="100000">
                <a:srgbClr val="1F497D"/>
              </a:gs>
            </a:gsLst>
            <a:lin ang="5400000"/>
          </a:gradFill>
          <a:ln>
            <a:noFill/>
          </a:ln>
          <a:effectLst>
            <a:outerShdw blurRad="50800" dist="38100" dir="5400000" algn="t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algn="ctr">
              <a:lnSpc>
                <a:spcPct val="90000"/>
              </a:lnSpc>
              <a:defRPr/>
            </a:pPr>
            <a:endParaRPr lang="en-US" b="1">
              <a:solidFill>
                <a:prstClr val="white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5473984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FECD-0492-49A7-9A4D-752576B17FF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4708-42E6-4946-BC75-8609B21BC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40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FECD-0492-49A7-9A4D-752576B17FF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4708-42E6-4946-BC75-8609B21BC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79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FECD-0492-49A7-9A4D-752576B17FF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4708-42E6-4946-BC75-8609B21BC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421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FECD-0492-49A7-9A4D-752576B17FF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4708-42E6-4946-BC75-8609B21BC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82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FECD-0492-49A7-9A4D-752576B17FF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4708-42E6-4946-BC75-8609B21BC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95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FECD-0492-49A7-9A4D-752576B17FF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4708-42E6-4946-BC75-8609B21BC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0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FECD-0492-49A7-9A4D-752576B17FF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4708-42E6-4946-BC75-8609B21BC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300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FECD-0492-49A7-9A4D-752576B17FF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4708-42E6-4946-BC75-8609B21BC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35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9FECD-0492-49A7-9A4D-752576B17FF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14708-42E6-4946-BC75-8609B21BC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546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50350" cy="1049338"/>
          </a:xfrm>
          <a:prstGeom prst="rect">
            <a:avLst/>
          </a:prstGeom>
          <a:gradFill rotWithShape="1">
            <a:gsLst>
              <a:gs pos="0">
                <a:srgbClr val="558ED5"/>
              </a:gs>
              <a:gs pos="85001">
                <a:srgbClr val="1F497D"/>
              </a:gs>
              <a:gs pos="100000">
                <a:srgbClr val="1F497D"/>
              </a:gs>
            </a:gsLst>
            <a:lin ang="5400000"/>
          </a:gradFill>
          <a:ln>
            <a:noFill/>
          </a:ln>
          <a:effectLst>
            <a:outerShdw blurRad="50800" dist="38100" dir="5400000" algn="t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algn="ctr">
              <a:lnSpc>
                <a:spcPct val="90000"/>
              </a:lnSpc>
              <a:defRPr/>
            </a:pPr>
            <a:endParaRPr lang="en-US" b="1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35" name="Picture 4" descr="C:\Projects\current\10-2004 Pearson\working\stripe2.png"/>
          <p:cNvPicPr>
            <a:picLocks noChangeAspect="1" noChangeArrowheads="1"/>
          </p:cNvPicPr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0" y="914400"/>
            <a:ext cx="9144000" cy="5943600"/>
          </a:xfrm>
          <a:prstGeom prst="rect">
            <a:avLst/>
          </a:prstGeom>
          <a:noFill/>
          <a:ln>
            <a:noFill/>
          </a:ln>
          <a:effectLst>
            <a:outerShdw blurRad="50800" dist="38100" dir="16200000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0"/>
            <a:ext cx="8534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1419225"/>
            <a:ext cx="8534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9075" y="6440488"/>
            <a:ext cx="3476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40404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760EDE-1821-4966-B446-009B2C12CA15}" type="slidenum">
              <a:rPr lang="en-US" altLang="en-US"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4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>
    <p:cut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+mj-lt"/>
          <a:ea typeface="MS PGothic" panose="020B0600070205080204" pitchFamily="34" charset="-128"/>
          <a:cs typeface="MS PGothic" pitchFamily="3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entury Gothic" pitchFamily="34" charset="0"/>
          <a:ea typeface="MS PGothic" panose="020B0600070205080204" pitchFamily="34" charset="-128"/>
          <a:cs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entury Gothic" pitchFamily="34" charset="0"/>
          <a:ea typeface="MS PGothic" panose="020B0600070205080204" pitchFamily="34" charset="-128"/>
          <a:cs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entury Gothic" pitchFamily="34" charset="0"/>
          <a:ea typeface="MS PGothic" panose="020B0600070205080204" pitchFamily="34" charset="-128"/>
          <a:cs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entury Gothic" pitchFamily="34" charset="0"/>
          <a:ea typeface="MS PGothic" panose="020B0600070205080204" pitchFamily="34" charset="-128"/>
          <a:cs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ts val="1200"/>
        </a:spcBef>
        <a:spcAft>
          <a:spcPct val="0"/>
        </a:spcAft>
        <a:buFont typeface="Arial" charset="0"/>
        <a:defRPr sz="2400" b="1" kern="1200">
          <a:solidFill>
            <a:srgbClr val="404040"/>
          </a:solidFill>
          <a:latin typeface="+mn-lt"/>
          <a:ea typeface="MS PGothic" panose="020B0600070205080204" pitchFamily="34" charset="-128"/>
          <a:cs typeface="MS PGothic" pitchFamily="34" charset="-128"/>
        </a:defRPr>
      </a:lvl1pPr>
      <a:lvl2pPr marL="228600" indent="-228600" algn="l" rtl="0" eaLnBrk="0" fontAlgn="base" hangingPunct="0">
        <a:lnSpc>
          <a:spcPct val="95000"/>
        </a:lnSpc>
        <a:spcBef>
          <a:spcPts val="600"/>
        </a:spcBef>
        <a:spcAft>
          <a:spcPct val="0"/>
        </a:spcAft>
        <a:buFont typeface="Arial" charset="0"/>
        <a:buChar char="•"/>
        <a:defRPr sz="2000" kern="1200">
          <a:solidFill>
            <a:srgbClr val="404040"/>
          </a:solidFill>
          <a:latin typeface="+mn-lt"/>
          <a:ea typeface="MS PGothic" panose="020B0600070205080204" pitchFamily="34" charset="-128"/>
          <a:cs typeface="MS PGothic" pitchFamily="34" charset="-128"/>
        </a:defRPr>
      </a:lvl2pPr>
      <a:lvl3pPr marL="457200" indent="-228600" algn="l" rtl="0" eaLnBrk="0" fontAlgn="base" hangingPunct="0">
        <a:lnSpc>
          <a:spcPct val="95000"/>
        </a:lnSpc>
        <a:spcBef>
          <a:spcPts val="600"/>
        </a:spcBef>
        <a:spcAft>
          <a:spcPct val="0"/>
        </a:spcAft>
        <a:buClr>
          <a:srgbClr val="404040"/>
        </a:buClr>
        <a:buFont typeface="Century Gothic" charset="0"/>
        <a:buChar char="–"/>
        <a:defRPr sz="2000" kern="1200">
          <a:solidFill>
            <a:srgbClr val="404040"/>
          </a:solidFill>
          <a:latin typeface="+mn-lt"/>
          <a:ea typeface="MS PGothic" panose="020B0600070205080204" pitchFamily="34" charset="-128"/>
          <a:cs typeface="MS PGothic" pitchFamily="34" charset="-128"/>
        </a:defRPr>
      </a:lvl3pPr>
      <a:lvl4pPr marL="457200" indent="914400" algn="l" rtl="0" eaLnBrk="0" fontAlgn="base" hangingPunct="0">
        <a:lnSpc>
          <a:spcPct val="95000"/>
        </a:lnSpc>
        <a:spcBef>
          <a:spcPts val="600"/>
        </a:spcBef>
        <a:spcAft>
          <a:spcPct val="0"/>
        </a:spcAft>
        <a:buFont typeface="Arial" charset="0"/>
        <a:defRPr sz="2000" kern="1200">
          <a:solidFill>
            <a:srgbClr val="404040"/>
          </a:solidFill>
          <a:latin typeface="+mn-lt"/>
          <a:ea typeface="MS PGothic" panose="020B0600070205080204" pitchFamily="34" charset="-128"/>
          <a:cs typeface="MS PGothic" pitchFamily="34" charset="-128"/>
        </a:defRPr>
      </a:lvl4pPr>
      <a:lvl5pPr marL="685800" indent="1143000" algn="l" rtl="0" eaLnBrk="0" fontAlgn="base" hangingPunct="0">
        <a:lnSpc>
          <a:spcPct val="95000"/>
        </a:lnSpc>
        <a:spcBef>
          <a:spcPts val="600"/>
        </a:spcBef>
        <a:spcAft>
          <a:spcPct val="0"/>
        </a:spcAft>
        <a:buFont typeface="Arial" charset="0"/>
        <a:defRPr sz="1600" kern="1200">
          <a:solidFill>
            <a:srgbClr val="404040"/>
          </a:solidFill>
          <a:latin typeface="+mn-lt"/>
          <a:ea typeface="MS PGothic" panose="020B0600070205080204" pitchFamily="34" charset="-128"/>
          <a:cs typeface="MS PGothic" pitchFamily="34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nces.ed.gov/pubs2014/2014042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ubtitle 4"/>
          <p:cNvSpPr>
            <a:spLocks noGrp="1"/>
          </p:cNvSpPr>
          <p:nvPr>
            <p:ph type="body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indent="0" eaLnBrk="1" hangingPunct="1"/>
            <a:r>
              <a:rPr altLang="en-US" sz="2800">
                <a:ea typeface="MS PGothic" pitchFamily="34" charset="-128"/>
                <a:cs typeface="Times New Roman" charset="0"/>
              </a:rPr>
              <a:t>Chapter 1</a:t>
            </a:r>
          </a:p>
        </p:txBody>
      </p:sp>
      <p:sp>
        <p:nvSpPr>
          <p:cNvPr id="9219" name="Title 1"/>
          <p:cNvSpPr>
            <a:spLocks noGrp="1"/>
          </p:cNvSpPr>
          <p:nvPr>
            <p:ph type="title"/>
          </p:nvPr>
        </p:nvSpPr>
        <p:spPr>
          <a:xfrm>
            <a:off x="2171700" y="2305050"/>
            <a:ext cx="6716713" cy="2247900"/>
          </a:xfrm>
        </p:spPr>
        <p:txBody>
          <a:bodyPr/>
          <a:lstStyle/>
          <a:p>
            <a:pPr algn="ctr" eaLnBrk="1" hangingPunct="1"/>
            <a:r>
              <a:rPr lang="en-US" altLang="en-US" sz="3200" b="1" smtClean="0">
                <a:solidFill>
                  <a:srgbClr val="0D0D0D"/>
                </a:solidFill>
              </a:rPr>
              <a:t>Introducing the Critical Study </a:t>
            </a:r>
            <a:br>
              <a:rPr lang="en-US" altLang="en-US" sz="3200" b="1" smtClean="0">
                <a:solidFill>
                  <a:srgbClr val="0D0D0D"/>
                </a:solidFill>
              </a:rPr>
            </a:br>
            <a:r>
              <a:rPr lang="en-US" altLang="en-US" sz="3200" b="1" smtClean="0">
                <a:solidFill>
                  <a:srgbClr val="0D0D0D"/>
                </a:solidFill>
              </a:rPr>
              <a:t>of School Safety</a:t>
            </a:r>
          </a:p>
        </p:txBody>
      </p:sp>
      <p:sp>
        <p:nvSpPr>
          <p:cNvPr id="11268" name="Text Placeholder 34"/>
          <p:cNvSpPr>
            <a:spLocks noGrp="1"/>
          </p:cNvSpPr>
          <p:nvPr>
            <p:ph type="body" sz="quarter" idx="10"/>
          </p:nvPr>
        </p:nvSpPr>
        <p:spPr>
          <a:xfrm>
            <a:off x="304800" y="228600"/>
            <a:ext cx="8534400" cy="914400"/>
          </a:xfrm>
        </p:spPr>
        <p:txBody>
          <a:bodyPr/>
          <a:lstStyle/>
          <a:p>
            <a:pPr algn="ctr" eaLnBrk="1" hangingPunct="1">
              <a:lnSpc>
                <a:spcPct val="85000"/>
              </a:lnSpc>
              <a:spcBef>
                <a:spcPct val="0"/>
              </a:spcBef>
              <a:defRPr/>
            </a:pPr>
            <a:r>
              <a:rPr altLang="en-US" sz="2800">
                <a:ea typeface="MS PGothic" pitchFamily="34" charset="-128"/>
              </a:rPr>
              <a:t>School Safety in the United States</a:t>
            </a:r>
          </a:p>
        </p:txBody>
      </p:sp>
      <p:sp>
        <p:nvSpPr>
          <p:cNvPr id="9221" name="TextBox 1"/>
          <p:cNvSpPr txBox="1">
            <a:spLocks noChangeArrowheads="1"/>
          </p:cNvSpPr>
          <p:nvPr/>
        </p:nvSpPr>
        <p:spPr bwMode="auto">
          <a:xfrm>
            <a:off x="5257800" y="6062663"/>
            <a:ext cx="3810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white"/>
                </a:solidFill>
              </a:rPr>
              <a:t>Prepared by Lee Ann Morrison and Brianna Wright</a:t>
            </a:r>
          </a:p>
        </p:txBody>
      </p:sp>
    </p:spTree>
    <p:extLst>
      <p:ext uri="{BB962C8B-B14F-4D97-AF65-F5344CB8AC3E}">
        <p14:creationId xmlns:p14="http://schemas.microsoft.com/office/powerpoint/2010/main" val="389168731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2"/>
          <p:cNvSpPr txBox="1">
            <a:spLocks noChangeArrowheads="1"/>
          </p:cNvSpPr>
          <p:nvPr/>
        </p:nvSpPr>
        <p:spPr>
          <a:xfrm>
            <a:off x="809625" y="184150"/>
            <a:ext cx="8334375" cy="655638"/>
          </a:xfrm>
          <a:prstGeom prst="rect">
            <a:avLst/>
          </a:prstGeom>
        </p:spPr>
        <p:txBody>
          <a:bodyPr anchor="ctr"/>
          <a:lstStyle/>
          <a:p>
            <a:pPr marL="571500">
              <a:lnSpc>
                <a:spcPct val="80000"/>
              </a:lnSpc>
              <a:defRPr/>
            </a:pPr>
            <a:endParaRPr lang="en-US" sz="32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-28575" y="1752600"/>
            <a:ext cx="9144000" cy="3236913"/>
          </a:xfrm>
          <a:prstGeom prst="rect">
            <a:avLst/>
          </a:prstGeom>
          <a:gradFill rotWithShape="0">
            <a:gsLst>
              <a:gs pos="0">
                <a:srgbClr val="DF7D1E">
                  <a:alpha val="73000"/>
                </a:srgbClr>
              </a:gs>
              <a:gs pos="83000">
                <a:srgbClr val="FF7400">
                  <a:alpha val="95410"/>
                </a:srgbClr>
              </a:gs>
              <a:gs pos="100000">
                <a:srgbClr val="FF7400"/>
              </a:gs>
            </a:gsLst>
            <a:lin ang="17400000"/>
          </a:gradFill>
          <a:ln>
            <a:noFill/>
          </a:ln>
          <a:effectLst>
            <a:outerShdw blurRad="50800" dist="38100" dir="5400000" algn="t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marL="0" lvl="1" algn="ctr">
              <a:lnSpc>
                <a:spcPct val="90000"/>
              </a:lnSpc>
              <a:defRPr/>
            </a:pPr>
            <a:endParaRPr lang="en-US" b="1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22533" name="TextBox 14"/>
          <p:cNvSpPr txBox="1">
            <a:spLocks noChangeArrowheads="1"/>
          </p:cNvSpPr>
          <p:nvPr/>
        </p:nvSpPr>
        <p:spPr bwMode="auto">
          <a:xfrm>
            <a:off x="914400" y="2133600"/>
            <a:ext cx="7578725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pPr fontAlgn="base">
              <a:lnSpc>
                <a:spcPct val="95000"/>
              </a:lnSpc>
              <a:spcBef>
                <a:spcPts val="1200"/>
              </a:spcBef>
              <a:spcAft>
                <a:spcPct val="0"/>
              </a:spcAft>
            </a:pPr>
            <a:r>
              <a:rPr lang="en-US" altLang="en-US" sz="3200">
                <a:solidFill>
                  <a:prstClr val="white"/>
                </a:solidFill>
              </a:rPr>
              <a:t>This second part of the definition of school safety is the primary focus of your text. A comprehensive analysis of school safety is provided by the author.</a:t>
            </a:r>
          </a:p>
        </p:txBody>
      </p:sp>
      <p:sp>
        <p:nvSpPr>
          <p:cNvPr id="18437" name="Slide Number Placeholder 7"/>
          <p:cNvSpPr txBox="1">
            <a:spLocks noGrp="1"/>
          </p:cNvSpPr>
          <p:nvPr/>
        </p:nvSpPr>
        <p:spPr bwMode="auto">
          <a:xfrm>
            <a:off x="219075" y="6437313"/>
            <a:ext cx="3476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C1E60CD-FEE7-4F56-9404-41EFA67D01E5}" type="slidenum">
              <a:rPr lang="en-US" altLang="en-US" sz="1000">
                <a:solidFill>
                  <a:srgbClr val="D9D9D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 sz="1000">
              <a:solidFill>
                <a:srgbClr val="D9D9D9"/>
              </a:solidFill>
            </a:endParaRPr>
          </a:p>
        </p:txBody>
      </p:sp>
      <p:sp>
        <p:nvSpPr>
          <p:cNvPr id="18438" name="TextBox 16"/>
          <p:cNvSpPr txBox="1">
            <a:spLocks noChangeArrowheads="1"/>
          </p:cNvSpPr>
          <p:nvPr/>
        </p:nvSpPr>
        <p:spPr bwMode="auto">
          <a:xfrm>
            <a:off x="1220788" y="136525"/>
            <a:ext cx="80010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pPr fontAlgn="base">
              <a:lnSpc>
                <a:spcPct val="95000"/>
              </a:lnSpc>
              <a:spcBef>
                <a:spcPts val="1200"/>
              </a:spcBef>
              <a:spcAft>
                <a:spcPct val="0"/>
              </a:spcAft>
            </a:pPr>
            <a:r>
              <a:rPr lang="en-US" altLang="en-US" sz="3200">
                <a:solidFill>
                  <a:prstClr val="white"/>
                </a:solidFill>
              </a:rPr>
              <a:t>Validation by Research or Assessment</a:t>
            </a:r>
          </a:p>
        </p:txBody>
      </p:sp>
    </p:spTree>
    <p:extLst>
      <p:ext uri="{BB962C8B-B14F-4D97-AF65-F5344CB8AC3E}">
        <p14:creationId xmlns:p14="http://schemas.microsoft.com/office/powerpoint/2010/main" val="3355702363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2"/>
          <p:cNvSpPr txBox="1">
            <a:spLocks noChangeArrowheads="1"/>
          </p:cNvSpPr>
          <p:nvPr/>
        </p:nvSpPr>
        <p:spPr>
          <a:xfrm>
            <a:off x="809625" y="184150"/>
            <a:ext cx="8334375" cy="655638"/>
          </a:xfrm>
          <a:prstGeom prst="rect">
            <a:avLst/>
          </a:prstGeom>
        </p:spPr>
        <p:txBody>
          <a:bodyPr anchor="ctr"/>
          <a:lstStyle/>
          <a:p>
            <a:pPr marL="571500">
              <a:lnSpc>
                <a:spcPct val="80000"/>
              </a:lnSpc>
              <a:defRPr/>
            </a:pPr>
            <a:endParaRPr lang="en-US" sz="32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914400"/>
            <a:ext cx="9144000" cy="1371600"/>
          </a:xfrm>
          <a:prstGeom prst="rect">
            <a:avLst/>
          </a:prstGeom>
          <a:gradFill rotWithShape="0">
            <a:gsLst>
              <a:gs pos="0">
                <a:srgbClr val="DF7D1E">
                  <a:alpha val="73000"/>
                </a:srgbClr>
              </a:gs>
              <a:gs pos="83000">
                <a:srgbClr val="FF7400">
                  <a:alpha val="95410"/>
                </a:srgbClr>
              </a:gs>
              <a:gs pos="100000">
                <a:srgbClr val="FF7400"/>
              </a:gs>
            </a:gsLst>
            <a:lin ang="17400000"/>
          </a:gradFill>
          <a:ln>
            <a:noFill/>
          </a:ln>
          <a:effectLst>
            <a:outerShdw blurRad="50800" dist="38100" dir="5400000" algn="t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marL="0" lvl="1" algn="ctr">
              <a:lnSpc>
                <a:spcPct val="90000"/>
              </a:lnSpc>
              <a:defRPr/>
            </a:pPr>
            <a:endParaRPr lang="en-US" b="1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18436" name="TextBox 14"/>
          <p:cNvSpPr txBox="1">
            <a:spLocks noChangeArrowheads="1"/>
          </p:cNvSpPr>
          <p:nvPr/>
        </p:nvSpPr>
        <p:spPr bwMode="auto">
          <a:xfrm>
            <a:off x="498475" y="1198563"/>
            <a:ext cx="8147050" cy="114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pPr fontAlgn="base">
              <a:lnSpc>
                <a:spcPct val="95000"/>
              </a:lnSpc>
              <a:spcBef>
                <a:spcPts val="120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white"/>
                </a:solidFill>
              </a:rPr>
              <a:t>Cornell (2006) said youth crime and violence outside of school must be considered when discussing school safety. </a:t>
            </a:r>
          </a:p>
        </p:txBody>
      </p:sp>
      <p:sp>
        <p:nvSpPr>
          <p:cNvPr id="19461" name="Slide Number Placeholder 7"/>
          <p:cNvSpPr txBox="1">
            <a:spLocks noGrp="1"/>
          </p:cNvSpPr>
          <p:nvPr/>
        </p:nvSpPr>
        <p:spPr bwMode="auto">
          <a:xfrm>
            <a:off x="219075" y="6437313"/>
            <a:ext cx="3476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00C7475-675E-41A8-B527-E4441994A1FD}" type="slidenum">
              <a:rPr lang="en-US" altLang="en-US" sz="1000">
                <a:solidFill>
                  <a:srgbClr val="D9D9D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 sz="1000">
              <a:solidFill>
                <a:srgbClr val="D9D9D9"/>
              </a:solidFill>
            </a:endParaRPr>
          </a:p>
        </p:txBody>
      </p:sp>
      <p:sp>
        <p:nvSpPr>
          <p:cNvPr id="19462" name="TextBox 16"/>
          <p:cNvSpPr txBox="1">
            <a:spLocks noChangeArrowheads="1"/>
          </p:cNvSpPr>
          <p:nvPr/>
        </p:nvSpPr>
        <p:spPr bwMode="auto">
          <a:xfrm>
            <a:off x="1508125" y="184150"/>
            <a:ext cx="7483475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pPr fontAlgn="base">
              <a:lnSpc>
                <a:spcPct val="95000"/>
              </a:lnSpc>
              <a:spcBef>
                <a:spcPts val="1200"/>
              </a:spcBef>
              <a:spcAft>
                <a:spcPct val="0"/>
              </a:spcAft>
            </a:pPr>
            <a:r>
              <a:rPr lang="en-US" altLang="en-US" sz="3200">
                <a:solidFill>
                  <a:prstClr val="white"/>
                </a:solidFill>
              </a:rPr>
              <a:t>Youth Crime and Violence 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504825" y="2351088"/>
            <a:ext cx="8147050" cy="409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4161750" indent="-2416175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US" altLang="en-US" sz="2000" b="1">
              <a:solidFill>
                <a:srgbClr val="404040"/>
              </a:solidFill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u="sng">
                <a:solidFill>
                  <a:srgbClr val="404040"/>
                </a:solidFill>
              </a:rPr>
              <a:t>Cornell’</a:t>
            </a:r>
            <a:r>
              <a:rPr lang="en-US" altLang="ja-JP" sz="2400" b="1" u="sng">
                <a:solidFill>
                  <a:srgbClr val="404040"/>
                </a:solidFill>
              </a:rPr>
              <a:t>s Research: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US" altLang="en-US" sz="2400" b="1" i="1">
              <a:solidFill>
                <a:srgbClr val="404040"/>
              </a:solidFill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altLang="en-US" sz="2400" b="1" i="1">
                <a:solidFill>
                  <a:srgbClr val="404040"/>
                </a:solidFill>
              </a:rPr>
              <a:t>School violence started with article entitled </a:t>
            </a:r>
            <a:r>
              <a:rPr lang="ja-JP" altLang="en-US" sz="2400" b="1" i="1">
                <a:solidFill>
                  <a:srgbClr val="404040"/>
                </a:solidFill>
              </a:rPr>
              <a:t>“</a:t>
            </a:r>
            <a:r>
              <a:rPr lang="en-US" altLang="ja-JP" sz="2400" b="1" i="1">
                <a:solidFill>
                  <a:srgbClr val="404040"/>
                </a:solidFill>
              </a:rPr>
              <a:t>The Coming of the Superpredator</a:t>
            </a:r>
            <a:r>
              <a:rPr lang="ja-JP" altLang="en-US" sz="2400" b="1" i="1">
                <a:solidFill>
                  <a:srgbClr val="404040"/>
                </a:solidFill>
              </a:rPr>
              <a:t>”</a:t>
            </a:r>
            <a:endParaRPr lang="en-US" altLang="ja-JP" sz="2400" b="1" i="1">
              <a:solidFill>
                <a:srgbClr val="404040"/>
              </a:solidFill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US" altLang="en-US" sz="2400" b="1" i="1">
              <a:solidFill>
                <a:srgbClr val="404040"/>
              </a:solidFill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altLang="en-US" sz="2400" b="1" i="1">
                <a:solidFill>
                  <a:srgbClr val="404040"/>
                </a:solidFill>
              </a:rPr>
              <a:t>Little effort is often put toward sorting out myths of school violence from facts of violence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US" altLang="en-US" sz="2400" b="1" i="1">
              <a:solidFill>
                <a:srgbClr val="404040"/>
              </a:solidFill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altLang="en-US" sz="2400" b="1" i="1">
                <a:solidFill>
                  <a:srgbClr val="404040"/>
                </a:solidFill>
              </a:rPr>
              <a:t>Compared perceptions of teachers in 1940 with perception of teachers from recent times</a:t>
            </a:r>
            <a:endParaRPr lang="en-US" altLang="en-US" sz="2400" i="1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007965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2"/>
          <p:cNvSpPr txBox="1">
            <a:spLocks noChangeArrowheads="1"/>
          </p:cNvSpPr>
          <p:nvPr/>
        </p:nvSpPr>
        <p:spPr>
          <a:xfrm>
            <a:off x="809625" y="184150"/>
            <a:ext cx="8334375" cy="655638"/>
          </a:xfrm>
          <a:prstGeom prst="rect">
            <a:avLst/>
          </a:prstGeom>
        </p:spPr>
        <p:txBody>
          <a:bodyPr anchor="ctr"/>
          <a:lstStyle/>
          <a:p>
            <a:pPr marL="571500">
              <a:lnSpc>
                <a:spcPct val="80000"/>
              </a:lnSpc>
              <a:defRPr/>
            </a:pPr>
            <a:endParaRPr lang="en-US" sz="32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914400"/>
            <a:ext cx="9144000" cy="1143000"/>
          </a:xfrm>
          <a:prstGeom prst="rect">
            <a:avLst/>
          </a:prstGeom>
          <a:gradFill rotWithShape="0">
            <a:gsLst>
              <a:gs pos="0">
                <a:srgbClr val="DF7D1E">
                  <a:alpha val="73000"/>
                </a:srgbClr>
              </a:gs>
              <a:gs pos="83000">
                <a:srgbClr val="FF7400">
                  <a:alpha val="95410"/>
                </a:srgbClr>
              </a:gs>
              <a:gs pos="100000">
                <a:srgbClr val="FF7400"/>
              </a:gs>
            </a:gsLst>
            <a:lin ang="17400000"/>
          </a:gradFill>
          <a:ln>
            <a:noFill/>
          </a:ln>
          <a:effectLst>
            <a:outerShdw blurRad="50800" dist="38100" dir="5400000" algn="t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marL="0" lvl="1" algn="ctr">
              <a:lnSpc>
                <a:spcPct val="90000"/>
              </a:lnSpc>
              <a:defRPr/>
            </a:pPr>
            <a:endParaRPr lang="en-US" b="1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22532" name="TextBox 14"/>
          <p:cNvSpPr txBox="1">
            <a:spLocks noChangeArrowheads="1"/>
          </p:cNvSpPr>
          <p:nvPr/>
        </p:nvSpPr>
        <p:spPr bwMode="auto">
          <a:xfrm>
            <a:off x="498475" y="1198563"/>
            <a:ext cx="814705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pPr fontAlgn="base">
              <a:lnSpc>
                <a:spcPct val="95000"/>
              </a:lnSpc>
              <a:spcBef>
                <a:spcPts val="120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white"/>
                </a:solidFill>
              </a:rPr>
              <a:t>The most comprehensive report about school safety is free and publicly available.</a:t>
            </a:r>
          </a:p>
        </p:txBody>
      </p:sp>
      <p:sp>
        <p:nvSpPr>
          <p:cNvPr id="20485" name="Slide Number Placeholder 7"/>
          <p:cNvSpPr txBox="1">
            <a:spLocks noGrp="1"/>
          </p:cNvSpPr>
          <p:nvPr/>
        </p:nvSpPr>
        <p:spPr bwMode="auto">
          <a:xfrm>
            <a:off x="219075" y="6437313"/>
            <a:ext cx="3476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D38D4A3-6A9E-4F27-A02E-A0DD86B32441}" type="slidenum">
              <a:rPr lang="en-US" altLang="en-US" sz="1000">
                <a:solidFill>
                  <a:srgbClr val="D9D9D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 sz="1000">
              <a:solidFill>
                <a:srgbClr val="D9D9D9"/>
              </a:solidFill>
            </a:endParaRPr>
          </a:p>
        </p:txBody>
      </p:sp>
      <p:sp>
        <p:nvSpPr>
          <p:cNvPr id="20486" name="TextBox 16"/>
          <p:cNvSpPr txBox="1">
            <a:spLocks noChangeArrowheads="1"/>
          </p:cNvSpPr>
          <p:nvPr/>
        </p:nvSpPr>
        <p:spPr bwMode="auto">
          <a:xfrm>
            <a:off x="1371600" y="184150"/>
            <a:ext cx="7483475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pPr fontAlgn="base">
              <a:lnSpc>
                <a:spcPct val="95000"/>
              </a:lnSpc>
              <a:spcBef>
                <a:spcPts val="1200"/>
              </a:spcBef>
              <a:spcAft>
                <a:spcPct val="0"/>
              </a:spcAft>
            </a:pPr>
            <a:r>
              <a:rPr lang="en-US" altLang="en-US" sz="3200">
                <a:solidFill>
                  <a:prstClr val="white"/>
                </a:solidFill>
              </a:rPr>
              <a:t>Current School Safety Data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504825" y="2351088"/>
            <a:ext cx="814705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4161750" indent="-2416175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i="1">
                <a:solidFill>
                  <a:srgbClr val="404040"/>
                </a:solidFill>
              </a:rPr>
              <a:t>Indicators of School Crime and Safety, 2013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404040"/>
                </a:solidFill>
              </a:rPr>
              <a:t>Provided by National Center for Education Statistics and the Bureau of Justice Statistics.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US" altLang="en-US" sz="2800">
              <a:solidFill>
                <a:srgbClr val="404040"/>
              </a:solidFill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404040"/>
                </a:solidFill>
                <a:hlinkClick r:id="rId3"/>
              </a:rPr>
              <a:t>http://nces.ed.gov/pubs2014/2014042.pdf</a:t>
            </a:r>
            <a:endParaRPr lang="en-US" altLang="en-US" sz="2800">
              <a:solidFill>
                <a:srgbClr val="404040"/>
              </a:solidFill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US" altLang="en-US" sz="2800">
              <a:solidFill>
                <a:srgbClr val="404040"/>
              </a:solidFill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US" altLang="en-US" sz="200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613903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6"/>
          <p:cNvSpPr txBox="1">
            <a:spLocks noGrp="1"/>
          </p:cNvSpPr>
          <p:nvPr/>
        </p:nvSpPr>
        <p:spPr bwMode="auto">
          <a:xfrm>
            <a:off x="219075" y="6437313"/>
            <a:ext cx="3476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928462D-71EC-4B06-94BF-55F13CB63A1C}" type="slidenum">
              <a:rPr lang="en-US" altLang="en-US" sz="1000">
                <a:solidFill>
                  <a:srgbClr val="D9D9D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 sz="1000">
              <a:solidFill>
                <a:srgbClr val="D9D9D9"/>
              </a:solidFill>
            </a:endParaRPr>
          </a:p>
        </p:txBody>
      </p:sp>
      <p:sp>
        <p:nvSpPr>
          <p:cNvPr id="21507" name="TextBox 7"/>
          <p:cNvSpPr txBox="1">
            <a:spLocks noChangeArrowheads="1"/>
          </p:cNvSpPr>
          <p:nvPr/>
        </p:nvSpPr>
        <p:spPr bwMode="auto">
          <a:xfrm>
            <a:off x="1193800" y="76200"/>
            <a:ext cx="792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FFFF"/>
                </a:solidFill>
              </a:rPr>
              <a:t>School Safety Topics Examined in this Book</a:t>
            </a:r>
            <a:endParaRPr lang="en-US" altLang="en-US" sz="2400" b="1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38200" y="1447800"/>
            <a:ext cx="7947025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altLang="en-US" sz="2800" b="1">
                <a:solidFill>
                  <a:srgbClr val="404040"/>
                </a:solidFill>
              </a:rPr>
              <a:t>40 Years of School Homicides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altLang="en-US" sz="2800" b="1">
                <a:solidFill>
                  <a:srgbClr val="404040"/>
                </a:solidFill>
              </a:rPr>
              <a:t>Presence of Weapons in Schools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altLang="en-US" sz="2800" b="1">
                <a:solidFill>
                  <a:srgbClr val="404040"/>
                </a:solidFill>
              </a:rPr>
              <a:t>Parental Aggression Towards Teachers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altLang="en-US" sz="2800" b="1">
                <a:solidFill>
                  <a:srgbClr val="404040"/>
                </a:solidFill>
              </a:rPr>
              <a:t>Students Fear of Violence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altLang="en-US" sz="2800" b="1">
                <a:solidFill>
                  <a:srgbClr val="404040"/>
                </a:solidFill>
              </a:rPr>
              <a:t>Corporal Punishment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altLang="en-US" sz="2800" b="1">
                <a:solidFill>
                  <a:srgbClr val="404040"/>
                </a:solidFill>
              </a:rPr>
              <a:t>Bullying Prevention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altLang="en-US" sz="2800" b="1">
                <a:solidFill>
                  <a:srgbClr val="404040"/>
                </a:solidFill>
              </a:rPr>
              <a:t>Disproportionate Minority Reporting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altLang="en-US" sz="2800" b="1">
                <a:solidFill>
                  <a:srgbClr val="404040"/>
                </a:solidFill>
              </a:rPr>
              <a:t>Community Service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altLang="en-US" sz="2800" b="1">
                <a:solidFill>
                  <a:srgbClr val="404040"/>
                </a:solidFill>
              </a:rPr>
              <a:t>School Resource Officers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altLang="en-US" sz="2800" b="1">
                <a:solidFill>
                  <a:srgbClr val="404040"/>
                </a:solidFill>
              </a:rPr>
              <a:t>Crisis Response Planning </a:t>
            </a:r>
            <a:endParaRPr lang="en-US" altLang="en-US" sz="2400">
              <a:solidFill>
                <a:srgbClr val="40404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163078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full set of PowerPoint slides is available upon adoption. </a:t>
            </a:r>
            <a:br>
              <a:rPr lang="en-US" b="1" dirty="0" smtClean="0"/>
            </a:br>
            <a:r>
              <a:rPr lang="en-US" b="1" dirty="0" smtClean="0"/>
              <a:t>Email bhall@cap-press.com </a:t>
            </a:r>
            <a:br>
              <a:rPr lang="en-US" b="1" dirty="0" smtClean="0"/>
            </a:br>
            <a:r>
              <a:rPr lang="en-US" b="1" dirty="0" smtClean="0"/>
              <a:t>for more information.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66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4"/>
          <p:cNvSpPr txBox="1">
            <a:spLocks noChangeArrowheads="1"/>
          </p:cNvSpPr>
          <p:nvPr/>
        </p:nvSpPr>
        <p:spPr bwMode="auto">
          <a:xfrm>
            <a:off x="1066800" y="1066800"/>
            <a:ext cx="7239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u="sng">
                <a:solidFill>
                  <a:prstClr val="black"/>
                </a:solidFill>
              </a:rPr>
              <a:t>Author Backgound</a:t>
            </a:r>
            <a:r>
              <a:rPr lang="en-US" altLang="en-US" sz="2400">
                <a:solidFill>
                  <a:prstClr val="black"/>
                </a:solidFill>
              </a:rPr>
              <a:t>:  David May, author of </a:t>
            </a:r>
            <a:r>
              <a:rPr lang="en-US" altLang="en-US" sz="2400" i="1">
                <a:solidFill>
                  <a:prstClr val="black"/>
                </a:solidFill>
              </a:rPr>
              <a:t>School Safety in the United States, </a:t>
            </a:r>
            <a:r>
              <a:rPr lang="en-US" altLang="en-US" sz="2400">
                <a:solidFill>
                  <a:prstClr val="black"/>
                </a:solidFill>
              </a:rPr>
              <a:t>has an extensive background in research and school safety.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43000" y="2819400"/>
            <a:ext cx="71628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en-US" altLang="en-US">
                <a:solidFill>
                  <a:prstClr val="black"/>
                </a:solidFill>
                <a:cs typeface="Arial" charset="0"/>
              </a:rPr>
              <a:t>Dr. May served as Research Fellow for the Kentucky Center for School Safety at Eastern Kentucky University for 11years.  He conducted research in the following areas: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endParaRPr lang="en-US" altLang="en-US" sz="240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altLang="en-US">
                <a:solidFill>
                  <a:prstClr val="black"/>
                </a:solidFill>
                <a:cs typeface="Arial" charset="0"/>
              </a:rPr>
              <a:t>School Resource Officers (SROs)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altLang="en-US">
                <a:solidFill>
                  <a:prstClr val="black"/>
                </a:solidFill>
                <a:cs typeface="Arial" charset="0"/>
              </a:rPr>
              <a:t>Safe school assessments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altLang="en-US">
                <a:solidFill>
                  <a:prstClr val="black"/>
                </a:solidFill>
                <a:cs typeface="Arial" charset="0"/>
              </a:rPr>
              <a:t>Cyber-harassment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altLang="en-US">
                <a:solidFill>
                  <a:prstClr val="black"/>
                </a:solidFill>
                <a:cs typeface="Arial" charset="0"/>
              </a:rPr>
              <a:t>Parental aggression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altLang="en-US">
                <a:solidFill>
                  <a:prstClr val="black"/>
                </a:solidFill>
                <a:cs typeface="Arial" charset="0"/>
              </a:rPr>
              <a:t>Crisis response plans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altLang="en-US">
                <a:solidFill>
                  <a:prstClr val="black"/>
                </a:solidFill>
                <a:cs typeface="Arial" charset="0"/>
              </a:rPr>
              <a:t>Mentoring of at-risk youth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altLang="en-US">
                <a:solidFill>
                  <a:prstClr val="black"/>
                </a:solidFill>
                <a:cs typeface="Arial" charset="0"/>
              </a:rPr>
              <a:t>Weapons in schools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endParaRPr lang="en-US" altLang="en-US" sz="240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US" altLang="en-US" sz="240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244" name="TextBox 16"/>
          <p:cNvSpPr txBox="1">
            <a:spLocks noChangeArrowheads="1"/>
          </p:cNvSpPr>
          <p:nvPr/>
        </p:nvSpPr>
        <p:spPr bwMode="auto">
          <a:xfrm>
            <a:off x="361950" y="152400"/>
            <a:ext cx="890428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pPr algn="ctr" fontAlgn="base">
              <a:lnSpc>
                <a:spcPct val="95000"/>
              </a:lnSpc>
              <a:spcBef>
                <a:spcPts val="1200"/>
              </a:spcBef>
              <a:spcAft>
                <a:spcPct val="0"/>
              </a:spcAft>
            </a:pPr>
            <a:r>
              <a:rPr lang="en-US" altLang="en-US" sz="3600">
                <a:solidFill>
                  <a:prstClr val="white"/>
                </a:solidFill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975393659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2"/>
          <p:cNvSpPr txBox="1">
            <a:spLocks noChangeArrowheads="1"/>
          </p:cNvSpPr>
          <p:nvPr/>
        </p:nvSpPr>
        <p:spPr>
          <a:xfrm>
            <a:off x="809625" y="184150"/>
            <a:ext cx="8334375" cy="655638"/>
          </a:xfrm>
          <a:prstGeom prst="rect">
            <a:avLst/>
          </a:prstGeom>
        </p:spPr>
        <p:txBody>
          <a:bodyPr anchor="ctr"/>
          <a:lstStyle/>
          <a:p>
            <a:pPr marL="571500">
              <a:lnSpc>
                <a:spcPct val="80000"/>
              </a:lnSpc>
              <a:defRPr/>
            </a:pPr>
            <a:endParaRPr lang="en-US" sz="32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1030288"/>
            <a:ext cx="9144000" cy="1408112"/>
          </a:xfrm>
          <a:prstGeom prst="rect">
            <a:avLst/>
          </a:prstGeom>
          <a:gradFill rotWithShape="0">
            <a:gsLst>
              <a:gs pos="0">
                <a:srgbClr val="DF7D1E">
                  <a:alpha val="73000"/>
                </a:srgbClr>
              </a:gs>
              <a:gs pos="83000">
                <a:srgbClr val="FF7400">
                  <a:alpha val="95410"/>
                </a:srgbClr>
              </a:gs>
              <a:gs pos="100000">
                <a:srgbClr val="FF7400"/>
              </a:gs>
            </a:gsLst>
            <a:lin ang="17400000"/>
          </a:gradFill>
          <a:ln>
            <a:noFill/>
          </a:ln>
          <a:effectLst>
            <a:outerShdw blurRad="50800" dist="38100" dir="5400000" algn="t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marL="0" lvl="1" algn="ctr">
              <a:lnSpc>
                <a:spcPct val="90000"/>
              </a:lnSpc>
              <a:defRPr/>
            </a:pPr>
            <a:endParaRPr lang="en-US" b="1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22533" name="TextBox 14"/>
          <p:cNvSpPr txBox="1">
            <a:spLocks noChangeArrowheads="1"/>
          </p:cNvSpPr>
          <p:nvPr/>
        </p:nvSpPr>
        <p:spPr bwMode="auto">
          <a:xfrm>
            <a:off x="498475" y="1198563"/>
            <a:ext cx="8147050" cy="114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pPr fontAlgn="base">
              <a:lnSpc>
                <a:spcPct val="95000"/>
              </a:lnSpc>
              <a:spcBef>
                <a:spcPts val="120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white"/>
                </a:solidFill>
              </a:rPr>
              <a:t>In 1998, the Kentucky General Assembly passed House Bill 330 and established the Kentucky Center for School Safety.</a:t>
            </a:r>
          </a:p>
        </p:txBody>
      </p:sp>
      <p:sp>
        <p:nvSpPr>
          <p:cNvPr id="11269" name="Slide Number Placeholder 7"/>
          <p:cNvSpPr txBox="1">
            <a:spLocks noGrp="1"/>
          </p:cNvSpPr>
          <p:nvPr/>
        </p:nvSpPr>
        <p:spPr bwMode="auto">
          <a:xfrm>
            <a:off x="219075" y="6437313"/>
            <a:ext cx="3476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EAD87A0-A751-4361-B6DA-1BEF396FCCD1}" type="slidenum">
              <a:rPr lang="en-US" altLang="en-US" sz="1000">
                <a:solidFill>
                  <a:srgbClr val="D9D9D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 sz="1000">
              <a:solidFill>
                <a:srgbClr val="D9D9D9"/>
              </a:solidFill>
            </a:endParaRPr>
          </a:p>
        </p:txBody>
      </p:sp>
      <p:sp>
        <p:nvSpPr>
          <p:cNvPr id="11270" name="TextBox 16"/>
          <p:cNvSpPr txBox="1">
            <a:spLocks noChangeArrowheads="1"/>
          </p:cNvSpPr>
          <p:nvPr/>
        </p:nvSpPr>
        <p:spPr bwMode="auto">
          <a:xfrm>
            <a:off x="392113" y="1588"/>
            <a:ext cx="8904287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pPr fontAlgn="base">
              <a:lnSpc>
                <a:spcPct val="95000"/>
              </a:lnSpc>
              <a:spcBef>
                <a:spcPts val="1200"/>
              </a:spcBef>
              <a:spcAft>
                <a:spcPct val="0"/>
              </a:spcAft>
            </a:pPr>
            <a:r>
              <a:rPr lang="en-US" altLang="en-US" sz="3600">
                <a:solidFill>
                  <a:prstClr val="white"/>
                </a:solidFill>
              </a:rPr>
              <a:t>The Kentucky Center for School Safety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09625" y="2971800"/>
            <a:ext cx="2786063" cy="12954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886200" y="2590800"/>
            <a:ext cx="4879975" cy="4029075"/>
          </a:xfrm>
        </p:spPr>
        <p:txBody>
          <a:bodyPr/>
          <a:lstStyle/>
          <a:p>
            <a:r>
              <a:rPr lang="en-US" altLang="en-US" u="sng" smtClean="0"/>
              <a:t>Mission</a:t>
            </a:r>
            <a:r>
              <a:rPr lang="en-US" altLang="en-US" smtClean="0"/>
              <a:t>:</a:t>
            </a:r>
          </a:p>
          <a:p>
            <a:r>
              <a:rPr lang="en-US" altLang="en-US" smtClean="0"/>
              <a:t>Serve as a central point for data analysis, research, and dissemination of information on successful strategies, and training and technical assistance for safe schools.</a:t>
            </a:r>
          </a:p>
        </p:txBody>
      </p:sp>
    </p:spTree>
    <p:extLst>
      <p:ext uri="{BB962C8B-B14F-4D97-AF65-F5344CB8AC3E}">
        <p14:creationId xmlns:p14="http://schemas.microsoft.com/office/powerpoint/2010/main" val="935098727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2"/>
          <p:cNvSpPr txBox="1">
            <a:spLocks noChangeArrowheads="1"/>
          </p:cNvSpPr>
          <p:nvPr/>
        </p:nvSpPr>
        <p:spPr>
          <a:xfrm>
            <a:off x="809625" y="184150"/>
            <a:ext cx="8334375" cy="655638"/>
          </a:xfrm>
          <a:prstGeom prst="rect">
            <a:avLst/>
          </a:prstGeom>
        </p:spPr>
        <p:txBody>
          <a:bodyPr anchor="ctr"/>
          <a:lstStyle/>
          <a:p>
            <a:pPr marL="571500">
              <a:lnSpc>
                <a:spcPct val="80000"/>
              </a:lnSpc>
              <a:defRPr/>
            </a:pPr>
            <a:endParaRPr lang="en-US" sz="32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22533" name="TextBox 14"/>
          <p:cNvSpPr txBox="1">
            <a:spLocks noChangeArrowheads="1"/>
          </p:cNvSpPr>
          <p:nvPr/>
        </p:nvSpPr>
        <p:spPr bwMode="auto">
          <a:xfrm>
            <a:off x="498475" y="1198563"/>
            <a:ext cx="8147050" cy="114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pPr fontAlgn="base">
              <a:lnSpc>
                <a:spcPct val="95000"/>
              </a:lnSpc>
              <a:spcBef>
                <a:spcPts val="120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white"/>
                </a:solidFill>
              </a:rPr>
              <a:t>As in many other states, in 1998, the Kentucky General Assembly passed House Bill 330 and established the Kentucky Center for School Safety.</a:t>
            </a:r>
          </a:p>
        </p:txBody>
      </p:sp>
      <p:sp>
        <p:nvSpPr>
          <p:cNvPr id="12292" name="Slide Number Placeholder 7"/>
          <p:cNvSpPr txBox="1">
            <a:spLocks noGrp="1"/>
          </p:cNvSpPr>
          <p:nvPr/>
        </p:nvSpPr>
        <p:spPr bwMode="auto">
          <a:xfrm>
            <a:off x="219075" y="6437313"/>
            <a:ext cx="3476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0F7F849-FE6B-432E-AC5A-FBD6AF1EF082}" type="slidenum">
              <a:rPr lang="en-US" altLang="en-US" sz="1000">
                <a:solidFill>
                  <a:srgbClr val="D9D9D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 sz="1000">
              <a:solidFill>
                <a:srgbClr val="D9D9D9"/>
              </a:solidFill>
            </a:endParaRPr>
          </a:p>
        </p:txBody>
      </p:sp>
      <p:sp>
        <p:nvSpPr>
          <p:cNvPr id="12293" name="TextBox 16"/>
          <p:cNvSpPr txBox="1">
            <a:spLocks noChangeArrowheads="1"/>
          </p:cNvSpPr>
          <p:nvPr/>
        </p:nvSpPr>
        <p:spPr bwMode="auto">
          <a:xfrm>
            <a:off x="392113" y="1588"/>
            <a:ext cx="8904287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pPr fontAlgn="base">
              <a:lnSpc>
                <a:spcPct val="95000"/>
              </a:lnSpc>
              <a:spcBef>
                <a:spcPts val="1200"/>
              </a:spcBef>
              <a:spcAft>
                <a:spcPct val="0"/>
              </a:spcAft>
            </a:pPr>
            <a:r>
              <a:rPr lang="en-US" altLang="en-US" sz="3600">
                <a:solidFill>
                  <a:prstClr val="white"/>
                </a:solidFill>
              </a:rPr>
              <a:t>The Kentucky Center for School Safety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213" y="1295400"/>
            <a:ext cx="2784475" cy="12954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886200" y="1066800"/>
            <a:ext cx="4879975" cy="5553075"/>
          </a:xfr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altLang="en-US" b="0" smtClean="0"/>
              <a:t>Through KCSS, 10 million dollars are distributed each year to public schools to be used with school safety efforts</a:t>
            </a:r>
          </a:p>
          <a:p>
            <a:pPr marL="457200" indent="-457200">
              <a:buFont typeface="Arial" charset="0"/>
              <a:buChar char="•"/>
            </a:pPr>
            <a:r>
              <a:rPr lang="en-US" altLang="en-US" b="0" smtClean="0"/>
              <a:t>House Bill 330 is a result of the school shooting that occurred in West Paducah, Kentucky on December 1, 1997</a:t>
            </a:r>
          </a:p>
        </p:txBody>
      </p:sp>
    </p:spTree>
    <p:extLst>
      <p:ext uri="{BB962C8B-B14F-4D97-AF65-F5344CB8AC3E}">
        <p14:creationId xmlns:p14="http://schemas.microsoft.com/office/powerpoint/2010/main" val="3470163852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2"/>
          <p:cNvSpPr>
            <a:spLocks noGrp="1"/>
          </p:cNvSpPr>
          <p:nvPr>
            <p:ph type="title"/>
          </p:nvPr>
        </p:nvSpPr>
        <p:spPr>
          <a:xfrm>
            <a:off x="1416050" y="0"/>
            <a:ext cx="7696200" cy="830263"/>
          </a:xfrm>
        </p:spPr>
        <p:txBody>
          <a:bodyPr/>
          <a:lstStyle/>
          <a:p>
            <a:pPr>
              <a:defRPr/>
            </a:pPr>
            <a:r>
              <a:rPr altLang="en-US" smtClean="0">
                <a:ea typeface="MS PGothic" pitchFamily="34" charset="-128"/>
              </a:rPr>
              <a:t>Safe Schools Data Reported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6275" y="1447800"/>
            <a:ext cx="7848600" cy="33416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b="1" kern="0" dirty="0">
                <a:solidFill>
                  <a:prstClr val="black">
                    <a:lumMod val="75000"/>
                    <a:lumOff val="25000"/>
                  </a:prstClr>
                </a:solidFill>
                <a:ea typeface="ＭＳ Ｐゴシック"/>
              </a:rPr>
              <a:t>Through KCSS, a safe schools data report is published each year.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3200" b="1" kern="0" dirty="0">
              <a:solidFill>
                <a:prstClr val="black">
                  <a:lumMod val="75000"/>
                  <a:lumOff val="25000"/>
                </a:prstClr>
              </a:solidFill>
              <a:ea typeface="ＭＳ Ｐゴシック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b="1" u="sng" kern="0" dirty="0">
                <a:solidFill>
                  <a:prstClr val="black">
                    <a:lumMod val="75000"/>
                    <a:lumOff val="25000"/>
                  </a:prstClr>
                </a:solidFill>
                <a:ea typeface="ＭＳ Ｐゴシック"/>
              </a:rPr>
              <a:t>Class Discussion</a:t>
            </a:r>
            <a:r>
              <a:rPr lang="en-US" sz="3200" b="1" kern="0" dirty="0">
                <a:solidFill>
                  <a:prstClr val="black">
                    <a:lumMod val="75000"/>
                    <a:lumOff val="25000"/>
                  </a:prstClr>
                </a:solidFill>
                <a:ea typeface="ＭＳ Ｐゴシック"/>
              </a:rPr>
              <a:t>: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b="1" kern="0" dirty="0">
                <a:solidFill>
                  <a:prstClr val="black">
                    <a:lumMod val="75000"/>
                    <a:lumOff val="25000"/>
                  </a:prstClr>
                </a:solidFill>
                <a:ea typeface="ＭＳ Ｐゴシック"/>
              </a:rPr>
              <a:t>Are there limitations to data that are self-reported by a person or group?</a:t>
            </a:r>
          </a:p>
        </p:txBody>
      </p:sp>
    </p:spTree>
    <p:extLst>
      <p:ext uri="{BB962C8B-B14F-4D97-AF65-F5344CB8AC3E}">
        <p14:creationId xmlns:p14="http://schemas.microsoft.com/office/powerpoint/2010/main" val="620606288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altLang="en-US" sz="3600" smtClean="0">
                <a:ea typeface="MS PGothic" pitchFamily="34" charset="-128"/>
              </a:rPr>
              <a:t>Are Schools Safe?</a:t>
            </a:r>
          </a:p>
        </p:txBody>
      </p: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4191000" y="1524000"/>
            <a:ext cx="4343400" cy="448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600" b="1" i="1">
                <a:solidFill>
                  <a:srgbClr val="404040"/>
                </a:solidFill>
              </a:rPr>
              <a:t>According to the author, schools are the safest, most positive environment many adolescents have in their lives.</a:t>
            </a:r>
          </a:p>
          <a:p>
            <a:pPr lvl="1" fontAlgn="base">
              <a:spcBef>
                <a:spcPct val="20000"/>
              </a:spcBef>
              <a:spcAft>
                <a:spcPct val="0"/>
              </a:spcAft>
            </a:pPr>
            <a:endParaRPr lang="en-US" altLang="en-US" sz="2800" b="1">
              <a:solidFill>
                <a:srgbClr val="404040"/>
              </a:solidFill>
            </a:endParaRPr>
          </a:p>
        </p:txBody>
      </p:sp>
      <p:pic>
        <p:nvPicPr>
          <p:cNvPr id="18442" name="Picture 10" descr="https://encrypted-tbn1.gstatic.com/images?q=tbn:ANd9GcQrArM4PIJZ_ckXfH5PywtuYfNIqSdbG69zWp5RY7vGWRM4Y7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2530475" cy="346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0321402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2"/>
          <p:cNvSpPr txBox="1">
            <a:spLocks noChangeArrowheads="1"/>
          </p:cNvSpPr>
          <p:nvPr/>
        </p:nvSpPr>
        <p:spPr>
          <a:xfrm>
            <a:off x="809625" y="184150"/>
            <a:ext cx="8334375" cy="655638"/>
          </a:xfrm>
          <a:prstGeom prst="rect">
            <a:avLst/>
          </a:prstGeom>
        </p:spPr>
        <p:txBody>
          <a:bodyPr anchor="ctr"/>
          <a:lstStyle/>
          <a:p>
            <a:pPr marL="571500">
              <a:lnSpc>
                <a:spcPct val="80000"/>
              </a:lnSpc>
              <a:defRPr/>
            </a:pPr>
            <a:endParaRPr lang="en-US" sz="32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1030288"/>
            <a:ext cx="9144000" cy="1865312"/>
          </a:xfrm>
          <a:prstGeom prst="rect">
            <a:avLst/>
          </a:prstGeom>
          <a:gradFill rotWithShape="0">
            <a:gsLst>
              <a:gs pos="0">
                <a:srgbClr val="DF7D1E">
                  <a:alpha val="73000"/>
                </a:srgbClr>
              </a:gs>
              <a:gs pos="83000">
                <a:srgbClr val="FF7400">
                  <a:alpha val="95410"/>
                </a:srgbClr>
              </a:gs>
              <a:gs pos="100000">
                <a:srgbClr val="FF7400"/>
              </a:gs>
            </a:gsLst>
            <a:lin ang="17400000"/>
          </a:gradFill>
          <a:ln>
            <a:noFill/>
          </a:ln>
          <a:effectLst>
            <a:outerShdw blurRad="50800" dist="38100" dir="5400000" algn="t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marL="0" lvl="1" algn="ctr">
              <a:lnSpc>
                <a:spcPct val="90000"/>
              </a:lnSpc>
              <a:defRPr/>
            </a:pPr>
            <a:endParaRPr lang="en-US" b="1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22533" name="TextBox 14"/>
          <p:cNvSpPr txBox="1">
            <a:spLocks noChangeArrowheads="1"/>
          </p:cNvSpPr>
          <p:nvPr/>
        </p:nvSpPr>
        <p:spPr bwMode="auto">
          <a:xfrm>
            <a:off x="671513" y="1198563"/>
            <a:ext cx="8147050" cy="114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pPr fontAlgn="base">
              <a:lnSpc>
                <a:spcPct val="95000"/>
              </a:lnSpc>
              <a:spcBef>
                <a:spcPts val="1200"/>
              </a:spcBef>
              <a:spcAft>
                <a:spcPct val="0"/>
              </a:spcAft>
            </a:pPr>
            <a:r>
              <a:rPr lang="en-US" altLang="en-US" sz="2400">
                <a:solidFill>
                  <a:prstClr val="white"/>
                </a:solidFill>
              </a:rPr>
              <a:t>The operational definition of school safety used throughout the text is from the U.S Department of Education Office of Safe and Drug Free Schools.</a:t>
            </a:r>
          </a:p>
        </p:txBody>
      </p:sp>
      <p:sp>
        <p:nvSpPr>
          <p:cNvPr id="15365" name="Slide Number Placeholder 7"/>
          <p:cNvSpPr txBox="1">
            <a:spLocks noGrp="1"/>
          </p:cNvSpPr>
          <p:nvPr/>
        </p:nvSpPr>
        <p:spPr bwMode="auto">
          <a:xfrm>
            <a:off x="219075" y="6437313"/>
            <a:ext cx="3476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717DE2-C133-41D7-BB71-3702AD50FD9C}" type="slidenum">
              <a:rPr lang="en-US" altLang="en-US" sz="1000">
                <a:solidFill>
                  <a:srgbClr val="D9D9D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 sz="1000">
              <a:solidFill>
                <a:srgbClr val="D9D9D9"/>
              </a:solidFill>
            </a:endParaRPr>
          </a:p>
        </p:txBody>
      </p:sp>
      <p:sp>
        <p:nvSpPr>
          <p:cNvPr id="15366" name="TextBox 16"/>
          <p:cNvSpPr txBox="1">
            <a:spLocks noChangeArrowheads="1"/>
          </p:cNvSpPr>
          <p:nvPr/>
        </p:nvSpPr>
        <p:spPr bwMode="auto">
          <a:xfrm>
            <a:off x="1508125" y="184150"/>
            <a:ext cx="74834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pPr fontAlgn="base">
              <a:lnSpc>
                <a:spcPct val="95000"/>
              </a:lnSpc>
              <a:spcBef>
                <a:spcPts val="1200"/>
              </a:spcBef>
              <a:spcAft>
                <a:spcPct val="0"/>
              </a:spcAft>
            </a:pPr>
            <a:r>
              <a:rPr lang="en-US" altLang="en-US" sz="3600">
                <a:solidFill>
                  <a:prstClr val="white"/>
                </a:solidFill>
              </a:rPr>
              <a:t>Definition:  SCHOOL SAFETY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98475" y="3048000"/>
            <a:ext cx="849312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4161750" indent="-2416175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pPr lvl="1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en-US" altLang="en-US" sz="3200" b="1">
                <a:solidFill>
                  <a:prstClr val="black"/>
                </a:solidFill>
              </a:rPr>
              <a:t>School Safety </a:t>
            </a:r>
            <a:r>
              <a:rPr lang="en-US" altLang="en-US" sz="3200">
                <a:solidFill>
                  <a:prstClr val="black"/>
                </a:solidFill>
              </a:rPr>
              <a:t>is defined as </a:t>
            </a:r>
            <a:r>
              <a:rPr lang="en-US" altLang="en-US" sz="3200" i="1">
                <a:solidFill>
                  <a:prstClr val="black"/>
                </a:solidFill>
              </a:rPr>
              <a:t>“the safety of school settings, such as the incidence of harassment, bullying, violence, and substance use, as supported by relevant research and an assessment of validity.”</a:t>
            </a:r>
          </a:p>
        </p:txBody>
      </p:sp>
    </p:spTree>
    <p:extLst>
      <p:ext uri="{BB962C8B-B14F-4D97-AF65-F5344CB8AC3E}">
        <p14:creationId xmlns:p14="http://schemas.microsoft.com/office/powerpoint/2010/main" val="1718502016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90525" y="1955800"/>
            <a:ext cx="3724275" cy="3544888"/>
          </a:xfrm>
          <a:prstGeom prst="rect">
            <a:avLst/>
          </a:prstGeom>
          <a:gradFill rotWithShape="0">
            <a:gsLst>
              <a:gs pos="0">
                <a:srgbClr val="DF7D1E">
                  <a:alpha val="73000"/>
                </a:srgbClr>
              </a:gs>
              <a:gs pos="83000">
                <a:srgbClr val="FF7400">
                  <a:alpha val="95410"/>
                </a:srgbClr>
              </a:gs>
              <a:gs pos="100000">
                <a:srgbClr val="FF7400"/>
              </a:gs>
            </a:gsLst>
            <a:lin ang="17400000"/>
          </a:gradFill>
          <a:ln>
            <a:noFill/>
          </a:ln>
          <a:effectLst>
            <a:outerShdw blurRad="50800" dist="38100" dir="5400000" algn="t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algn="ctr">
              <a:lnSpc>
                <a:spcPct val="90000"/>
              </a:lnSpc>
              <a:defRPr/>
            </a:pPr>
            <a:endParaRPr lang="en-US" b="1">
              <a:solidFill>
                <a:prstClr val="white"/>
              </a:solidFill>
              <a:ea typeface="MS PGothic" pitchFamily="34" charset="-128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0" y="1955800"/>
            <a:ext cx="0" cy="406400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09600" y="3238500"/>
            <a:ext cx="3505200" cy="979488"/>
          </a:xfrm>
          <a:prstGeom prst="rect">
            <a:avLst/>
          </a:prstGeom>
          <a:noFill/>
          <a:ln w="3175">
            <a:noFill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3200" b="1" kern="0" dirty="0">
                <a:solidFill>
                  <a:prstClr val="white"/>
                </a:solidFill>
                <a:ea typeface="MS PGothic" pitchFamily="34" charset="-128"/>
                <a:cs typeface="Arial" panose="020B0604020202020204" pitchFamily="34" charset="0"/>
              </a:rPr>
              <a:t>The Safety of School Settings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2214563"/>
            <a:ext cx="3505200" cy="3027362"/>
          </a:xfrm>
          <a:prstGeom prst="rect">
            <a:avLst/>
          </a:prstGeom>
          <a:noFill/>
          <a:ln w="3175">
            <a:noFill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3200" b="1" kern="0" dirty="0">
                <a:solidFill>
                  <a:prstClr val="white"/>
                </a:solidFill>
                <a:ea typeface="MS PGothic" pitchFamily="34" charset="-128"/>
                <a:cs typeface="Arial" panose="020B0604020202020204" pitchFamily="34" charset="0"/>
              </a:rPr>
              <a:t>Non-traditional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000" b="1" kern="0" dirty="0">
                <a:solidFill>
                  <a:prstClr val="white"/>
                </a:solidFill>
                <a:ea typeface="MS PGothic" pitchFamily="34" charset="-128"/>
                <a:cs typeface="Arial" panose="020B0604020202020204" pitchFamily="34" charset="0"/>
              </a:rPr>
              <a:t>School shootings that involve more than one victim and are similar to episodes of workplace violence.</a:t>
            </a:r>
          </a:p>
          <a:p>
            <a:pPr algn="ctr">
              <a:lnSpc>
                <a:spcPct val="90000"/>
              </a:lnSpc>
              <a:defRPr/>
            </a:pPr>
            <a:endParaRPr lang="en-US" sz="2000" b="1" kern="0" dirty="0">
              <a:solidFill>
                <a:prstClr val="white"/>
              </a:solidFill>
              <a:ea typeface="MS PGothic" pitchFamily="34" charset="-128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000" b="1" kern="0" dirty="0">
                <a:solidFill>
                  <a:prstClr val="white"/>
                </a:solidFill>
                <a:ea typeface="MS PGothic" pitchFamily="34" charset="-128"/>
                <a:cs typeface="Arial" panose="020B0604020202020204" pitchFamily="34" charset="0"/>
              </a:rPr>
              <a:t>** This type is the focus of most media attention since 1998.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4114800" y="3271838"/>
            <a:ext cx="914400" cy="914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en-US" sz="3200" b="1" dirty="0">
                <a:solidFill>
                  <a:prstClr val="black"/>
                </a:solidFill>
                <a:ea typeface="MS PGothic" pitchFamily="34" charset="-128"/>
              </a:rPr>
              <a:t>and</a:t>
            </a:r>
          </a:p>
        </p:txBody>
      </p:sp>
      <p:sp>
        <p:nvSpPr>
          <p:cNvPr id="16391" name="Slide Number Placeholder 7"/>
          <p:cNvSpPr txBox="1">
            <a:spLocks noGrp="1"/>
          </p:cNvSpPr>
          <p:nvPr/>
        </p:nvSpPr>
        <p:spPr bwMode="auto">
          <a:xfrm>
            <a:off x="219075" y="6437313"/>
            <a:ext cx="3476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B8DDD0-E941-43B6-B17F-C2D12499D60C}" type="slidenum">
              <a:rPr lang="en-US" altLang="en-US" sz="1000">
                <a:solidFill>
                  <a:srgbClr val="D9D9D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 sz="1000">
              <a:solidFill>
                <a:srgbClr val="D9D9D9"/>
              </a:solidFill>
            </a:endParaRPr>
          </a:p>
        </p:txBody>
      </p:sp>
      <p:sp>
        <p:nvSpPr>
          <p:cNvPr id="16392" name="TextBox 14"/>
          <p:cNvSpPr txBox="1">
            <a:spLocks noChangeArrowheads="1"/>
          </p:cNvSpPr>
          <p:nvPr/>
        </p:nvSpPr>
        <p:spPr bwMode="auto">
          <a:xfrm>
            <a:off x="1508125" y="184150"/>
            <a:ext cx="7021513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pPr fontAlgn="base">
              <a:lnSpc>
                <a:spcPct val="95000"/>
              </a:lnSpc>
              <a:spcBef>
                <a:spcPts val="1200"/>
              </a:spcBef>
              <a:spcAft>
                <a:spcPct val="0"/>
              </a:spcAft>
            </a:pPr>
            <a:r>
              <a:rPr lang="en-US" altLang="en-US" sz="3200">
                <a:solidFill>
                  <a:prstClr val="white"/>
                </a:solidFill>
              </a:rPr>
              <a:t>   Definition of School Safety</a:t>
            </a:r>
          </a:p>
        </p:txBody>
      </p:sp>
      <p:sp>
        <p:nvSpPr>
          <p:cNvPr id="16393" name="TextBox 3"/>
          <p:cNvSpPr txBox="1">
            <a:spLocks noChangeArrowheads="1"/>
          </p:cNvSpPr>
          <p:nvPr/>
        </p:nvSpPr>
        <p:spPr bwMode="auto">
          <a:xfrm>
            <a:off x="392113" y="1219200"/>
            <a:ext cx="82946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black"/>
                </a:solidFill>
              </a:rPr>
              <a:t>The definition of school safety  used in your text can be broken into two parts.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048250" y="1955800"/>
            <a:ext cx="3724275" cy="3544888"/>
          </a:xfrm>
          <a:prstGeom prst="rect">
            <a:avLst/>
          </a:prstGeom>
          <a:gradFill rotWithShape="0">
            <a:gsLst>
              <a:gs pos="0">
                <a:srgbClr val="DF7D1E">
                  <a:alpha val="73000"/>
                </a:srgbClr>
              </a:gs>
              <a:gs pos="83000">
                <a:srgbClr val="FF7400">
                  <a:alpha val="95410"/>
                </a:srgbClr>
              </a:gs>
              <a:gs pos="100000">
                <a:srgbClr val="FF7400"/>
              </a:gs>
            </a:gsLst>
            <a:lin ang="17400000"/>
          </a:gradFill>
          <a:ln>
            <a:noFill/>
          </a:ln>
          <a:effectLst>
            <a:outerShdw blurRad="50800" dist="38100" dir="5400000" algn="t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algn="ctr">
              <a:lnSpc>
                <a:spcPct val="90000"/>
              </a:lnSpc>
              <a:defRPr/>
            </a:pPr>
            <a:endParaRPr lang="en-US" b="1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157788" y="3017838"/>
            <a:ext cx="3505200" cy="142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prstClr val="white"/>
                </a:solidFill>
                <a:cs typeface="Arial" charset="0"/>
              </a:rPr>
              <a:t>Validation by Research or Assessment</a:t>
            </a:r>
            <a:endParaRPr lang="en-US" altLang="en-US" sz="2000" b="1">
              <a:solidFill>
                <a:prstClr val="white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401515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  <p:bldP spid="12" grpId="0"/>
      <p:bldP spid="15" grpId="0" animBg="1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2"/>
          <p:cNvSpPr txBox="1">
            <a:spLocks noChangeArrowheads="1"/>
          </p:cNvSpPr>
          <p:nvPr/>
        </p:nvSpPr>
        <p:spPr>
          <a:xfrm>
            <a:off x="809625" y="184150"/>
            <a:ext cx="8334375" cy="655638"/>
          </a:xfrm>
          <a:prstGeom prst="rect">
            <a:avLst/>
          </a:prstGeom>
        </p:spPr>
        <p:txBody>
          <a:bodyPr anchor="ctr"/>
          <a:lstStyle/>
          <a:p>
            <a:pPr marL="571500">
              <a:lnSpc>
                <a:spcPct val="80000"/>
              </a:lnSpc>
              <a:defRPr/>
            </a:pPr>
            <a:endParaRPr lang="en-US" sz="32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1030288"/>
            <a:ext cx="9144000" cy="2627312"/>
          </a:xfrm>
          <a:prstGeom prst="rect">
            <a:avLst/>
          </a:prstGeom>
          <a:gradFill rotWithShape="0">
            <a:gsLst>
              <a:gs pos="0">
                <a:srgbClr val="DF7D1E">
                  <a:alpha val="73000"/>
                </a:srgbClr>
              </a:gs>
              <a:gs pos="83000">
                <a:srgbClr val="FF7400">
                  <a:alpha val="95410"/>
                </a:srgbClr>
              </a:gs>
              <a:gs pos="100000">
                <a:srgbClr val="FF7400"/>
              </a:gs>
            </a:gsLst>
            <a:lin ang="17400000"/>
          </a:gradFill>
          <a:ln>
            <a:noFill/>
          </a:ln>
          <a:effectLst>
            <a:outerShdw blurRad="50800" dist="38100" dir="5400000" algn="t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marL="0" lvl="1" algn="ctr">
              <a:lnSpc>
                <a:spcPct val="90000"/>
              </a:lnSpc>
              <a:defRPr/>
            </a:pPr>
            <a:endParaRPr lang="en-US" b="1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22533" name="TextBox 14"/>
          <p:cNvSpPr txBox="1">
            <a:spLocks noChangeArrowheads="1"/>
          </p:cNvSpPr>
          <p:nvPr/>
        </p:nvSpPr>
        <p:spPr bwMode="auto">
          <a:xfrm>
            <a:off x="498475" y="1198563"/>
            <a:ext cx="8147050" cy="196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pPr fontAlgn="base">
              <a:lnSpc>
                <a:spcPct val="95000"/>
              </a:lnSpc>
              <a:spcBef>
                <a:spcPts val="1200"/>
              </a:spcBef>
              <a:spcAft>
                <a:spcPct val="0"/>
              </a:spcAft>
            </a:pPr>
            <a:r>
              <a:rPr lang="en-US" altLang="en-US" sz="3200">
                <a:solidFill>
                  <a:prstClr val="white"/>
                </a:solidFill>
              </a:rPr>
              <a:t>Other than regular education, the public is often only made aware of the unsafe actions that occur in schools (bullying, assault, drug use, etc.).   </a:t>
            </a:r>
          </a:p>
        </p:txBody>
      </p:sp>
      <p:sp>
        <p:nvSpPr>
          <p:cNvPr id="17413" name="Slide Number Placeholder 7"/>
          <p:cNvSpPr txBox="1">
            <a:spLocks noGrp="1"/>
          </p:cNvSpPr>
          <p:nvPr/>
        </p:nvSpPr>
        <p:spPr bwMode="auto">
          <a:xfrm>
            <a:off x="219075" y="6437313"/>
            <a:ext cx="3476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1AD894B-7BAA-4715-817E-5645835A7522}" type="slidenum">
              <a:rPr lang="en-US" altLang="en-US" sz="1000">
                <a:solidFill>
                  <a:srgbClr val="D9D9D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 sz="1000">
              <a:solidFill>
                <a:srgbClr val="D9D9D9"/>
              </a:solidFill>
            </a:endParaRPr>
          </a:p>
        </p:txBody>
      </p:sp>
      <p:sp>
        <p:nvSpPr>
          <p:cNvPr id="17414" name="TextBox 16"/>
          <p:cNvSpPr txBox="1">
            <a:spLocks noChangeArrowheads="1"/>
          </p:cNvSpPr>
          <p:nvPr/>
        </p:nvSpPr>
        <p:spPr bwMode="auto">
          <a:xfrm>
            <a:off x="1660525" y="136525"/>
            <a:ext cx="748347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pPr fontAlgn="base">
              <a:lnSpc>
                <a:spcPct val="95000"/>
              </a:lnSpc>
              <a:spcBef>
                <a:spcPts val="1200"/>
              </a:spcBef>
              <a:spcAft>
                <a:spcPct val="0"/>
              </a:spcAft>
            </a:pPr>
            <a:r>
              <a:rPr lang="en-US" altLang="en-US" sz="3200">
                <a:solidFill>
                  <a:prstClr val="white"/>
                </a:solidFill>
              </a:rPr>
              <a:t>The Safety of School Settings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66738" y="3886200"/>
            <a:ext cx="8078787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>
                <a:solidFill>
                  <a:prstClr val="black"/>
                </a:solidFill>
                <a:cs typeface="Arial" charset="0"/>
              </a:rPr>
              <a:t>Class discussion</a:t>
            </a:r>
            <a:r>
              <a:rPr lang="en-US" altLang="en-US" sz="2800">
                <a:solidFill>
                  <a:prstClr val="black"/>
                </a:solidFill>
                <a:cs typeface="Arial" charset="0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altLang="en-US" sz="2800">
                <a:solidFill>
                  <a:prstClr val="black"/>
                </a:solidFill>
                <a:cs typeface="Arial" charset="0"/>
              </a:rPr>
              <a:t>Discuss the positive interactions in schools that make a safe and secure learning environment.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35029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ullet master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D71A13"/>
      </a:accent2>
      <a:accent3>
        <a:srgbClr val="9BBB59"/>
      </a:accent3>
      <a:accent4>
        <a:srgbClr val="8064A2"/>
      </a:accent4>
      <a:accent5>
        <a:srgbClr val="4BACC6"/>
      </a:accent5>
      <a:accent6>
        <a:srgbClr val="DF7D1E"/>
      </a:accent6>
      <a:hlink>
        <a:srgbClr val="0000FF"/>
      </a:hlink>
      <a:folHlink>
        <a:srgbClr val="80008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17000">
              <a:srgbClr val="D71A13"/>
            </a:gs>
            <a:gs pos="100000">
              <a:srgbClr val="DF7D1E">
                <a:alpha val="73000"/>
              </a:srgbClr>
            </a:gs>
          </a:gsLst>
          <a:lin ang="6600000" scaled="0"/>
        </a:gradFill>
        <a:ln w="9525" cap="flat" cmpd="sng" algn="ctr">
          <a:noFill/>
          <a:prstDash val="solid"/>
          <a:miter lim="800000"/>
          <a:headEnd type="none" w="med" len="med"/>
          <a:tailEnd type="none" w="med" len="me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eaLnBrk="1" latinLnBrk="0" hangingPunct="1">
          <a:lnSpc>
            <a:spcPct val="90000"/>
          </a:lnSpc>
          <a:buClrTx/>
          <a:buSzTx/>
          <a:buFontTx/>
          <a:buNone/>
          <a:tabLst/>
          <a:defRPr b="1" smtClean="0">
            <a:solidFill>
              <a:schemeClr val="bg1"/>
            </a:solidFill>
            <a:effectLst/>
            <a:latin typeface="Century Gothic" pitchFamily="34" charset="0"/>
          </a:defRPr>
        </a:defPPr>
      </a:lst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683</Words>
  <Application>Microsoft Office PowerPoint</Application>
  <PresentationFormat>On-screen Show (4:3)</PresentationFormat>
  <Paragraphs>96</Paragraphs>
  <Slides>14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Bullet master</vt:lpstr>
      <vt:lpstr>Introducing the Critical Study  of School Safety</vt:lpstr>
      <vt:lpstr>PowerPoint Presentation</vt:lpstr>
      <vt:lpstr>PowerPoint Presentation</vt:lpstr>
      <vt:lpstr>PowerPoint Presentation</vt:lpstr>
      <vt:lpstr>Safe Schools Data Reported</vt:lpstr>
      <vt:lpstr>Are Schools Safe?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full set of PowerPoint slides is available upon adoption.  Email bhall@cap-press.com  for more information.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the Critical Study  of School Safety</dc:title>
  <dc:creator>tina</dc:creator>
  <cp:lastModifiedBy>tina</cp:lastModifiedBy>
  <cp:revision>1</cp:revision>
  <dcterms:created xsi:type="dcterms:W3CDTF">2015-04-08T15:00:04Z</dcterms:created>
  <dcterms:modified xsi:type="dcterms:W3CDTF">2015-04-08T15:01:00Z</dcterms:modified>
</cp:coreProperties>
</file>