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5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14" y="-4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DDBDF-FA12-4EA6-AD57-30ABD3554170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59FD8-FCE6-470D-B72C-1DE175FE94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108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DDBDF-FA12-4EA6-AD57-30ABD3554170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59FD8-FCE6-470D-B72C-1DE175FE94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022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DDBDF-FA12-4EA6-AD57-30ABD3554170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59FD8-FCE6-470D-B72C-1DE175FE94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5455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9FF9EBD-F302-4860-B420-CEDAE15ED8A1}" type="datetime1">
              <a:rPr lang="en-US" smtClean="0"/>
              <a:pPr/>
              <a:t>11/2/2015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en-US" smtClean="0">
                <a:solidFill>
                  <a:srgbClr val="2DA2BF">
                    <a:tint val="20000"/>
                  </a:srgbClr>
                </a:solidFill>
              </a:rPr>
              <a:t>Copyright © 2015 Kathryn Morgan. All rights reserved.</a:t>
            </a:r>
            <a:endParaRPr lang="en-US" dirty="0">
              <a:solidFill>
                <a:srgbClr val="2DA2BF">
                  <a:tint val="2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F5D6BD6-FD8D-4114-BEB7-DB3ED91E9E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80155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339C73-7AB3-40AD-A5A0-7490C80C18E6}" type="datetime1">
              <a:rPr lang="en-US" smtClean="0">
                <a:solidFill>
                  <a:prstClr val="black"/>
                </a:solidFill>
              </a:rPr>
              <a:pPr/>
              <a:t>11/2/2015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>
                <a:solidFill>
                  <a:prstClr val="black"/>
                </a:solidFill>
              </a:rPr>
              <a:t>Copyright © 2015 Kathryn Morgan. All rights reserved.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5D6BD6-FD8D-4114-BEB7-DB3ED91E9E9D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8826072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047698-9FD6-4BDC-A05B-4A4E46CB0364}" type="datetime1">
              <a:rPr lang="en-US" smtClean="0">
                <a:solidFill>
                  <a:prstClr val="white"/>
                </a:solidFill>
              </a:rPr>
              <a:pPr/>
              <a:t>11/2/2015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>
                <a:solidFill>
                  <a:prstClr val="white"/>
                </a:solidFill>
              </a:rPr>
              <a:t>Copyright © 2015 Kathryn Morgan. All rights reserved.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5D6BD6-FD8D-4114-BEB7-DB3ED91E9E9D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52190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44050D-D31D-4801-B567-64EC352F4887}" type="datetime1">
              <a:rPr lang="en-US" smtClean="0">
                <a:solidFill>
                  <a:prstClr val="white"/>
                </a:solidFill>
              </a:rPr>
              <a:pPr/>
              <a:t>11/2/2015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>
                <a:solidFill>
                  <a:prstClr val="white"/>
                </a:solidFill>
              </a:rPr>
              <a:t>Copyright © 2015 Kathryn Morgan. All rights reserved.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5D6BD6-FD8D-4114-BEB7-DB3ED91E9E9D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10631391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A8B451-A41B-4A02-BA95-77FA47871646}" type="datetime1">
              <a:rPr lang="en-US" smtClean="0">
                <a:solidFill>
                  <a:prstClr val="black"/>
                </a:solidFill>
              </a:rPr>
              <a:pPr/>
              <a:t>11/2/2015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>
                <a:solidFill>
                  <a:prstClr val="black"/>
                </a:solidFill>
              </a:rPr>
              <a:t>Copyright © 2015 Kathryn Morgan. All rights reserved.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5D6BD6-FD8D-4114-BEB7-DB3ED91E9E9D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75291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5E0213-BC1A-48FA-8BF5-81FE678E9C28}" type="datetime1">
              <a:rPr lang="en-US" smtClean="0">
                <a:solidFill>
                  <a:prstClr val="white"/>
                </a:solidFill>
              </a:rPr>
              <a:pPr/>
              <a:t>11/2/2015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>
                <a:solidFill>
                  <a:prstClr val="white"/>
                </a:solidFill>
              </a:rPr>
              <a:t>Copyright © 2015 Kathryn Morgan. All rights reserved.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5D6BD6-FD8D-4114-BEB7-DB3ED91E9E9D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52857730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A2C41C-F33C-4AB0-B5D0-D7C8C12472A0}" type="datetime1">
              <a:rPr lang="en-US" smtClean="0">
                <a:solidFill>
                  <a:prstClr val="black"/>
                </a:solidFill>
              </a:rPr>
              <a:pPr/>
              <a:t>11/2/2015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>
                <a:solidFill>
                  <a:prstClr val="black"/>
                </a:solidFill>
              </a:rPr>
              <a:t>Copyright © 2015 Kathryn Morgan. All rights reserved.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5D6BD6-FD8D-4114-BEB7-DB3ED91E9E9D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786251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32BD382-7A25-4C9A-B3B2-D996CDA348B2}" type="datetime1">
              <a:rPr lang="en-US" smtClean="0">
                <a:solidFill>
                  <a:prstClr val="black"/>
                </a:solidFill>
              </a:rPr>
              <a:pPr/>
              <a:t>11/2/2015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>
                <a:solidFill>
                  <a:prstClr val="black"/>
                </a:solidFill>
              </a:rPr>
              <a:t>Copyright © 2015 Kathryn Morgan. All rights reserved.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5D6BD6-FD8D-4114-BEB7-DB3ED91E9E9D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84060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DDBDF-FA12-4EA6-AD57-30ABD3554170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59FD8-FCE6-470D-B72C-1DE175FE94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29247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B9C8540-797A-4723-9562-BF82AF63C67C}" type="datetime1">
              <a:rPr lang="en-US" smtClean="0">
                <a:solidFill>
                  <a:prstClr val="white"/>
                </a:solidFill>
              </a:rPr>
              <a:pPr/>
              <a:t>11/2/2015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>
                <a:solidFill>
                  <a:prstClr val="white"/>
                </a:solidFill>
              </a:rPr>
              <a:t>Copyright © 2015 Kathryn Morgan. All rights reserved.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F5D6BD6-FD8D-4114-BEB7-DB3ED91E9E9D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03689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BFA987-279E-4787-B50A-0926A523B3DA}" type="datetime1">
              <a:rPr lang="en-US" smtClean="0">
                <a:solidFill>
                  <a:prstClr val="black"/>
                </a:solidFill>
              </a:rPr>
              <a:pPr/>
              <a:t>11/2/2015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>
                <a:solidFill>
                  <a:prstClr val="black"/>
                </a:solidFill>
              </a:rPr>
              <a:t>Copyright © 2015 Kathryn Morgan. All rights reserved.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5D6BD6-FD8D-4114-BEB7-DB3ED91E9E9D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256979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863458-28A1-4A0E-A6A5-23B753402183}" type="datetime1">
              <a:rPr lang="en-US" smtClean="0">
                <a:solidFill>
                  <a:prstClr val="black"/>
                </a:solidFill>
              </a:rPr>
              <a:pPr/>
              <a:t>11/2/2015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>
                <a:solidFill>
                  <a:prstClr val="black"/>
                </a:solidFill>
              </a:rPr>
              <a:t>Copyright © 2015 Kathryn Morgan. All rights reserved.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5D6BD6-FD8D-4114-BEB7-DB3ED91E9E9D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9798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DDBDF-FA12-4EA6-AD57-30ABD3554170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59FD8-FCE6-470D-B72C-1DE175FE94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741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DDBDF-FA12-4EA6-AD57-30ABD3554170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59FD8-FCE6-470D-B72C-1DE175FE94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907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DDBDF-FA12-4EA6-AD57-30ABD3554170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59FD8-FCE6-470D-B72C-1DE175FE94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105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DDBDF-FA12-4EA6-AD57-30ABD3554170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59FD8-FCE6-470D-B72C-1DE175FE94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821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DDBDF-FA12-4EA6-AD57-30ABD3554170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59FD8-FCE6-470D-B72C-1DE175FE94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319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DDBDF-FA12-4EA6-AD57-30ABD3554170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59FD8-FCE6-470D-B72C-1DE175FE94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797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DDBDF-FA12-4EA6-AD57-30ABD3554170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59FD8-FCE6-470D-B72C-1DE175FE94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066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5DDBDF-FA12-4EA6-AD57-30ABD3554170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B59FD8-FCE6-470D-B72C-1DE175FE94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432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9975BD2-F41B-435D-A6B4-5F8F9F1225EC}" type="datetime1">
              <a:rPr lang="en-US" smtClean="0">
                <a:solidFill>
                  <a:prstClr val="black"/>
                </a:solidFill>
              </a:rPr>
              <a:pPr/>
              <a:t>11/2/2015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>
                <a:solidFill>
                  <a:prstClr val="black"/>
                </a:solidFill>
              </a:rPr>
              <a:t>Copyright © 2015 Kathryn Morgan. All rights reserved.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F5D6BD6-FD8D-4114-BEB7-DB3ED91E9E9D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8373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0" y="685800"/>
            <a:ext cx="7239000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en-US" sz="4800" b="1" spc="50" dirty="0">
              <a:ln w="11430"/>
              <a:solidFill>
                <a:prstClr val="black"/>
              </a:solidFill>
              <a:latin typeface="Garamond" panose="02020404030301010803" pitchFamily="18" charset="0"/>
            </a:endParaRPr>
          </a:p>
          <a:p>
            <a:pPr algn="ctr"/>
            <a:r>
              <a:rPr lang="en-US" sz="4800" b="1" spc="50" dirty="0">
                <a:ln w="11430"/>
                <a:solidFill>
                  <a:prstClr val="black"/>
                </a:solidFill>
                <a:latin typeface="Garamond" panose="02020404030301010803" pitchFamily="18" charset="0"/>
              </a:rPr>
              <a:t>PROBATION, PAROLE, &amp; COMMUNITY CORRECTIONS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Copyright © 2015 Kathryn Morgan. All rights reserved.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6053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04800"/>
            <a:ext cx="87630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prstClr val="black"/>
                </a:solidFill>
                <a:latin typeface="Garamond" panose="02020404030301010803" pitchFamily="18" charset="0"/>
              </a:rPr>
              <a:t>D</a:t>
            </a:r>
            <a:r>
              <a:rPr lang="en-US" sz="3200" b="1" dirty="0">
                <a:solidFill>
                  <a:prstClr val="black"/>
                </a:solidFill>
                <a:latin typeface="Garamond" panose="02020404030301010803" pitchFamily="18" charset="0"/>
              </a:rPr>
              <a:t>. </a:t>
            </a:r>
            <a:r>
              <a:rPr lang="en-US" sz="2800" b="1" dirty="0">
                <a:solidFill>
                  <a:prstClr val="black"/>
                </a:solidFill>
                <a:latin typeface="Garamond" panose="02020404030301010803" pitchFamily="18" charset="0"/>
              </a:rPr>
              <a:t>Adjudication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>
                <a:solidFill>
                  <a:prstClr val="black"/>
                </a:solidFill>
                <a:latin typeface="Garamond" panose="02020404030301010803" pitchFamily="18" charset="0"/>
              </a:rPr>
              <a:t>Case is presented in Court by prosecuting and defense attorneys before a judge or jury.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>
                <a:solidFill>
                  <a:prstClr val="black"/>
                </a:solidFill>
                <a:latin typeface="Garamond" panose="02020404030301010803" pitchFamily="18" charset="0"/>
              </a:rPr>
              <a:t>Evidence is presented and witnesses are confronted and cross-examined.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>
                <a:solidFill>
                  <a:prstClr val="black"/>
                </a:solidFill>
                <a:latin typeface="Garamond" panose="02020404030301010803" pitchFamily="18" charset="0"/>
              </a:rPr>
              <a:t>The </a:t>
            </a:r>
            <a:r>
              <a:rPr lang="en-US" sz="2400" dirty="0">
                <a:solidFill>
                  <a:prstClr val="black"/>
                </a:solidFill>
                <a:latin typeface="Garamond" panose="02020404030301010803" pitchFamily="18" charset="0"/>
              </a:rPr>
              <a:t>judge or jury hearing the case must decide that the evidence </a:t>
            </a:r>
            <a:r>
              <a:rPr lang="en-US" sz="2400" dirty="0">
                <a:solidFill>
                  <a:prstClr val="black"/>
                </a:solidFill>
                <a:latin typeface="Garamond" panose="02020404030301010803" pitchFamily="18" charset="0"/>
              </a:rPr>
              <a:t>“beyond </a:t>
            </a:r>
            <a:r>
              <a:rPr lang="en-US" sz="2400" dirty="0">
                <a:solidFill>
                  <a:prstClr val="black"/>
                </a:solidFill>
                <a:latin typeface="Garamond" panose="02020404030301010803" pitchFamily="18" charset="0"/>
              </a:rPr>
              <a:t>a reasonable </a:t>
            </a:r>
            <a:r>
              <a:rPr lang="en-US" sz="2400" dirty="0">
                <a:solidFill>
                  <a:prstClr val="black"/>
                </a:solidFill>
                <a:latin typeface="Garamond" panose="02020404030301010803" pitchFamily="18" charset="0"/>
              </a:rPr>
              <a:t>doubt” </a:t>
            </a:r>
            <a:r>
              <a:rPr lang="en-US" sz="2400" dirty="0">
                <a:solidFill>
                  <a:prstClr val="black"/>
                </a:solidFill>
                <a:latin typeface="Garamond" panose="02020404030301010803" pitchFamily="18" charset="0"/>
              </a:rPr>
              <a:t>proves that the defendant did commit the crime. </a:t>
            </a:r>
            <a:endParaRPr lang="en-US" sz="2400" dirty="0">
              <a:solidFill>
                <a:prstClr val="black"/>
              </a:solidFill>
              <a:latin typeface="Garamond" panose="02020404030301010803" pitchFamily="18" charset="0"/>
            </a:endParaRPr>
          </a:p>
          <a:p>
            <a:pPr marL="971550" lvl="1" indent="-514350">
              <a:buFont typeface="+mj-lt"/>
              <a:buAutoNum type="alphaLcPeriod"/>
            </a:pPr>
            <a:r>
              <a:rPr lang="en-US" sz="2000" dirty="0">
                <a:solidFill>
                  <a:prstClr val="black"/>
                </a:solidFill>
                <a:latin typeface="Garamond" panose="02020404030301010803" pitchFamily="18" charset="0"/>
              </a:rPr>
              <a:t>the </a:t>
            </a:r>
            <a:r>
              <a:rPr lang="en-US" sz="2000" dirty="0">
                <a:solidFill>
                  <a:prstClr val="black"/>
                </a:solidFill>
                <a:latin typeface="Garamond" panose="02020404030301010803" pitchFamily="18" charset="0"/>
              </a:rPr>
              <a:t>standard of proof must be "proof beyond a reasonable doubt."</a:t>
            </a:r>
            <a:endParaRPr lang="en-US" sz="2000" dirty="0">
              <a:solidFill>
                <a:prstClr val="black"/>
              </a:solidFill>
              <a:latin typeface="Garamond" panose="02020404030301010803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400" dirty="0">
                <a:solidFill>
                  <a:prstClr val="black"/>
                </a:solidFill>
                <a:latin typeface="Garamond" panose="02020404030301010803" pitchFamily="18" charset="0"/>
              </a:rPr>
              <a:t>When the </a:t>
            </a:r>
            <a:r>
              <a:rPr lang="en-US" sz="2400" dirty="0">
                <a:solidFill>
                  <a:prstClr val="black"/>
                </a:solidFill>
                <a:latin typeface="Garamond" panose="02020404030301010803" pitchFamily="18" charset="0"/>
              </a:rPr>
              <a:t>jury cannot reach </a:t>
            </a:r>
            <a:r>
              <a:rPr lang="en-US" sz="2400" dirty="0">
                <a:solidFill>
                  <a:prstClr val="black"/>
                </a:solidFill>
                <a:latin typeface="Garamond" panose="02020404030301010803" pitchFamily="18" charset="0"/>
              </a:rPr>
              <a:t>a decision, it becomes deadlocked.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2000" dirty="0">
                <a:solidFill>
                  <a:prstClr val="black"/>
                </a:solidFill>
                <a:latin typeface="Garamond" panose="02020404030301010803" pitchFamily="18" charset="0"/>
              </a:rPr>
              <a:t>Jury </a:t>
            </a:r>
            <a:r>
              <a:rPr lang="en-US" sz="2000" dirty="0">
                <a:solidFill>
                  <a:prstClr val="black"/>
                </a:solidFill>
                <a:latin typeface="Garamond" panose="02020404030301010803" pitchFamily="18" charset="0"/>
              </a:rPr>
              <a:t>deadlock </a:t>
            </a:r>
            <a:r>
              <a:rPr lang="en-US" sz="2000" dirty="0">
                <a:solidFill>
                  <a:prstClr val="black"/>
                </a:solidFill>
                <a:latin typeface="Garamond" panose="02020404030301010803" pitchFamily="18" charset="0"/>
              </a:rPr>
              <a:t>leaves </a:t>
            </a:r>
            <a:r>
              <a:rPr lang="en-US" sz="2000" dirty="0">
                <a:solidFill>
                  <a:prstClr val="black"/>
                </a:solidFill>
                <a:latin typeface="Garamond" panose="02020404030301010803" pitchFamily="18" charset="0"/>
              </a:rPr>
              <a:t>the case unresolved and open for a possible retrial.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Copyright © 2015 Kathryn Morgan. All rights reserved.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3314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1"/>
                </a:solidFill>
                <a:effectLst/>
                <a:ea typeface="ＭＳ Ｐゴシック" pitchFamily="34" charset="-128"/>
              </a:rPr>
              <a:t>The full set of PowerPoint slides is available upon adoption. </a:t>
            </a:r>
            <a:br>
              <a:rPr lang="en-US" b="1" dirty="0" smtClean="0">
                <a:solidFill>
                  <a:schemeClr val="tx1"/>
                </a:solidFill>
                <a:effectLst/>
                <a:ea typeface="ＭＳ Ｐゴシック" pitchFamily="34" charset="-128"/>
              </a:rPr>
            </a:br>
            <a:r>
              <a:rPr lang="en-US" b="1" smtClean="0">
                <a:solidFill>
                  <a:schemeClr val="tx1"/>
                </a:solidFill>
                <a:effectLst/>
                <a:ea typeface="ＭＳ Ｐゴシック" pitchFamily="34" charset="-128"/>
              </a:rPr>
              <a:t>Email bhall@cap-press.com </a:t>
            </a:r>
            <a:br>
              <a:rPr lang="en-US" b="1" smtClean="0">
                <a:solidFill>
                  <a:schemeClr val="tx1"/>
                </a:solidFill>
                <a:effectLst/>
                <a:ea typeface="ＭＳ Ｐゴシック" pitchFamily="34" charset="-128"/>
              </a:rPr>
            </a:br>
            <a:r>
              <a:rPr lang="en-US" b="1" smtClean="0">
                <a:solidFill>
                  <a:schemeClr val="tx1"/>
                </a:solidFill>
                <a:effectLst/>
                <a:ea typeface="ＭＳ Ｐゴシック" pitchFamily="34" charset="-128"/>
              </a:rPr>
              <a:t>for more information.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791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81000"/>
            <a:ext cx="8305800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prstClr val="black"/>
                </a:solidFill>
                <a:latin typeface="Garamond" panose="02020404030301010803" pitchFamily="18" charset="0"/>
              </a:rPr>
              <a:t>Chapter 1 </a:t>
            </a:r>
          </a:p>
          <a:p>
            <a:pPr algn="ctr"/>
            <a:r>
              <a:rPr lang="en-US" sz="5400" b="1" dirty="0">
                <a:solidFill>
                  <a:prstClr val="black"/>
                </a:solidFill>
                <a:latin typeface="Garamond" panose="02020404030301010803" pitchFamily="18" charset="0"/>
              </a:rPr>
              <a:t>Probation, Parole and Community Corrections</a:t>
            </a:r>
            <a:endParaRPr lang="en-US" sz="3200" b="1" dirty="0">
              <a:solidFill>
                <a:prstClr val="black"/>
              </a:solidFill>
              <a:latin typeface="Garamond" panose="02020404030301010803" pitchFamily="18" charset="0"/>
            </a:endParaRPr>
          </a:p>
          <a:p>
            <a:pPr algn="ctr"/>
            <a:endParaRPr lang="en-US" sz="3200" b="1" dirty="0">
              <a:solidFill>
                <a:prstClr val="black"/>
              </a:solidFill>
              <a:latin typeface="Garamond" panose="02020404030301010803" pitchFamily="18" charset="0"/>
            </a:endParaRPr>
          </a:p>
          <a:p>
            <a:pPr algn="ctr"/>
            <a:endParaRPr lang="en-US" sz="3200" b="1" dirty="0">
              <a:solidFill>
                <a:prstClr val="black"/>
              </a:solidFill>
              <a:latin typeface="Garamond" panose="02020404030301010803" pitchFamily="18" charset="0"/>
            </a:endParaRPr>
          </a:p>
          <a:p>
            <a:pPr algn="ctr"/>
            <a:endParaRPr lang="en-US" sz="3200" b="1" dirty="0">
              <a:solidFill>
                <a:prstClr val="black"/>
              </a:solidFill>
              <a:latin typeface="Garamond" panose="02020404030301010803" pitchFamily="18" charset="0"/>
            </a:endParaRPr>
          </a:p>
          <a:p>
            <a:pPr algn="ctr"/>
            <a:endParaRPr lang="en-US" sz="3200" b="1" dirty="0">
              <a:solidFill>
                <a:prstClr val="black"/>
              </a:solidFill>
              <a:latin typeface="Garamond" panose="02020404030301010803" pitchFamily="18" charset="0"/>
            </a:endParaRPr>
          </a:p>
          <a:p>
            <a:pPr algn="ctr"/>
            <a:endParaRPr lang="en-US" sz="3200" b="1" dirty="0">
              <a:solidFill>
                <a:prstClr val="black"/>
              </a:solidFill>
              <a:latin typeface="Garamond" panose="02020404030301010803" pitchFamily="18" charset="0"/>
            </a:endParaRPr>
          </a:p>
          <a:p>
            <a:pPr algn="ctr"/>
            <a:endParaRPr lang="en-US" sz="3200" b="1" dirty="0">
              <a:solidFill>
                <a:prstClr val="black"/>
              </a:solidFill>
              <a:latin typeface="Garamond" panose="02020404030301010803" pitchFamily="18" charset="0"/>
            </a:endParaRPr>
          </a:p>
          <a:p>
            <a:pPr algn="ctr"/>
            <a:endParaRPr lang="en-US" sz="3200" b="1" dirty="0">
              <a:solidFill>
                <a:prstClr val="black"/>
              </a:solidFill>
              <a:latin typeface="Garamond" panose="02020404030301010803" pitchFamily="18" charset="0"/>
            </a:endParaRPr>
          </a:p>
          <a:p>
            <a:endParaRPr lang="en-US" sz="2800" b="1" dirty="0">
              <a:solidFill>
                <a:prstClr val="black"/>
              </a:solidFill>
              <a:latin typeface="Garamond" panose="02020404030301010803" pitchFamily="18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Copyright © 2015 Kathryn Morgan. All rights reserved.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1940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1143000"/>
            <a:ext cx="8382000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prstClr val="black"/>
                </a:solidFill>
                <a:latin typeface="Garamond" panose="02020404030301010803" pitchFamily="18" charset="0"/>
              </a:rPr>
              <a:t>Learning Objectives:</a:t>
            </a:r>
          </a:p>
          <a:p>
            <a:r>
              <a:rPr lang="en-US" sz="2800" dirty="0">
                <a:solidFill>
                  <a:prstClr val="black"/>
                </a:solidFill>
                <a:latin typeface="Garamond" panose="02020404030301010803" pitchFamily="18" charset="0"/>
              </a:rPr>
              <a:t>1. Outline the criminal justice system process.</a:t>
            </a:r>
          </a:p>
          <a:p>
            <a:r>
              <a:rPr lang="en-US" sz="2800" dirty="0">
                <a:solidFill>
                  <a:prstClr val="black"/>
                </a:solidFill>
                <a:latin typeface="Garamond" panose="02020404030301010803" pitchFamily="18" charset="0"/>
              </a:rPr>
              <a:t>2. Identify the purposes of corrections. </a:t>
            </a:r>
          </a:p>
          <a:p>
            <a:r>
              <a:rPr lang="en-US" sz="2800" dirty="0">
                <a:solidFill>
                  <a:prstClr val="black"/>
                </a:solidFill>
                <a:latin typeface="Garamond" panose="02020404030301010803" pitchFamily="18" charset="0"/>
              </a:rPr>
              <a:t>3. Summarize the strategies of community corrections.</a:t>
            </a:r>
          </a:p>
          <a:p>
            <a:r>
              <a:rPr lang="en-US" sz="2800" dirty="0">
                <a:solidFill>
                  <a:prstClr val="black"/>
                </a:solidFill>
                <a:latin typeface="Garamond" panose="02020404030301010803" pitchFamily="18" charset="0"/>
              </a:rPr>
              <a:t>4. Discuss major controversies in community corrections.</a:t>
            </a:r>
          </a:p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Copyright © 2015 Kathryn Morgan. All rights reserved.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92859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228600"/>
            <a:ext cx="8610600" cy="6217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+mj-lt"/>
              <a:buAutoNum type="romanUcPeriod"/>
            </a:pPr>
            <a:r>
              <a:rPr lang="en-US" sz="2800" b="1" dirty="0">
                <a:solidFill>
                  <a:prstClr val="black"/>
                </a:solidFill>
                <a:latin typeface="Garamond" panose="02020404030301010803" pitchFamily="18" charset="0"/>
              </a:rPr>
              <a:t>The Criminal Offender in the Criminal Justice System: Phases of Criminal Justice Processing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sz="2800" b="1" dirty="0">
                <a:solidFill>
                  <a:prstClr val="black"/>
                </a:solidFill>
                <a:latin typeface="Garamond" panose="02020404030301010803" pitchFamily="18" charset="0"/>
              </a:rPr>
              <a:t>Legislative Phase</a:t>
            </a:r>
          </a:p>
          <a:p>
            <a:pPr marL="1428750" lvl="2" indent="-514350">
              <a:buFont typeface="+mj-lt"/>
              <a:buAutoNum type="arabicPeriod"/>
            </a:pPr>
            <a:r>
              <a:rPr lang="en-US" sz="2400" dirty="0">
                <a:solidFill>
                  <a:prstClr val="black"/>
                </a:solidFill>
                <a:latin typeface="Garamond" panose="02020404030301010803" pitchFamily="18" charset="0"/>
              </a:rPr>
              <a:t>Laws </a:t>
            </a:r>
            <a:r>
              <a:rPr lang="en-US" sz="2400" dirty="0">
                <a:solidFill>
                  <a:prstClr val="black"/>
                </a:solidFill>
                <a:latin typeface="Garamond" panose="02020404030301010803" pitchFamily="18" charset="0"/>
              </a:rPr>
              <a:t>passed by state legislatures and the U.S. Congress have an important impact on Corrections especially through the sentencing system</a:t>
            </a:r>
            <a:r>
              <a:rPr lang="en-US" sz="2400" i="1" dirty="0">
                <a:solidFill>
                  <a:prstClr val="black"/>
                </a:solidFill>
                <a:latin typeface="Garamond" panose="02020404030301010803" pitchFamily="18" charset="0"/>
              </a:rPr>
              <a:t>.</a:t>
            </a:r>
            <a:r>
              <a:rPr lang="en-US" sz="2400" dirty="0">
                <a:solidFill>
                  <a:prstClr val="black"/>
                </a:solidFill>
                <a:latin typeface="Garamond" panose="02020404030301010803" pitchFamily="18" charset="0"/>
              </a:rPr>
              <a:t> </a:t>
            </a:r>
            <a:endParaRPr lang="en-US" sz="2400" dirty="0">
              <a:solidFill>
                <a:prstClr val="black"/>
              </a:solidFill>
              <a:latin typeface="Garamond" panose="02020404030301010803" pitchFamily="18" charset="0"/>
            </a:endParaRPr>
          </a:p>
          <a:p>
            <a:pPr marL="1428750" lvl="2" indent="-514350">
              <a:buFont typeface="+mj-lt"/>
              <a:buAutoNum type="arabicPeriod"/>
            </a:pPr>
            <a:r>
              <a:rPr lang="en-US" sz="2400" dirty="0">
                <a:solidFill>
                  <a:prstClr val="black"/>
                </a:solidFill>
                <a:latin typeface="Garamond" panose="02020404030301010803" pitchFamily="18" charset="0"/>
              </a:rPr>
              <a:t>Sentencing </a:t>
            </a:r>
            <a:r>
              <a:rPr lang="en-US" sz="2400" dirty="0">
                <a:solidFill>
                  <a:prstClr val="black"/>
                </a:solidFill>
                <a:latin typeface="Garamond" panose="02020404030301010803" pitchFamily="18" charset="0"/>
              </a:rPr>
              <a:t>laws </a:t>
            </a:r>
            <a:r>
              <a:rPr lang="en-US" sz="2400" dirty="0">
                <a:solidFill>
                  <a:prstClr val="black"/>
                </a:solidFill>
                <a:latin typeface="Garamond" panose="02020404030301010803" pitchFamily="18" charset="0"/>
              </a:rPr>
              <a:t>affect the system, actions, </a:t>
            </a:r>
            <a:r>
              <a:rPr lang="en-US" sz="2400" dirty="0">
                <a:solidFill>
                  <a:prstClr val="black"/>
                </a:solidFill>
                <a:latin typeface="Garamond" panose="02020404030301010803" pitchFamily="18" charset="0"/>
              </a:rPr>
              <a:t>and behaviors of judges and correctional administrators</a:t>
            </a:r>
            <a:r>
              <a:rPr lang="en-US" sz="2400" b="1" dirty="0">
                <a:solidFill>
                  <a:prstClr val="black"/>
                </a:solidFill>
                <a:latin typeface="Garamond" panose="02020404030301010803" pitchFamily="18" charset="0"/>
              </a:rPr>
              <a:t>. </a:t>
            </a:r>
            <a:endParaRPr lang="en-US" sz="2400" b="1" dirty="0">
              <a:solidFill>
                <a:prstClr val="black"/>
              </a:solidFill>
              <a:latin typeface="Garamond" panose="02020404030301010803" pitchFamily="18" charset="0"/>
            </a:endParaRPr>
          </a:p>
          <a:p>
            <a:pPr marL="1371600" lvl="2" indent="-457200">
              <a:buFont typeface="+mj-lt"/>
              <a:buAutoNum type="arabicPeriod"/>
            </a:pPr>
            <a:r>
              <a:rPr lang="en-US" sz="2400" dirty="0">
                <a:solidFill>
                  <a:prstClr val="black"/>
                </a:solidFill>
                <a:latin typeface="Garamond" panose="02020404030301010803" pitchFamily="18" charset="0"/>
              </a:rPr>
              <a:t>There </a:t>
            </a:r>
            <a:r>
              <a:rPr lang="en-US" sz="2400" dirty="0">
                <a:solidFill>
                  <a:prstClr val="black"/>
                </a:solidFill>
                <a:latin typeface="Garamond" panose="02020404030301010803" pitchFamily="18" charset="0"/>
              </a:rPr>
              <a:t>are two main types of sentencing systems</a:t>
            </a:r>
            <a:r>
              <a:rPr lang="en-US" sz="2400" dirty="0">
                <a:solidFill>
                  <a:prstClr val="black"/>
                </a:solidFill>
                <a:latin typeface="Garamond" panose="02020404030301010803" pitchFamily="18" charset="0"/>
              </a:rPr>
              <a:t>:</a:t>
            </a:r>
          </a:p>
          <a:p>
            <a:pPr marL="2286000" lvl="4" indent="-457200">
              <a:buFont typeface="+mj-lt"/>
              <a:buAutoNum type="alphaLcPeriod"/>
            </a:pPr>
            <a:r>
              <a:rPr lang="en-US" sz="2000" b="1" dirty="0">
                <a:solidFill>
                  <a:prstClr val="black"/>
                </a:solidFill>
                <a:latin typeface="Garamond" panose="02020404030301010803" pitchFamily="18" charset="0"/>
              </a:rPr>
              <a:t>D</a:t>
            </a:r>
            <a:r>
              <a:rPr lang="en-US" sz="2000" b="1" dirty="0">
                <a:solidFill>
                  <a:prstClr val="black"/>
                </a:solidFill>
                <a:latin typeface="Garamond" panose="02020404030301010803" pitchFamily="18" charset="0"/>
              </a:rPr>
              <a:t>eterminate </a:t>
            </a:r>
            <a:r>
              <a:rPr lang="en-US" sz="2000" b="1" dirty="0">
                <a:solidFill>
                  <a:prstClr val="black"/>
                </a:solidFill>
                <a:latin typeface="Garamond" panose="02020404030301010803" pitchFamily="18" charset="0"/>
              </a:rPr>
              <a:t>sentencing </a:t>
            </a:r>
            <a:r>
              <a:rPr lang="en-US" sz="2000" b="1" dirty="0">
                <a:solidFill>
                  <a:prstClr val="black"/>
                </a:solidFill>
                <a:latin typeface="Garamond" panose="02020404030301010803" pitchFamily="18" charset="0"/>
              </a:rPr>
              <a:t>- </a:t>
            </a:r>
            <a:r>
              <a:rPr lang="en-US" sz="2000" dirty="0">
                <a:solidFill>
                  <a:prstClr val="black"/>
                </a:solidFill>
                <a:latin typeface="Garamond" panose="02020404030301010803" pitchFamily="18" charset="0"/>
              </a:rPr>
              <a:t>mandates that the </a:t>
            </a:r>
            <a:r>
              <a:rPr lang="en-US" sz="2000" dirty="0">
                <a:solidFill>
                  <a:prstClr val="black"/>
                </a:solidFill>
                <a:latin typeface="Garamond" panose="02020404030301010803" pitchFamily="18" charset="0"/>
              </a:rPr>
              <a:t>sentence </a:t>
            </a:r>
            <a:r>
              <a:rPr lang="en-US" sz="2000" dirty="0">
                <a:solidFill>
                  <a:prstClr val="black"/>
                </a:solidFill>
                <a:latin typeface="Garamond" panose="02020404030301010803" pitchFamily="18" charset="0"/>
              </a:rPr>
              <a:t>is </a:t>
            </a:r>
            <a:r>
              <a:rPr lang="en-US" sz="2000" dirty="0">
                <a:solidFill>
                  <a:prstClr val="black"/>
                </a:solidFill>
                <a:latin typeface="Garamond" panose="02020404030301010803" pitchFamily="18" charset="0"/>
              </a:rPr>
              <a:t>fixed at the time of sentencing. Flat sentences and mandatory sentences are types of determinate </a:t>
            </a:r>
            <a:r>
              <a:rPr lang="en-US" sz="2000" dirty="0">
                <a:solidFill>
                  <a:prstClr val="black"/>
                </a:solidFill>
                <a:latin typeface="Garamond" panose="02020404030301010803" pitchFamily="18" charset="0"/>
              </a:rPr>
              <a:t>sentences.</a:t>
            </a:r>
            <a:endParaRPr lang="en-US" sz="2000" dirty="0">
              <a:solidFill>
                <a:prstClr val="black"/>
              </a:solidFill>
              <a:latin typeface="Garamond" panose="02020404030301010803" pitchFamily="18" charset="0"/>
            </a:endParaRPr>
          </a:p>
          <a:p>
            <a:pPr marL="2286000" lvl="4" indent="-457200">
              <a:buFont typeface="+mj-lt"/>
              <a:buAutoNum type="alphaLcPeriod"/>
            </a:pPr>
            <a:r>
              <a:rPr lang="en-US" sz="2000" b="1" dirty="0">
                <a:solidFill>
                  <a:prstClr val="black"/>
                </a:solidFill>
                <a:latin typeface="Garamond" panose="02020404030301010803" pitchFamily="18" charset="0"/>
              </a:rPr>
              <a:t>I</a:t>
            </a:r>
            <a:r>
              <a:rPr lang="en-US" sz="2000" b="1" dirty="0">
                <a:solidFill>
                  <a:prstClr val="black"/>
                </a:solidFill>
                <a:latin typeface="Garamond" panose="02020404030301010803" pitchFamily="18" charset="0"/>
              </a:rPr>
              <a:t>ndeterminate sentencing</a:t>
            </a:r>
            <a:r>
              <a:rPr lang="en-US" sz="2000" dirty="0">
                <a:solidFill>
                  <a:prstClr val="black"/>
                </a:solidFill>
                <a:latin typeface="Garamond" panose="02020404030301010803" pitchFamily="18" charset="0"/>
              </a:rPr>
              <a:t> - The sentence  is not fixed but  </a:t>
            </a:r>
            <a:r>
              <a:rPr lang="en-US" sz="2000" dirty="0">
                <a:solidFill>
                  <a:prstClr val="black"/>
                </a:solidFill>
                <a:latin typeface="Garamond" panose="02020404030301010803" pitchFamily="18" charset="0"/>
              </a:rPr>
              <a:t>there is a minimum and maximum. </a:t>
            </a:r>
            <a:r>
              <a:rPr lang="en-US" sz="2000" dirty="0">
                <a:solidFill>
                  <a:prstClr val="black"/>
                </a:solidFill>
                <a:latin typeface="Garamond" panose="02020404030301010803" pitchFamily="18" charset="0"/>
              </a:rPr>
              <a:t>There </a:t>
            </a:r>
            <a:r>
              <a:rPr lang="en-US" sz="2000" dirty="0">
                <a:solidFill>
                  <a:prstClr val="black"/>
                </a:solidFill>
                <a:latin typeface="Garamond" panose="02020404030301010803" pitchFamily="18" charset="0"/>
              </a:rPr>
              <a:t>is flexibility </a:t>
            </a:r>
            <a:r>
              <a:rPr lang="en-US" sz="2000" dirty="0">
                <a:solidFill>
                  <a:prstClr val="black"/>
                </a:solidFill>
                <a:latin typeface="Garamond" panose="02020404030301010803" pitchFamily="18" charset="0"/>
              </a:rPr>
              <a:t>at </a:t>
            </a:r>
            <a:r>
              <a:rPr lang="en-US" sz="2000" dirty="0">
                <a:solidFill>
                  <a:prstClr val="black"/>
                </a:solidFill>
                <a:latin typeface="Garamond" panose="02020404030301010803" pitchFamily="18" charset="0"/>
              </a:rPr>
              <a:t>the time of release</a:t>
            </a:r>
            <a:r>
              <a:rPr lang="en-US" sz="2000" dirty="0">
                <a:solidFill>
                  <a:prstClr val="black"/>
                </a:solidFill>
                <a:latin typeface="Garamond" panose="02020404030301010803" pitchFamily="18" charset="0"/>
              </a:rPr>
              <a:t>.</a:t>
            </a:r>
            <a:endParaRPr lang="en-US" sz="2000" dirty="0">
              <a:solidFill>
                <a:prstClr val="black"/>
              </a:solidFill>
              <a:latin typeface="Garamond" panose="02020404030301010803" pitchFamily="18" charset="0"/>
            </a:endParaRPr>
          </a:p>
          <a:p>
            <a:pPr marL="1885950" lvl="3" indent="-514350">
              <a:buFont typeface="+mj-lt"/>
              <a:buAutoNum type="alphaUcPeriod"/>
            </a:pPr>
            <a:endParaRPr lang="en-US" sz="2400" dirty="0">
              <a:solidFill>
                <a:prstClr val="black"/>
              </a:solidFill>
              <a:latin typeface="Garamond" panose="02020404030301010803" pitchFamily="18" charset="0"/>
            </a:endParaRPr>
          </a:p>
          <a:p>
            <a:pPr marL="1428750" lvl="2" indent="-514350">
              <a:buFont typeface="+mj-lt"/>
              <a:buAutoNum type="arabicPeriod"/>
            </a:pPr>
            <a:endParaRPr lang="en-US" sz="2800" b="1" dirty="0">
              <a:solidFill>
                <a:prstClr val="black"/>
              </a:solidFill>
              <a:latin typeface="Garamond" panose="02020404030301010803" pitchFamily="18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Copyright © 2015 Kathryn Morgan. All rights reserved.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8716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04800"/>
            <a:ext cx="86106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2800" b="1" dirty="0">
                <a:solidFill>
                  <a:prstClr val="black"/>
                </a:solidFill>
                <a:latin typeface="Garamond" panose="02020404030301010803" pitchFamily="18" charset="0"/>
              </a:rPr>
              <a:t>B.  Entry into the System</a:t>
            </a:r>
          </a:p>
          <a:p>
            <a:pPr marL="1428750" lvl="2" indent="-514350">
              <a:buFont typeface="+mj-lt"/>
              <a:buAutoNum type="arabicPeriod"/>
            </a:pPr>
            <a:r>
              <a:rPr lang="en-US" sz="2400" dirty="0">
                <a:solidFill>
                  <a:prstClr val="black"/>
                </a:solidFill>
                <a:latin typeface="Garamond" panose="02020404030301010803" pitchFamily="18" charset="0"/>
              </a:rPr>
              <a:t>Initial </a:t>
            </a:r>
            <a:r>
              <a:rPr lang="en-US" sz="2400" dirty="0">
                <a:solidFill>
                  <a:prstClr val="black"/>
                </a:solidFill>
                <a:latin typeface="Garamond" panose="02020404030301010803" pitchFamily="18" charset="0"/>
              </a:rPr>
              <a:t>contact is made with the system when an act makes a person the subject of interest to law enforcement agencies. </a:t>
            </a:r>
            <a:endParaRPr lang="en-US" sz="2400" dirty="0">
              <a:solidFill>
                <a:prstClr val="black"/>
              </a:solidFill>
              <a:latin typeface="Garamond" panose="02020404030301010803" pitchFamily="18" charset="0"/>
            </a:endParaRPr>
          </a:p>
          <a:p>
            <a:pPr marL="1885950" lvl="3" indent="-514350">
              <a:buFont typeface="+mj-lt"/>
              <a:buAutoNum type="alphaLcPeriod"/>
            </a:pPr>
            <a:r>
              <a:rPr lang="en-US" sz="2000" dirty="0">
                <a:solidFill>
                  <a:prstClr val="black"/>
                </a:solidFill>
                <a:latin typeface="Garamond" panose="02020404030301010803" pitchFamily="18" charset="0"/>
              </a:rPr>
              <a:t>Police </a:t>
            </a:r>
            <a:r>
              <a:rPr lang="en-US" sz="2000" dirty="0">
                <a:solidFill>
                  <a:prstClr val="black"/>
                </a:solidFill>
                <a:latin typeface="Garamond" panose="02020404030301010803" pitchFamily="18" charset="0"/>
              </a:rPr>
              <a:t>may observe a </a:t>
            </a:r>
            <a:r>
              <a:rPr lang="en-US" sz="2000" dirty="0">
                <a:solidFill>
                  <a:prstClr val="black"/>
                </a:solidFill>
                <a:latin typeface="Garamond" panose="02020404030301010803" pitchFamily="18" charset="0"/>
              </a:rPr>
              <a:t>crime; police may </a:t>
            </a:r>
            <a:r>
              <a:rPr lang="en-US" sz="2000" dirty="0">
                <a:solidFill>
                  <a:prstClr val="black"/>
                </a:solidFill>
                <a:latin typeface="Garamond" panose="02020404030301010803" pitchFamily="18" charset="0"/>
              </a:rPr>
              <a:t>be called to the scene of a </a:t>
            </a:r>
            <a:r>
              <a:rPr lang="en-US" sz="2000" dirty="0">
                <a:solidFill>
                  <a:prstClr val="black"/>
                </a:solidFill>
                <a:latin typeface="Garamond" panose="02020404030301010803" pitchFamily="18" charset="0"/>
              </a:rPr>
              <a:t>crime or a </a:t>
            </a:r>
            <a:r>
              <a:rPr lang="en-US" sz="2000" dirty="0">
                <a:solidFill>
                  <a:prstClr val="black"/>
                </a:solidFill>
                <a:latin typeface="Garamond" panose="02020404030301010803" pitchFamily="18" charset="0"/>
              </a:rPr>
              <a:t>victim may report a crime</a:t>
            </a:r>
            <a:r>
              <a:rPr lang="en-US" sz="2000" dirty="0">
                <a:solidFill>
                  <a:prstClr val="black"/>
                </a:solidFill>
                <a:latin typeface="Garamond" panose="02020404030301010803" pitchFamily="18" charset="0"/>
              </a:rPr>
              <a:t>.</a:t>
            </a:r>
          </a:p>
          <a:p>
            <a:pPr marL="1885950" lvl="3" indent="-514350">
              <a:buFont typeface="+mj-lt"/>
              <a:buAutoNum type="alphaLcPeriod"/>
            </a:pPr>
            <a:r>
              <a:rPr lang="en-US" sz="2000" dirty="0">
                <a:solidFill>
                  <a:prstClr val="black"/>
                </a:solidFill>
                <a:latin typeface="Garamond" panose="02020404030301010803" pitchFamily="18" charset="0"/>
              </a:rPr>
              <a:t>Many crimes go undetected, unreported or police may not arrest a suspect</a:t>
            </a:r>
            <a:r>
              <a:rPr lang="en-US" sz="2400" b="1" dirty="0">
                <a:solidFill>
                  <a:prstClr val="black"/>
                </a:solidFill>
                <a:latin typeface="Garamond" panose="02020404030301010803" pitchFamily="18" charset="0"/>
              </a:rPr>
              <a:t>.</a:t>
            </a:r>
          </a:p>
          <a:p>
            <a:pPr marL="1428750" lvl="2" indent="-514350">
              <a:buFont typeface="+mj-lt"/>
              <a:buAutoNum type="arabicPeriod"/>
            </a:pPr>
            <a:r>
              <a:rPr lang="en-US" sz="2400" dirty="0">
                <a:solidFill>
                  <a:prstClr val="black"/>
                </a:solidFill>
                <a:latin typeface="Garamond" panose="02020404030301010803" pitchFamily="18" charset="0"/>
              </a:rPr>
              <a:t>Police make an arrest after investigation and sufficient </a:t>
            </a:r>
            <a:r>
              <a:rPr lang="en-US" sz="2400" dirty="0">
                <a:solidFill>
                  <a:prstClr val="black"/>
                </a:solidFill>
                <a:latin typeface="Garamond" panose="02020404030301010803" pitchFamily="18" charset="0"/>
              </a:rPr>
              <a:t>evidence to identify the violator and justify an </a:t>
            </a:r>
            <a:r>
              <a:rPr lang="en-US" sz="2400" dirty="0">
                <a:solidFill>
                  <a:prstClr val="black"/>
                </a:solidFill>
                <a:latin typeface="Garamond" panose="02020404030301010803" pitchFamily="18" charset="0"/>
              </a:rPr>
              <a:t>arrest.</a:t>
            </a:r>
          </a:p>
          <a:p>
            <a:pPr marL="1428750" lvl="2" indent="-514350">
              <a:buFont typeface="+mj-lt"/>
              <a:buAutoNum type="arabicPeriod"/>
            </a:pPr>
            <a:r>
              <a:rPr lang="en-US" sz="2400" dirty="0">
                <a:solidFill>
                  <a:prstClr val="black"/>
                </a:solidFill>
                <a:latin typeface="Garamond" panose="02020404030301010803" pitchFamily="18" charset="0"/>
              </a:rPr>
              <a:t>Suspect is taken </a:t>
            </a:r>
            <a:r>
              <a:rPr lang="en-US" sz="2400" dirty="0">
                <a:solidFill>
                  <a:prstClr val="black"/>
                </a:solidFill>
                <a:latin typeface="Garamond" panose="02020404030301010803" pitchFamily="18" charset="0"/>
              </a:rPr>
              <a:t>into </a:t>
            </a:r>
            <a:r>
              <a:rPr lang="en-US" sz="2400" dirty="0">
                <a:solidFill>
                  <a:prstClr val="black"/>
                </a:solidFill>
                <a:latin typeface="Garamond" panose="02020404030301010803" pitchFamily="18" charset="0"/>
              </a:rPr>
              <a:t>custody, interrogated</a:t>
            </a:r>
            <a:r>
              <a:rPr lang="en-US" sz="2400" dirty="0">
                <a:solidFill>
                  <a:prstClr val="black"/>
                </a:solidFill>
                <a:latin typeface="Garamond" panose="02020404030301010803" pitchFamily="18" charset="0"/>
              </a:rPr>
              <a:t>, photographed and fingerprinted.  </a:t>
            </a:r>
            <a:endParaRPr lang="en-US" sz="2400" dirty="0">
              <a:solidFill>
                <a:prstClr val="black"/>
              </a:solidFill>
              <a:latin typeface="Garamond" panose="02020404030301010803" pitchFamily="18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Copyright © 2015 Kathryn Morgan. All rights reserved.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3769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04800"/>
            <a:ext cx="87630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prstClr val="black"/>
                </a:solidFill>
                <a:latin typeface="Garamond" panose="02020404030301010803" pitchFamily="18" charset="0"/>
              </a:rPr>
              <a:t>C.  Prosecution and Pre-Trial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>
                <a:solidFill>
                  <a:prstClr val="black"/>
                </a:solidFill>
                <a:latin typeface="Garamond" panose="02020404030301010803" pitchFamily="18" charset="0"/>
              </a:rPr>
              <a:t>After arrest, the prosecutor receives the case and evidence. Two decisions are made:</a:t>
            </a:r>
          </a:p>
          <a:p>
            <a:pPr marL="1428750" lvl="2" indent="-514350">
              <a:buFont typeface="+mj-lt"/>
              <a:buAutoNum type="alphaLcPeriod"/>
            </a:pPr>
            <a:r>
              <a:rPr lang="en-US" sz="2000" dirty="0">
                <a:solidFill>
                  <a:prstClr val="black"/>
                </a:solidFill>
                <a:latin typeface="Garamond" panose="02020404030301010803" pitchFamily="18" charset="0"/>
              </a:rPr>
              <a:t>if </a:t>
            </a:r>
            <a:r>
              <a:rPr lang="en-US" sz="2000" dirty="0">
                <a:solidFill>
                  <a:prstClr val="black"/>
                </a:solidFill>
                <a:latin typeface="Garamond" panose="02020404030301010803" pitchFamily="18" charset="0"/>
              </a:rPr>
              <a:t>charges will be filed </a:t>
            </a:r>
            <a:endParaRPr lang="en-US" sz="2000" dirty="0">
              <a:solidFill>
                <a:prstClr val="black"/>
              </a:solidFill>
              <a:latin typeface="Garamond" panose="02020404030301010803" pitchFamily="18" charset="0"/>
            </a:endParaRPr>
          </a:p>
          <a:p>
            <a:pPr marL="1428750" lvl="2" indent="-514350">
              <a:buFont typeface="+mj-lt"/>
              <a:buAutoNum type="alphaLcPeriod"/>
            </a:pPr>
            <a:r>
              <a:rPr lang="en-US" sz="2000" dirty="0">
                <a:solidFill>
                  <a:prstClr val="black"/>
                </a:solidFill>
                <a:latin typeface="Garamond" panose="02020404030301010803" pitchFamily="18" charset="0"/>
              </a:rPr>
              <a:t>what </a:t>
            </a:r>
            <a:r>
              <a:rPr lang="en-US" sz="2000" dirty="0">
                <a:solidFill>
                  <a:prstClr val="black"/>
                </a:solidFill>
                <a:latin typeface="Garamond" panose="02020404030301010803" pitchFamily="18" charset="0"/>
              </a:rPr>
              <a:t>charges will be filed. </a:t>
            </a:r>
            <a:endParaRPr lang="en-US" sz="2000" dirty="0">
              <a:solidFill>
                <a:prstClr val="black"/>
              </a:solidFill>
              <a:latin typeface="Garamond" panose="02020404030301010803" pitchFamily="18" charset="0"/>
            </a:endParaRPr>
          </a:p>
          <a:p>
            <a:pPr marL="1428750" lvl="2" indent="-514350">
              <a:buFont typeface="+mj-lt"/>
              <a:buAutoNum type="alphaLcPeriod"/>
            </a:pPr>
            <a:endParaRPr lang="en-US" sz="2800" b="1" dirty="0">
              <a:solidFill>
                <a:prstClr val="black"/>
              </a:solidFill>
              <a:latin typeface="Garamond" panose="02020404030301010803" pitchFamily="18" charset="0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sz="2800" dirty="0">
                <a:solidFill>
                  <a:prstClr val="black"/>
                </a:solidFill>
                <a:latin typeface="Garamond" panose="02020404030301010803" pitchFamily="18" charset="0"/>
              </a:rPr>
              <a:t>Prosecutor may not prosecute a case for several reasons:</a:t>
            </a:r>
          </a:p>
          <a:p>
            <a:pPr marL="1428750" lvl="2" indent="-514350">
              <a:buFont typeface="+mj-lt"/>
              <a:buAutoNum type="alphaLcPeriod"/>
            </a:pPr>
            <a:r>
              <a:rPr lang="en-US" sz="2000" dirty="0">
                <a:solidFill>
                  <a:prstClr val="black"/>
                </a:solidFill>
                <a:latin typeface="Garamond" panose="02020404030301010803" pitchFamily="18" charset="0"/>
              </a:rPr>
              <a:t>insufficient evidence</a:t>
            </a:r>
          </a:p>
          <a:p>
            <a:pPr marL="1428750" lvl="2" indent="-514350">
              <a:buFont typeface="+mj-lt"/>
              <a:buAutoNum type="alphaLcPeriod"/>
            </a:pPr>
            <a:r>
              <a:rPr lang="en-US" sz="2000" dirty="0">
                <a:solidFill>
                  <a:prstClr val="black"/>
                </a:solidFill>
                <a:latin typeface="Garamond" panose="02020404030301010803" pitchFamily="18" charset="0"/>
              </a:rPr>
              <a:t>witness problems</a:t>
            </a:r>
          </a:p>
          <a:p>
            <a:pPr marL="1428750" lvl="2" indent="-514350">
              <a:buFont typeface="+mj-lt"/>
              <a:buAutoNum type="alphaLcPeriod"/>
            </a:pPr>
            <a:r>
              <a:rPr lang="en-US" sz="2000" dirty="0">
                <a:solidFill>
                  <a:prstClr val="black"/>
                </a:solidFill>
                <a:latin typeface="Garamond" panose="02020404030301010803" pitchFamily="18" charset="0"/>
              </a:rPr>
              <a:t>victim </a:t>
            </a:r>
            <a:r>
              <a:rPr lang="en-US" sz="2000" dirty="0">
                <a:solidFill>
                  <a:prstClr val="black"/>
                </a:solidFill>
                <a:latin typeface="Garamond" panose="02020404030301010803" pitchFamily="18" charset="0"/>
              </a:rPr>
              <a:t>behavior and </a:t>
            </a:r>
            <a:r>
              <a:rPr lang="en-US" sz="2000" dirty="0">
                <a:solidFill>
                  <a:prstClr val="black"/>
                </a:solidFill>
                <a:latin typeface="Garamond" panose="02020404030301010803" pitchFamily="18" charset="0"/>
              </a:rPr>
              <a:t>characteristics</a:t>
            </a:r>
          </a:p>
          <a:p>
            <a:pPr marL="1428750" lvl="2" indent="-514350">
              <a:buFont typeface="+mj-lt"/>
              <a:buAutoNum type="alphaLcPeriod"/>
            </a:pPr>
            <a:r>
              <a:rPr lang="en-US" sz="2000" dirty="0">
                <a:solidFill>
                  <a:prstClr val="black"/>
                </a:solidFill>
                <a:latin typeface="Garamond" panose="02020404030301010803" pitchFamily="18" charset="0"/>
              </a:rPr>
              <a:t>prosecution </a:t>
            </a:r>
            <a:r>
              <a:rPr lang="en-US" sz="2000" dirty="0">
                <a:solidFill>
                  <a:prstClr val="black"/>
                </a:solidFill>
                <a:latin typeface="Garamond" panose="02020404030301010803" pitchFamily="18" charset="0"/>
              </a:rPr>
              <a:t>caseloads </a:t>
            </a:r>
            <a:endParaRPr lang="en-US" sz="2000" dirty="0">
              <a:solidFill>
                <a:prstClr val="black"/>
              </a:solidFill>
              <a:latin typeface="Garamond" panose="02020404030301010803" pitchFamily="18" charset="0"/>
            </a:endParaRPr>
          </a:p>
          <a:p>
            <a:pPr marL="1428750" lvl="2" indent="-514350">
              <a:buFont typeface="+mj-lt"/>
              <a:buAutoNum type="alphaLcPeriod"/>
            </a:pPr>
            <a:r>
              <a:rPr lang="en-US" sz="2000" dirty="0">
                <a:solidFill>
                  <a:prstClr val="black"/>
                </a:solidFill>
                <a:latin typeface="Garamond" panose="02020404030301010803" pitchFamily="18" charset="0"/>
              </a:rPr>
              <a:t>decision </a:t>
            </a:r>
            <a:r>
              <a:rPr lang="en-US" sz="2000" dirty="0">
                <a:solidFill>
                  <a:prstClr val="black"/>
                </a:solidFill>
                <a:latin typeface="Garamond" panose="02020404030301010803" pitchFamily="18" charset="0"/>
              </a:rPr>
              <a:t>to try a more serious case pending against the suspect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Copyright © 2015 Kathryn Morgan. All rights reserved.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8361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81000"/>
            <a:ext cx="87630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US" sz="2400" dirty="0">
                <a:solidFill>
                  <a:prstClr val="black"/>
                </a:solidFill>
                <a:latin typeface="Garamond" panose="02020404030301010803" pitchFamily="18" charset="0"/>
              </a:rPr>
              <a:t>A </a:t>
            </a:r>
            <a:r>
              <a:rPr lang="en-US" sz="2400" dirty="0">
                <a:solidFill>
                  <a:prstClr val="black"/>
                </a:solidFill>
                <a:latin typeface="Garamond" panose="02020404030301010803" pitchFamily="18" charset="0"/>
              </a:rPr>
              <a:t>grand jury </a:t>
            </a:r>
            <a:r>
              <a:rPr lang="en-US" sz="2400" dirty="0">
                <a:solidFill>
                  <a:prstClr val="black"/>
                </a:solidFill>
                <a:latin typeface="Garamond" panose="02020404030301010803" pitchFamily="18" charset="0"/>
              </a:rPr>
              <a:t>determines </a:t>
            </a:r>
            <a:r>
              <a:rPr lang="en-US" sz="2400" dirty="0">
                <a:solidFill>
                  <a:prstClr val="black"/>
                </a:solidFill>
                <a:latin typeface="Garamond" panose="02020404030301010803" pitchFamily="18" charset="0"/>
              </a:rPr>
              <a:t>if there is enough evidence to justify a trial. </a:t>
            </a:r>
            <a:endParaRPr lang="en-US" sz="2400" dirty="0">
              <a:solidFill>
                <a:prstClr val="black"/>
              </a:solidFill>
              <a:latin typeface="Garamond" panose="02020404030301010803" pitchFamily="18" charset="0"/>
            </a:endParaRPr>
          </a:p>
          <a:p>
            <a:pPr marL="971550" lvl="1" indent="-514350">
              <a:buFont typeface="+mj-lt"/>
              <a:buAutoNum type="alphaLcPeriod"/>
            </a:pPr>
            <a:r>
              <a:rPr lang="en-US" sz="2000" dirty="0">
                <a:solidFill>
                  <a:prstClr val="black"/>
                </a:solidFill>
                <a:latin typeface="Garamond" panose="02020404030301010803" pitchFamily="18" charset="0"/>
              </a:rPr>
              <a:t>If </a:t>
            </a:r>
            <a:r>
              <a:rPr lang="en-US" sz="2000" dirty="0">
                <a:solidFill>
                  <a:prstClr val="black"/>
                </a:solidFill>
                <a:latin typeface="Garamond" panose="02020404030301010803" pitchFamily="18" charset="0"/>
              </a:rPr>
              <a:t>the evidence is sufficient to justify the case going to trial, the grand jury will return a "true bill of </a:t>
            </a:r>
            <a:r>
              <a:rPr lang="en-US" sz="2000" dirty="0">
                <a:solidFill>
                  <a:prstClr val="black"/>
                </a:solidFill>
                <a:latin typeface="Garamond" panose="02020404030301010803" pitchFamily="18" charset="0"/>
              </a:rPr>
              <a:t>indictment."</a:t>
            </a:r>
          </a:p>
          <a:p>
            <a:pPr marL="514350" indent="-514350">
              <a:buFont typeface="+mj-lt"/>
              <a:buAutoNum type="arabicPeriod" startAt="4"/>
            </a:pPr>
            <a:endParaRPr lang="en-US" sz="2400" b="1" dirty="0">
              <a:solidFill>
                <a:prstClr val="black"/>
              </a:solidFill>
              <a:latin typeface="Garamond" panose="02020404030301010803" pitchFamily="18" charset="0"/>
            </a:endParaRPr>
          </a:p>
          <a:p>
            <a:pPr marL="514350" indent="-514350">
              <a:buFont typeface="+mj-lt"/>
              <a:buAutoNum type="arabicPeriod" startAt="4"/>
            </a:pPr>
            <a:r>
              <a:rPr lang="en-US" sz="2400" dirty="0">
                <a:solidFill>
                  <a:prstClr val="black"/>
                </a:solidFill>
                <a:latin typeface="Garamond" panose="02020404030301010803" pitchFamily="18" charset="0"/>
              </a:rPr>
              <a:t>A preliminary hearing is also used during the pre-trial phase to determine if the case should go to trial</a:t>
            </a:r>
            <a:r>
              <a:rPr lang="en-US" sz="2800" dirty="0">
                <a:solidFill>
                  <a:prstClr val="black"/>
                </a:solidFill>
                <a:latin typeface="Garamond" panose="02020404030301010803" pitchFamily="18" charset="0"/>
              </a:rPr>
              <a:t>.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2000" dirty="0">
                <a:solidFill>
                  <a:prstClr val="black"/>
                </a:solidFill>
                <a:latin typeface="Garamond" panose="02020404030301010803" pitchFamily="18" charset="0"/>
              </a:rPr>
              <a:t>Attorneys present </a:t>
            </a:r>
            <a:r>
              <a:rPr lang="en-US" sz="2000" dirty="0">
                <a:solidFill>
                  <a:prstClr val="black"/>
                </a:solidFill>
                <a:latin typeface="Garamond" panose="02020404030301010803" pitchFamily="18" charset="0"/>
              </a:rPr>
              <a:t>the case in open court </a:t>
            </a:r>
            <a:r>
              <a:rPr lang="en-US" sz="2000" dirty="0">
                <a:solidFill>
                  <a:prstClr val="black"/>
                </a:solidFill>
                <a:latin typeface="Garamond" panose="02020404030301010803" pitchFamily="18" charset="0"/>
              </a:rPr>
              <a:t>before </a:t>
            </a:r>
            <a:r>
              <a:rPr lang="en-US" sz="2000" dirty="0">
                <a:solidFill>
                  <a:prstClr val="black"/>
                </a:solidFill>
                <a:latin typeface="Garamond" panose="02020404030301010803" pitchFamily="18" charset="0"/>
              </a:rPr>
              <a:t>the judge who makes a decision about the evidence. </a:t>
            </a:r>
            <a:endParaRPr lang="en-US" sz="2000" dirty="0">
              <a:solidFill>
                <a:prstClr val="black"/>
              </a:solidFill>
              <a:latin typeface="Garamond" panose="02020404030301010803" pitchFamily="18" charset="0"/>
            </a:endParaRPr>
          </a:p>
          <a:p>
            <a:pPr marL="971550" lvl="1" indent="-514350">
              <a:buFont typeface="+mj-lt"/>
              <a:buAutoNum type="alphaLcPeriod"/>
            </a:pPr>
            <a:r>
              <a:rPr lang="en-US" sz="2000" dirty="0">
                <a:solidFill>
                  <a:prstClr val="black"/>
                </a:solidFill>
                <a:latin typeface="Garamond" panose="02020404030301010803" pitchFamily="18" charset="0"/>
              </a:rPr>
              <a:t>A </a:t>
            </a:r>
            <a:r>
              <a:rPr lang="en-US" sz="2000" dirty="0">
                <a:solidFill>
                  <a:prstClr val="black"/>
                </a:solidFill>
                <a:latin typeface="Garamond" panose="02020404030301010803" pitchFamily="18" charset="0"/>
              </a:rPr>
              <a:t>finding of "probable cause" indicates that the evidence is sufficient for the suspect to stand trial. 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Copyright © 2015 Kathryn Morgan. All rights reserved.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8588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228600"/>
            <a:ext cx="89916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Tx/>
              <a:buAutoNum type="arabicPeriod" startAt="5"/>
            </a:pPr>
            <a:r>
              <a:rPr lang="en-US" sz="2400" dirty="0">
                <a:solidFill>
                  <a:prstClr val="black"/>
                </a:solidFill>
                <a:latin typeface="Garamond" panose="02020404030301010803" pitchFamily="18" charset="0"/>
              </a:rPr>
              <a:t>Arraignment </a:t>
            </a:r>
          </a:p>
          <a:p>
            <a:pPr marL="971550" lvl="1" indent="-514350">
              <a:buFontTx/>
              <a:buAutoNum type="alphaLcPeriod"/>
            </a:pPr>
            <a:r>
              <a:rPr lang="en-US" sz="2400" dirty="0">
                <a:solidFill>
                  <a:prstClr val="black"/>
                </a:solidFill>
                <a:latin typeface="Garamond" panose="02020404030301010803" pitchFamily="18" charset="0"/>
              </a:rPr>
              <a:t>Defendant </a:t>
            </a:r>
            <a:r>
              <a:rPr lang="en-US" sz="2400" dirty="0">
                <a:solidFill>
                  <a:prstClr val="black"/>
                </a:solidFill>
                <a:latin typeface="Garamond" panose="02020404030301010803" pitchFamily="18" charset="0"/>
              </a:rPr>
              <a:t>appears in court to hear formal </a:t>
            </a:r>
            <a:r>
              <a:rPr lang="en-US" sz="2400" dirty="0">
                <a:solidFill>
                  <a:prstClr val="black"/>
                </a:solidFill>
                <a:latin typeface="Garamond" panose="02020404030301010803" pitchFamily="18" charset="0"/>
              </a:rPr>
              <a:t>charges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2400" dirty="0">
                <a:solidFill>
                  <a:prstClr val="black"/>
                </a:solidFill>
                <a:latin typeface="Garamond" panose="02020404030301010803" pitchFamily="18" charset="0"/>
              </a:rPr>
              <a:t>Defendant is </a:t>
            </a:r>
            <a:r>
              <a:rPr lang="en-US" sz="2400" dirty="0">
                <a:solidFill>
                  <a:prstClr val="black"/>
                </a:solidFill>
                <a:latin typeface="Garamond" panose="02020404030301010803" pitchFamily="18" charset="0"/>
              </a:rPr>
              <a:t>informed of </a:t>
            </a:r>
            <a:r>
              <a:rPr lang="en-US" sz="2400" dirty="0">
                <a:solidFill>
                  <a:prstClr val="black"/>
                </a:solidFill>
                <a:latin typeface="Garamond" panose="02020404030301010803" pitchFamily="18" charset="0"/>
              </a:rPr>
              <a:t>rights:</a:t>
            </a:r>
          </a:p>
          <a:p>
            <a:pPr marL="1428750" lvl="2" indent="-514350"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prstClr val="black"/>
                </a:solidFill>
                <a:latin typeface="Garamond" panose="02020404030301010803" pitchFamily="18" charset="0"/>
              </a:rPr>
              <a:t>the </a:t>
            </a:r>
            <a:r>
              <a:rPr lang="en-US" sz="2000" dirty="0">
                <a:solidFill>
                  <a:prstClr val="black"/>
                </a:solidFill>
                <a:latin typeface="Garamond" panose="02020404030301010803" pitchFamily="18" charset="0"/>
              </a:rPr>
              <a:t>right to trial by </a:t>
            </a:r>
            <a:r>
              <a:rPr lang="en-US" sz="2000" dirty="0">
                <a:solidFill>
                  <a:prstClr val="black"/>
                </a:solidFill>
                <a:latin typeface="Garamond" panose="02020404030301010803" pitchFamily="18" charset="0"/>
              </a:rPr>
              <a:t>jury</a:t>
            </a:r>
          </a:p>
          <a:p>
            <a:pPr marL="1428750" lvl="2" indent="-514350"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prstClr val="black"/>
                </a:solidFill>
                <a:latin typeface="Garamond" panose="02020404030301010803" pitchFamily="18" charset="0"/>
              </a:rPr>
              <a:t>the </a:t>
            </a:r>
            <a:r>
              <a:rPr lang="en-US" sz="2000" dirty="0">
                <a:solidFill>
                  <a:prstClr val="black"/>
                </a:solidFill>
                <a:latin typeface="Garamond" panose="02020404030301010803" pitchFamily="18" charset="0"/>
              </a:rPr>
              <a:t>right to an </a:t>
            </a:r>
            <a:r>
              <a:rPr lang="en-US" sz="2000" dirty="0">
                <a:solidFill>
                  <a:prstClr val="black"/>
                </a:solidFill>
                <a:latin typeface="Garamond" panose="02020404030301010803" pitchFamily="18" charset="0"/>
              </a:rPr>
              <a:t>attorney</a:t>
            </a:r>
          </a:p>
          <a:p>
            <a:pPr marL="1428750" lvl="2" indent="-514350"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prstClr val="black"/>
                </a:solidFill>
                <a:latin typeface="Garamond" panose="02020404030301010803" pitchFamily="18" charset="0"/>
              </a:rPr>
              <a:t>protection </a:t>
            </a:r>
            <a:r>
              <a:rPr lang="en-US" sz="2000" dirty="0">
                <a:solidFill>
                  <a:prstClr val="black"/>
                </a:solidFill>
                <a:latin typeface="Garamond" panose="02020404030301010803" pitchFamily="18" charset="0"/>
              </a:rPr>
              <a:t>from </a:t>
            </a:r>
            <a:r>
              <a:rPr lang="en-US" sz="2000" dirty="0">
                <a:solidFill>
                  <a:prstClr val="black"/>
                </a:solidFill>
                <a:latin typeface="Garamond" panose="02020404030301010803" pitchFamily="18" charset="0"/>
              </a:rPr>
              <a:t>self-incrimination</a:t>
            </a:r>
          </a:p>
          <a:p>
            <a:pPr marL="1428750" lvl="2" indent="-514350"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prstClr val="black"/>
                </a:solidFill>
                <a:latin typeface="Garamond" panose="02020404030301010803" pitchFamily="18" charset="0"/>
              </a:rPr>
              <a:t>the </a:t>
            </a:r>
            <a:r>
              <a:rPr lang="en-US" sz="2000" dirty="0">
                <a:solidFill>
                  <a:prstClr val="black"/>
                </a:solidFill>
                <a:latin typeface="Garamond" panose="02020404030301010803" pitchFamily="18" charset="0"/>
              </a:rPr>
              <a:t>right to confront and cross-examine witnesses.  </a:t>
            </a:r>
            <a:endParaRPr lang="en-US" sz="2000" dirty="0">
              <a:solidFill>
                <a:prstClr val="black"/>
              </a:solidFill>
              <a:latin typeface="Garamond" panose="02020404030301010803" pitchFamily="18" charset="0"/>
            </a:endParaRPr>
          </a:p>
          <a:p>
            <a:pPr marL="971550" lvl="1" indent="-514350">
              <a:buFont typeface="+mj-lt"/>
              <a:buAutoNum type="alphaLcPeriod"/>
            </a:pPr>
            <a:r>
              <a:rPr lang="en-US" sz="2400" dirty="0">
                <a:solidFill>
                  <a:prstClr val="black"/>
                </a:solidFill>
                <a:latin typeface="Garamond" panose="02020404030301010803" pitchFamily="18" charset="0"/>
              </a:rPr>
              <a:t>The </a:t>
            </a:r>
            <a:r>
              <a:rPr lang="en-US" sz="2400" dirty="0">
                <a:solidFill>
                  <a:prstClr val="black"/>
                </a:solidFill>
                <a:latin typeface="Garamond" panose="02020404030301010803" pitchFamily="18" charset="0"/>
              </a:rPr>
              <a:t>defendant enters a plea and informs the Court of the desire for an appointed attorney. </a:t>
            </a:r>
            <a:endParaRPr lang="en-US" sz="2400" dirty="0">
              <a:solidFill>
                <a:prstClr val="black"/>
              </a:solidFill>
              <a:latin typeface="Garamond" panose="02020404030301010803" pitchFamily="18" charset="0"/>
            </a:endParaRPr>
          </a:p>
          <a:p>
            <a:pPr marL="1428750" lvl="2" indent="-514350"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prstClr val="black"/>
                </a:solidFill>
                <a:latin typeface="Garamond" panose="02020404030301010803" pitchFamily="18" charset="0"/>
              </a:rPr>
              <a:t>If </a:t>
            </a:r>
            <a:r>
              <a:rPr lang="en-US" sz="2000" dirty="0">
                <a:solidFill>
                  <a:prstClr val="black"/>
                </a:solidFill>
                <a:latin typeface="Garamond" panose="02020404030301010803" pitchFamily="18" charset="0"/>
              </a:rPr>
              <a:t>the defendant is declared indigent, an attorney will be appointed.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Copyright © 2015 Kathryn Morgan. All rights reserved.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9812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381000"/>
            <a:ext cx="8382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prstClr val="black"/>
                </a:solidFill>
                <a:latin typeface="Garamond" panose="02020404030301010803" pitchFamily="18" charset="0"/>
              </a:rPr>
              <a:t>6.  </a:t>
            </a:r>
            <a:r>
              <a:rPr lang="en-US" sz="2800" dirty="0">
                <a:solidFill>
                  <a:prstClr val="black"/>
                </a:solidFill>
                <a:latin typeface="Garamond" panose="02020404030301010803" pitchFamily="18" charset="0"/>
              </a:rPr>
              <a:t>Bail  and detention decisions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2400" dirty="0">
                <a:solidFill>
                  <a:prstClr val="black"/>
                </a:solidFill>
                <a:latin typeface="Garamond" panose="02020404030301010803" pitchFamily="18" charset="0"/>
              </a:rPr>
              <a:t>Bail guarantees that the defendant will return for trial and allows the defendant the freedom participate in his or her defense while awaiting trial</a:t>
            </a:r>
            <a:r>
              <a:rPr lang="en-US" sz="2400" dirty="0">
                <a:solidFill>
                  <a:prstClr val="black"/>
                </a:solidFill>
                <a:latin typeface="Garamond" panose="02020404030301010803" pitchFamily="18" charset="0"/>
              </a:rPr>
              <a:t>.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2400" dirty="0">
                <a:solidFill>
                  <a:prstClr val="black"/>
                </a:solidFill>
                <a:latin typeface="Garamond" panose="02020404030301010803" pitchFamily="18" charset="0"/>
              </a:rPr>
              <a:t>Research has shown that the money bail system discriminates against the </a:t>
            </a:r>
            <a:r>
              <a:rPr lang="en-US" sz="2400" dirty="0">
                <a:solidFill>
                  <a:prstClr val="black"/>
                </a:solidFill>
                <a:latin typeface="Garamond" panose="02020404030301010803" pitchFamily="18" charset="0"/>
              </a:rPr>
              <a:t>poor. The poor often:</a:t>
            </a:r>
          </a:p>
          <a:p>
            <a:pPr marL="1428750" lvl="2" indent="-514350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prstClr val="black"/>
                </a:solidFill>
                <a:latin typeface="Garamond" panose="02020404030301010803" pitchFamily="18" charset="0"/>
              </a:rPr>
              <a:t>remain </a:t>
            </a:r>
            <a:r>
              <a:rPr lang="en-US" sz="2400" dirty="0">
                <a:solidFill>
                  <a:prstClr val="black"/>
                </a:solidFill>
                <a:latin typeface="Garamond" panose="02020404030301010803" pitchFamily="18" charset="0"/>
              </a:rPr>
              <a:t>in jail prior to trial, </a:t>
            </a:r>
            <a:endParaRPr lang="en-US" sz="2400" dirty="0">
              <a:solidFill>
                <a:prstClr val="black"/>
              </a:solidFill>
              <a:latin typeface="Garamond" panose="02020404030301010803" pitchFamily="18" charset="0"/>
            </a:endParaRPr>
          </a:p>
          <a:p>
            <a:pPr marL="1428750" lvl="2" indent="-514350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prstClr val="black"/>
                </a:solidFill>
                <a:latin typeface="Garamond" panose="02020404030301010803" pitchFamily="18" charset="0"/>
              </a:rPr>
              <a:t>plead </a:t>
            </a:r>
            <a:r>
              <a:rPr lang="en-US" sz="2400" dirty="0">
                <a:solidFill>
                  <a:prstClr val="black"/>
                </a:solidFill>
                <a:latin typeface="Garamond" panose="02020404030301010803" pitchFamily="18" charset="0"/>
              </a:rPr>
              <a:t>guilty more often </a:t>
            </a:r>
            <a:endParaRPr lang="en-US" sz="2400" dirty="0">
              <a:solidFill>
                <a:prstClr val="black"/>
              </a:solidFill>
              <a:latin typeface="Garamond" panose="02020404030301010803" pitchFamily="18" charset="0"/>
            </a:endParaRPr>
          </a:p>
          <a:p>
            <a:pPr marL="1428750" lvl="2" indent="-514350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prstClr val="black"/>
                </a:solidFill>
                <a:latin typeface="Garamond" panose="02020404030301010803" pitchFamily="18" charset="0"/>
              </a:rPr>
              <a:t>receive </a:t>
            </a:r>
            <a:r>
              <a:rPr lang="en-US" sz="2400" dirty="0">
                <a:solidFill>
                  <a:prstClr val="black"/>
                </a:solidFill>
                <a:latin typeface="Garamond" panose="02020404030301010803" pitchFamily="18" charset="0"/>
              </a:rPr>
              <a:t>a more severe </a:t>
            </a:r>
            <a:r>
              <a:rPr lang="en-US" sz="2400" dirty="0">
                <a:solidFill>
                  <a:prstClr val="black"/>
                </a:solidFill>
                <a:latin typeface="Garamond" panose="02020404030301010803" pitchFamily="18" charset="0"/>
              </a:rPr>
              <a:t>sentence</a:t>
            </a:r>
            <a:r>
              <a:rPr lang="en-US" sz="2400" dirty="0">
                <a:solidFill>
                  <a:prstClr val="black"/>
                </a:solidFill>
              </a:rPr>
              <a:t>.</a:t>
            </a:r>
          </a:p>
          <a:p>
            <a:pPr marL="514350" indent="-514350">
              <a:buFontTx/>
              <a:buAutoNum type="arabicPeriod" startAt="7"/>
            </a:pPr>
            <a:r>
              <a:rPr lang="en-US" sz="2800" dirty="0">
                <a:solidFill>
                  <a:prstClr val="black"/>
                </a:solidFill>
                <a:latin typeface="Garamond" panose="02020404030301010803" pitchFamily="18" charset="0"/>
              </a:rPr>
              <a:t>Plea </a:t>
            </a:r>
            <a:r>
              <a:rPr lang="en-US" sz="2800" dirty="0">
                <a:solidFill>
                  <a:prstClr val="black"/>
                </a:solidFill>
                <a:latin typeface="Garamond" panose="02020404030301010803" pitchFamily="18" charset="0"/>
              </a:rPr>
              <a:t>bargaining allows cases to move through the </a:t>
            </a:r>
            <a:endParaRPr lang="en-US" sz="2800" dirty="0">
              <a:solidFill>
                <a:prstClr val="black"/>
              </a:solidFill>
              <a:latin typeface="Garamond" panose="02020404030301010803" pitchFamily="18" charset="0"/>
            </a:endParaRPr>
          </a:p>
          <a:p>
            <a:pPr lvl="1"/>
            <a:r>
              <a:rPr lang="en-US" sz="2800" dirty="0">
                <a:solidFill>
                  <a:prstClr val="black"/>
                </a:solidFill>
                <a:latin typeface="Garamond" panose="02020404030301010803" pitchFamily="18" charset="0"/>
              </a:rPr>
              <a:t>court </a:t>
            </a:r>
            <a:r>
              <a:rPr lang="en-US" sz="2800" dirty="0">
                <a:solidFill>
                  <a:prstClr val="black"/>
                </a:solidFill>
                <a:latin typeface="Garamond" panose="02020404030301010803" pitchFamily="18" charset="0"/>
              </a:rPr>
              <a:t>system faster and saves the cost of a trial</a:t>
            </a:r>
            <a:r>
              <a:rPr lang="en-US" sz="2800" dirty="0">
                <a:solidFill>
                  <a:prstClr val="black"/>
                </a:solidFill>
                <a:latin typeface="Garamond" panose="02020404030301010803" pitchFamily="18" charset="0"/>
              </a:rPr>
              <a:t>.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2400" dirty="0">
                <a:solidFill>
                  <a:prstClr val="black"/>
                </a:solidFill>
                <a:latin typeface="Garamond" panose="02020404030301010803" pitchFamily="18" charset="0"/>
              </a:rPr>
              <a:t>About 90</a:t>
            </a:r>
            <a:r>
              <a:rPr lang="en-US" sz="2400" dirty="0">
                <a:solidFill>
                  <a:prstClr val="black"/>
                </a:solidFill>
                <a:latin typeface="Garamond" panose="02020404030301010803" pitchFamily="18" charset="0"/>
              </a:rPr>
              <a:t>% of all cases end in a plea bargain rather than a criminal trial.</a:t>
            </a:r>
            <a:endParaRPr lang="en-US" sz="2400" dirty="0">
              <a:solidFill>
                <a:prstClr val="black"/>
              </a:solidFill>
              <a:latin typeface="Garamond" panose="02020404030301010803" pitchFamily="18" charset="0"/>
            </a:endParaRPr>
          </a:p>
          <a:p>
            <a:pPr lvl="1"/>
            <a:endParaRPr lang="en-US" sz="2400" b="1" dirty="0">
              <a:solidFill>
                <a:prstClr val="black"/>
              </a:solidFill>
              <a:latin typeface="Garamond" panose="02020404030301010803" pitchFamily="18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Copyright © 2015 Kathryn Morgan. All rights reserved.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4073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796</Words>
  <Application>Microsoft Office PowerPoint</Application>
  <PresentationFormat>On-screen Show (4:3)</PresentationFormat>
  <Paragraphs>81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Office Theme</vt:lpstr>
      <vt:lpstr>Concourse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full set of PowerPoint slides is available upon adoption.  Email bhall@cap-press.com  for more information.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tina</dc:creator>
  <cp:lastModifiedBy>tina</cp:lastModifiedBy>
  <cp:revision>1</cp:revision>
  <dcterms:created xsi:type="dcterms:W3CDTF">2015-11-02T20:47:22Z</dcterms:created>
  <dcterms:modified xsi:type="dcterms:W3CDTF">2015-11-02T20:48:09Z</dcterms:modified>
</cp:coreProperties>
</file>