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E17-DB55-44D1-A8BD-787FE6EAEA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271F-45DD-4615-BE35-ACB54F7B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8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E17-DB55-44D1-A8BD-787FE6EAEA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271F-45DD-4615-BE35-ACB54F7B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E17-DB55-44D1-A8BD-787FE6EAEA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271F-45DD-4615-BE35-ACB54F7B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5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F3EB-B45B-46AA-956F-59CB2073F8DA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8/11/2014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C622-D8D2-4C65-A087-AB637842A41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13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AB20-912F-4481-A37B-8039015A045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8/11/2014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48250" y="6553200"/>
            <a:ext cx="4095750" cy="304800"/>
          </a:xfrm>
        </p:spPr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C622-D8D2-4C65-A087-AB637842A41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729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A264-BAAF-4088-BBC2-23B6DBA82B16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8/11/2014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C622-D8D2-4C65-A087-AB637842A41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09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8B2-6000-4E1D-B91F-B24DBD38467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8/11/2014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C622-D8D2-4C65-A087-AB637842A41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03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7562-CB44-417A-9DAC-317B1D73826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8/11/2014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C622-D8D2-4C65-A087-AB637842A41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01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23ED-36BE-4B37-AC97-0E02F5B816A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8/11/2014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C622-D8D2-4C65-A087-AB637842A41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221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13F8-85F7-49CD-A884-6C72DD81082D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8/11/2014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C622-D8D2-4C65-A087-AB637842A41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239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90AA-2ACA-4AC1-B5F8-EB718385050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8/11/2014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C622-D8D2-4C65-A087-AB637842A41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7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E17-DB55-44D1-A8BD-787FE6EAEA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271F-45DD-4615-BE35-ACB54F7B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27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3177-08D9-46E9-9B78-5E6B49D5B04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8/11/2014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3AC622-D8D2-4C65-A087-AB637842A41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586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980F-CBB3-494F-8E7A-B0E850A0306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8/11/2014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C622-D8D2-4C65-A087-AB637842A41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9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2B91-38F4-41BB-9325-D2D8341FABF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8/11/2014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C622-D8D2-4C65-A087-AB637842A41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8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E17-DB55-44D1-A8BD-787FE6EAEA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271F-45DD-4615-BE35-ACB54F7B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2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E17-DB55-44D1-A8BD-787FE6EAEA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271F-45DD-4615-BE35-ACB54F7B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6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E17-DB55-44D1-A8BD-787FE6EAEA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271F-45DD-4615-BE35-ACB54F7B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E17-DB55-44D1-A8BD-787FE6EAEA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271F-45DD-4615-BE35-ACB54F7B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8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E17-DB55-44D1-A8BD-787FE6EAEA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271F-45DD-4615-BE35-ACB54F7B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E17-DB55-44D1-A8BD-787FE6EAEA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271F-45DD-4615-BE35-ACB54F7B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2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E17-DB55-44D1-A8BD-787FE6EAEA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271F-45DD-4615-BE35-ACB54F7B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7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80E17-DB55-44D1-A8BD-787FE6EAEA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E271F-45DD-4615-BE35-ACB54F7B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6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149BD9-8518-485B-94F7-0D631C4AE50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8/11/2014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409575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3AC622-D8D2-4C65-A087-AB637842A41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215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CALIFORNIA FAMILY LAW PARALEGAL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Third Edition</a:t>
            </a:r>
          </a:p>
          <a:p>
            <a:endParaRPr lang="en-US" dirty="0" smtClean="0"/>
          </a:p>
          <a:p>
            <a:r>
              <a:rPr lang="en-US" dirty="0" smtClean="0"/>
              <a:t>Dianna L. Noyes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41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The full set of PowerPoint slides is available upon adoption. 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Email bhall@cap-press.com 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0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One</a:t>
            </a:r>
            <a:br>
              <a:rPr lang="en-US" dirty="0" smtClean="0"/>
            </a:br>
            <a:r>
              <a:rPr lang="en-US" dirty="0" smtClean="0"/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The Family Law Environment</a:t>
            </a:r>
          </a:p>
          <a:p>
            <a:pPr lvl="1"/>
            <a:r>
              <a:rPr lang="en-US" dirty="0" smtClean="0"/>
              <a:t>Typically sole practitioner or small specialized firms</a:t>
            </a:r>
          </a:p>
          <a:p>
            <a:pPr lvl="1"/>
            <a:r>
              <a:rPr lang="en-US" dirty="0" smtClean="0"/>
              <a:t>California family law is a forms-driven—Judicial Council forms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Paralegal’s Role &amp; Responsibilities:</a:t>
            </a:r>
          </a:p>
          <a:p>
            <a:pPr lvl="1"/>
            <a:r>
              <a:rPr lang="en-US" dirty="0" smtClean="0"/>
              <a:t>Often a great deal of autonomy and responsibility after gaining experience.</a:t>
            </a:r>
          </a:p>
          <a:p>
            <a:pPr lvl="1"/>
            <a:r>
              <a:rPr lang="en-US" dirty="0" smtClean="0"/>
              <a:t>Front-line client contact</a:t>
            </a:r>
          </a:p>
          <a:p>
            <a:pPr lvl="1"/>
            <a:r>
              <a:rPr lang="en-US" dirty="0" smtClean="0"/>
              <a:t>Assist attorney in all aspects of the </a:t>
            </a:r>
            <a:r>
              <a:rPr lang="en-US" dirty="0"/>
              <a:t>case—start </a:t>
            </a:r>
            <a:r>
              <a:rPr lang="en-US" dirty="0" smtClean="0"/>
              <a:t>to finish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07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ETHICS, UPL &amp; MALPRACTICE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 Rules of Professional Conduct (CRPC 3-310)</a:t>
            </a:r>
          </a:p>
          <a:p>
            <a:r>
              <a:rPr lang="en-US" dirty="0" smtClean="0"/>
              <a:t>Unauthorized Practice of Law</a:t>
            </a:r>
          </a:p>
          <a:p>
            <a:pPr lvl="1"/>
            <a:r>
              <a:rPr lang="en-US" dirty="0" smtClean="0"/>
              <a:t>Giving Legal Advice</a:t>
            </a:r>
          </a:p>
          <a:p>
            <a:pPr lvl="1"/>
            <a:r>
              <a:rPr lang="en-US" dirty="0" smtClean="0"/>
              <a:t>Working directly for/with the client (B&amp;P Code §6450)</a:t>
            </a:r>
          </a:p>
          <a:p>
            <a:r>
              <a:rPr lang="en-US" dirty="0" smtClean="0"/>
              <a:t>Common </a:t>
            </a:r>
            <a:r>
              <a:rPr lang="en-US" i="1" dirty="0" smtClean="0"/>
              <a:t>Mistakes</a:t>
            </a:r>
            <a:r>
              <a:rPr lang="en-US" dirty="0" smtClean="0"/>
              <a:t>:</a:t>
            </a:r>
            <a:endParaRPr lang="en-US" i="1" dirty="0" smtClean="0"/>
          </a:p>
          <a:p>
            <a:pPr lvl="1"/>
            <a:r>
              <a:rPr lang="en-US" dirty="0" smtClean="0"/>
              <a:t>Statute of Limitations</a:t>
            </a:r>
          </a:p>
          <a:p>
            <a:pPr lvl="1"/>
            <a:r>
              <a:rPr lang="en-US" dirty="0" smtClean="0"/>
              <a:t>Calendaring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Ethical Wall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6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TYPES OF FAMILY LAW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sz="3000" dirty="0" smtClean="0"/>
              <a:t>Dissolution</a:t>
            </a:r>
          </a:p>
          <a:p>
            <a:r>
              <a:rPr lang="en-US" sz="3000" dirty="0" smtClean="0"/>
              <a:t>Legal Separation</a:t>
            </a:r>
          </a:p>
          <a:p>
            <a:r>
              <a:rPr lang="en-US" sz="3000" dirty="0" smtClean="0"/>
              <a:t>Annulment</a:t>
            </a:r>
          </a:p>
          <a:p>
            <a:r>
              <a:rPr lang="en-US" sz="3000" dirty="0" smtClean="0"/>
              <a:t>Paternity</a:t>
            </a:r>
          </a:p>
          <a:p>
            <a:r>
              <a:rPr lang="en-US" sz="3000" dirty="0" smtClean="0"/>
              <a:t>Emancipation</a:t>
            </a:r>
          </a:p>
          <a:p>
            <a:r>
              <a:rPr lang="en-US" sz="3000" dirty="0" smtClean="0"/>
              <a:t>Adoption</a:t>
            </a:r>
          </a:p>
          <a:p>
            <a:r>
              <a:rPr lang="en-US" sz="3000" dirty="0" smtClean="0"/>
              <a:t>Pre and Post Marital Agreements</a:t>
            </a:r>
          </a:p>
          <a:p>
            <a:r>
              <a:rPr lang="en-US" sz="3000" dirty="0" smtClean="0"/>
              <a:t>Domestic Partnership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76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rem</a:t>
            </a:r>
            <a:r>
              <a:rPr lang="en-US" dirty="0" smtClean="0"/>
              <a:t> Jurisdiction</a:t>
            </a:r>
          </a:p>
          <a:p>
            <a:pPr lvl="1"/>
            <a:r>
              <a:rPr lang="en-US" dirty="0" smtClean="0"/>
              <a:t>Personal jurisdiction over the individuals must be established</a:t>
            </a:r>
          </a:p>
          <a:p>
            <a:pPr lvl="1"/>
            <a:r>
              <a:rPr lang="en-US" dirty="0" smtClean="0"/>
              <a:t>Domicile vs. Residence</a:t>
            </a:r>
          </a:p>
          <a:p>
            <a:pPr lvl="2"/>
            <a:r>
              <a:rPr lang="en-US" dirty="0" smtClean="0"/>
              <a:t>Permanent or temporary dwelling place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Subject Matter Jurisdiction</a:t>
            </a:r>
          </a:p>
          <a:p>
            <a:pPr lvl="1"/>
            <a:r>
              <a:rPr lang="en-US" dirty="0" smtClean="0"/>
              <a:t>Superior Court(s) of California</a:t>
            </a:r>
          </a:p>
          <a:p>
            <a:endParaRPr lang="en-US" dirty="0" smtClean="0"/>
          </a:p>
          <a:p>
            <a:r>
              <a:rPr lang="en-US" dirty="0" smtClean="0"/>
              <a:t>Venue</a:t>
            </a:r>
          </a:p>
          <a:p>
            <a:pPr lvl="1"/>
            <a:r>
              <a:rPr lang="en-US" dirty="0" smtClean="0"/>
              <a:t>County in which one of the parties resides is where the matter may be filed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8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Marriage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Family Code §300 defines marriage (as of 2013) as marriage between a man and a woman.</a:t>
                </a:r>
              </a:p>
              <a:p>
                <a:pPr>
                  <a:buNone/>
                </a:pPr>
                <a:r>
                  <a:rPr lang="en-US" dirty="0" smtClean="0"/>
                  <a:t>  </a:t>
                </a:r>
              </a:p>
              <a:p>
                <a:r>
                  <a:rPr lang="en-US" dirty="0" smtClean="0"/>
                  <a:t>Common Law </a:t>
                </a:r>
                <a:r>
                  <a:rPr lang="en-US" i="1" dirty="0" smtClean="0"/>
                  <a:t>Marriage</a:t>
                </a:r>
                <a:r>
                  <a:rPr lang="en-US" dirty="0" smtClean="0"/>
                  <a:t> is not recognized in California unless it occurred in another State that does recognize this form of marriage. </a:t>
                </a:r>
              </a:p>
              <a:p>
                <a:pPr lvl="1"/>
                <a:r>
                  <a:rPr lang="en-US" dirty="0" smtClean="0"/>
                  <a:t>Many mistake </a:t>
                </a:r>
                <a:r>
                  <a:rPr lang="en-US" i="1" dirty="0" smtClean="0"/>
                  <a:t>Marvin v. Marvin</a:t>
                </a:r>
                <a:r>
                  <a:rPr lang="en-US" dirty="0" smtClean="0"/>
                  <a:t> for acceptance of Common Law marriage in California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—</m:t>
                    </m:r>
                  </m:oMath>
                </a14:m>
                <a:r>
                  <a:rPr lang="en-US" dirty="0" smtClean="0"/>
                  <a:t>is it known as the “Palimony” case.</a:t>
                </a:r>
              </a:p>
              <a:p>
                <a:pPr lvl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04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 of Dissolving a Marriage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8229600" cy="4648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Dissolution</a:t>
                </a:r>
              </a:p>
              <a:p>
                <a:pPr lvl="1"/>
                <a:r>
                  <a:rPr lang="en-US" dirty="0" smtClean="0"/>
                  <a:t>Ends the marital status and resolves custody, support, and property issues</a:t>
                </a:r>
              </a:p>
              <a:p>
                <a:pPr lvl="1"/>
                <a:r>
                  <a:rPr lang="en-US" dirty="0" smtClean="0"/>
                  <a:t>Summary Dissolution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—</m:t>
                    </m:r>
                  </m:oMath>
                </a14:m>
                <a:r>
                  <a:rPr lang="en-US" dirty="0" smtClean="0"/>
                  <a:t>simplified divorce in which specific requirements must be met</a:t>
                </a:r>
              </a:p>
              <a:p>
                <a:r>
                  <a:rPr lang="en-US" dirty="0" smtClean="0"/>
                  <a:t>Legal Separation</a:t>
                </a:r>
              </a:p>
              <a:p>
                <a:pPr lvl="1"/>
                <a:r>
                  <a:rPr lang="en-US" dirty="0" smtClean="0"/>
                  <a:t>The marital status remains but resolves custody, support, and property issues</a:t>
                </a:r>
              </a:p>
              <a:p>
                <a:r>
                  <a:rPr lang="en-US" dirty="0" smtClean="0"/>
                  <a:t>Annulment</a:t>
                </a:r>
              </a:p>
              <a:p>
                <a:pPr lvl="1"/>
                <a:r>
                  <a:rPr lang="en-US" dirty="0" smtClean="0"/>
                  <a:t>Terminates the marriage as though it never existed and resolves custody, support and property issues.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8229600" cy="4648200"/>
              </a:xfrm>
              <a:blipFill rotWithShape="1">
                <a:blip r:embed="rId2"/>
                <a:stretch>
                  <a:fillRect l="-889" t="-1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78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Void and Voidable Marriage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8768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VOID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—</m:t>
                    </m:r>
                  </m:oMath>
                </a14:m>
                <a:r>
                  <a:rPr lang="en-US" dirty="0" smtClean="0"/>
                  <a:t>Marriage does not exist; as though it had no force of effect. </a:t>
                </a:r>
              </a:p>
              <a:p>
                <a:pPr lvl="1"/>
                <a:r>
                  <a:rPr lang="en-US" dirty="0" smtClean="0"/>
                  <a:t>Incestuous</a:t>
                </a:r>
              </a:p>
              <a:p>
                <a:pPr lvl="1"/>
                <a:r>
                  <a:rPr lang="en-US" dirty="0" smtClean="0"/>
                  <a:t>Bigamous/</a:t>
                </a:r>
                <a:r>
                  <a:rPr lang="en-US" dirty="0" err="1" smtClean="0"/>
                  <a:t>Polyamous</a:t>
                </a:r>
                <a:endParaRPr lang="en-US" dirty="0" smtClean="0"/>
              </a:p>
              <a:p>
                <a:r>
                  <a:rPr lang="en-US" dirty="0" smtClean="0"/>
                  <a:t>VOIDABLE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—</m:t>
                    </m:r>
                  </m:oMath>
                </a14:m>
                <a:r>
                  <a:rPr lang="en-US" dirty="0" smtClean="0"/>
                  <a:t>Initially valid on its face</a:t>
                </a:r>
              </a:p>
              <a:p>
                <a:pPr lvl="1"/>
                <a:r>
                  <a:rPr lang="en-US" dirty="0" smtClean="0"/>
                  <a:t>Age of consent</a:t>
                </a:r>
              </a:p>
              <a:p>
                <a:pPr lvl="1"/>
                <a:r>
                  <a:rPr lang="en-US" dirty="0" smtClean="0"/>
                  <a:t>Prior existing marriage</a:t>
                </a:r>
              </a:p>
              <a:p>
                <a:pPr lvl="1"/>
                <a:r>
                  <a:rPr lang="en-US" dirty="0" smtClean="0"/>
                  <a:t>Unsound Mind</a:t>
                </a:r>
              </a:p>
              <a:p>
                <a:pPr lvl="1"/>
                <a:r>
                  <a:rPr lang="en-US" dirty="0" smtClean="0"/>
                  <a:t>Fraud</a:t>
                </a:r>
              </a:p>
              <a:p>
                <a:pPr lvl="1"/>
                <a:r>
                  <a:rPr lang="en-US" dirty="0" smtClean="0"/>
                  <a:t>Force</a:t>
                </a:r>
              </a:p>
              <a:p>
                <a:pPr lvl="1"/>
                <a:r>
                  <a:rPr lang="en-US" dirty="0" smtClean="0"/>
                  <a:t>Physical Incapacity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876800"/>
              </a:xfrm>
              <a:blipFill rotWithShape="1">
                <a:blip r:embed="rId2"/>
                <a:stretch>
                  <a:fillRect l="-889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0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California—A </a:t>
            </a:r>
            <a:r>
              <a:rPr lang="en-US" i="1" dirty="0" smtClean="0"/>
              <a:t>no fault</a:t>
            </a:r>
            <a:r>
              <a:rPr lang="en-US" dirty="0" smtClean="0"/>
              <a:t> state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562600"/>
              </a:xfrm>
            </p:spPr>
            <p:txBody>
              <a:bodyPr>
                <a:noAutofit/>
              </a:bodyPr>
              <a:lstStyle/>
              <a:p>
                <a:r>
                  <a:rPr lang="en-US" sz="3000" dirty="0" smtClean="0"/>
                  <a:t>California is a “no fault” state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</a:rPr>
                      <m:t>—</m:t>
                    </m:r>
                  </m:oMath>
                </a14:m>
                <a:r>
                  <a:rPr lang="en-US" sz="3000" dirty="0" smtClean="0"/>
                  <a:t>proof is not required in order to ask for a dissolution or legal separation</a:t>
                </a:r>
              </a:p>
              <a:p>
                <a:pPr lvl="1"/>
                <a:r>
                  <a:rPr lang="en-US" sz="3000" dirty="0" smtClean="0"/>
                  <a:t>A dissolution or legal separation may be granted on the grounds of “irreconcilable differences and an </a:t>
                </a:r>
                <a:r>
                  <a:rPr lang="en-US" sz="3000" dirty="0" err="1" smtClean="0"/>
                  <a:t>irremedial</a:t>
                </a:r>
                <a:r>
                  <a:rPr lang="en-US" sz="3000" dirty="0" smtClean="0"/>
                  <a:t> breakdown of the marriage.” </a:t>
                </a:r>
              </a:p>
              <a:p>
                <a:pPr lvl="1"/>
                <a:r>
                  <a:rPr lang="en-US" sz="3000" dirty="0" smtClean="0"/>
                  <a:t>A dissolution or legal separation my be granted on the grounds of “incurable insanity” but it must be proved. This ground is therefore </a:t>
                </a:r>
                <a:r>
                  <a:rPr lang="en-US" sz="3000" b="1" dirty="0" smtClean="0"/>
                  <a:t>not</a:t>
                </a:r>
                <a:r>
                  <a:rPr lang="en-US" sz="3000" dirty="0" smtClean="0"/>
                  <a:t> considered “no fault.” </a:t>
                </a:r>
                <a:endParaRPr lang="en-U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562600"/>
              </a:xfrm>
              <a:blipFill rotWithShape="1">
                <a:blip r:embed="rId2"/>
                <a:stretch>
                  <a:fillRect l="-1185" r="-815" b="-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2014 Dianna L. Noyes. All rights reserved.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3408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536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Flow</vt:lpstr>
      <vt:lpstr>THE CALIFORNIA FAMILY LAW PARALEGAL </vt:lpstr>
      <vt:lpstr>Chapter One Introduction to Family Law</vt:lpstr>
      <vt:lpstr>ETHICS, UPL &amp; MALPRACTICE</vt:lpstr>
      <vt:lpstr>TYPES OF FAMILY LAW MATTERS</vt:lpstr>
      <vt:lpstr>JURISDICTION</vt:lpstr>
      <vt:lpstr>What is a Marriage</vt:lpstr>
      <vt:lpstr>Methods of Dissolving a Marriage</vt:lpstr>
      <vt:lpstr>Void and Voidable Marriage</vt:lpstr>
      <vt:lpstr>California—A no fault state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CALIFORNIA FAMILY LAW PARALEGAL </dc:title>
  <dc:creator>tina</dc:creator>
  <cp:lastModifiedBy>tina</cp:lastModifiedBy>
  <cp:revision>2</cp:revision>
  <dcterms:created xsi:type="dcterms:W3CDTF">2014-08-11T19:42:04Z</dcterms:created>
  <dcterms:modified xsi:type="dcterms:W3CDTF">2014-08-11T19:43:25Z</dcterms:modified>
</cp:coreProperties>
</file>