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5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965A-0906-4C30-ABCF-36E1F99765FD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7BA0-43F3-4C0C-8AA4-3C4AA7916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965A-0906-4C30-ABCF-36E1F99765FD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7BA0-43F3-4C0C-8AA4-3C4AA7916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52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965A-0906-4C30-ABCF-36E1F99765FD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7BA0-43F3-4C0C-8AA4-3C4AA7916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51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694376"/>
            <a:ext cx="6858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CF43-D05C-47E0-9BF1-1C665F1AC2F1}" type="datetime1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2/18/2015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Copyright © 2015 Dianna L. Noyes. All rights reserved.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110100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52A3-4A34-4524-8957-2D565C10A61D}" type="datetime1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2/18/2015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Copyright © 2015 Dianna L. Noyes. All rights reserved.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524813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693675"/>
            <a:ext cx="6858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58B5-F08B-4890-B632-ED4A3E4C26CA}" type="datetime1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2/18/2015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Copyright © 2015 Dianna L. Noyes. All rights reserved.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246393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7920-00F0-40EE-9E7B-33B0AF50F08D}" type="datetime1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2/18/2015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Copyright © 2015 Dianna L. Noyes. All rights reserved.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531866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8FE3E-5A01-4B52-895A-6866C80B5605}" type="datetime1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2/18/2015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Copyright © 2015 Dianna L. Noyes. All rights reserved.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681793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EA96C-826C-4977-AD2A-52EF9566B819}" type="datetime1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2/18/2015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Copyright © 2015 Dianna L. Noyes. All rights reserved.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0562943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B0AD-D33D-4F48-AB32-4F5BF9728228}" type="datetime1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2/18/2015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Copyright © 2015 Dianna L. Noyes. All rights reserved.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7218029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540ED-B446-4F9A-A207-519B2710DB2E}" type="datetime1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2/18/2015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Copyright © 2015 Dianna L. Noyes. All rights reserved.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14933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965A-0906-4C30-ABCF-36E1F99765FD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7BA0-43F3-4C0C-8AA4-3C4AA7916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44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34A0-67DE-406F-8374-B39C8FF620D6}" type="datetime1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2/18/2015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Copyright © 2015 Dianna L. Noyes. All rights reserved.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5299402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546E-5618-436E-9E20-8B8C838738B3}" type="datetime1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2/18/2015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Copyright © 2015 Dianna L. Noyes. All rights reserved.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7839953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94501-8E51-4F78-8926-3601AE102E08}" type="datetime1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2/18/2015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Copyright © 2015 Dianna L. Noyes. All rights reserved.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605361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59C7D-CF4D-40B4-BB3F-060F1F3D295C}" type="datetime1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2/18/2015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Copyright © 2015 Dianna L. Noyes. All rights reserved.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46469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7D83-3CF7-45F1-9062-E66483E81AD8}" type="datetime1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2/18/2015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Copyright © 2015 Dianna L. Noyes. All rights reserved.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7530936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4239-9157-401A-A4E7-BF4B72AE48B8}" type="datetime1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2/18/2015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Copyright © 2015 Dianna L. Noyes. All rights reserved.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1402100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3EAFD-1D6F-43CB-8E05-0900FB3D532A}" type="datetime1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2/18/2015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Copyright © 2015 Dianna L. Noyes. All rights reserved.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9883404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E14B-2E8E-4130-94D6-D83004981EE3}" type="datetime1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2/18/2015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Copyright © 2015 Dianna L. Noyes. All rights reserved.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5964759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2C5A-8234-4A30-8C34-AEED2AB8BB53}" type="datetime1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2/18/2015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Copyright © 2015 Dianna L. Noyes. All rights reserved.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07554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965A-0906-4C30-ABCF-36E1F99765FD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7BA0-43F3-4C0C-8AA4-3C4AA7916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42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965A-0906-4C30-ABCF-36E1F99765FD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7BA0-43F3-4C0C-8AA4-3C4AA7916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8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965A-0906-4C30-ABCF-36E1F99765FD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7BA0-43F3-4C0C-8AA4-3C4AA7916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81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965A-0906-4C30-ABCF-36E1F99765FD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7BA0-43F3-4C0C-8AA4-3C4AA7916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2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965A-0906-4C30-ABCF-36E1F99765FD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7BA0-43F3-4C0C-8AA4-3C4AA7916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4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965A-0906-4C30-ABCF-36E1F99765FD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7BA0-43F3-4C0C-8AA4-3C4AA7916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52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965A-0906-4C30-ABCF-36E1F99765FD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77BA0-43F3-4C0C-8AA4-3C4AA7916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66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F965A-0906-4C30-ABCF-36E1F99765FD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77BA0-43F3-4C0C-8AA4-3C4AA7916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457200"/>
            <a:fld id="{43CCF31D-FEF1-4050-9D96-B966FDEE8E64}" type="datetime1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 defTabSz="457200"/>
              <a:t>2/18/2015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457200"/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Copyright © 2015 Dianna L. Noyes. All rights reserved.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defTabSz="457200"/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 defTabSz="457200"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9324025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1757548"/>
            <a:ext cx="6858000" cy="4707646"/>
          </a:xfrm>
        </p:spPr>
        <p:txBody>
          <a:bodyPr>
            <a:normAutofit/>
          </a:bodyPr>
          <a:lstStyle/>
          <a:p>
            <a:r>
              <a:rPr lang="en-US" dirty="0" smtClean="0"/>
              <a:t>California </a:t>
            </a:r>
            <a:br>
              <a:rPr lang="en-US" dirty="0" smtClean="0"/>
            </a:br>
            <a:r>
              <a:rPr lang="en-US" dirty="0" smtClean="0"/>
              <a:t>Probate Paralegal</a:t>
            </a:r>
            <a:br>
              <a:rPr lang="en-US" dirty="0" smtClean="0"/>
            </a:br>
            <a:r>
              <a:rPr lang="en-US" sz="4000" dirty="0" smtClean="0"/>
              <a:t>Second Edition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5872766"/>
            <a:ext cx="6858000" cy="43788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Dianna L. Noyes, M.S., RP®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Copyright © 2015 Dianna L. Noyes. All rights reserved.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735416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Introduction: What are Probate, Estate Planning, and Administration?</a:t>
            </a:r>
          </a:p>
          <a:p>
            <a:pPr lvl="1"/>
            <a:r>
              <a:rPr lang="en-US" dirty="0" smtClean="0"/>
              <a:t>Planning for death or incapacity</a:t>
            </a:r>
          </a:p>
          <a:p>
            <a:pPr lvl="1"/>
            <a:r>
              <a:rPr lang="en-US" dirty="0" smtClean="0"/>
              <a:t>Methods of administering a decedent’s estate</a:t>
            </a:r>
          </a:p>
          <a:p>
            <a:pPr lvl="1"/>
            <a:r>
              <a:rPr lang="en-US" dirty="0" smtClean="0"/>
              <a:t>Transferring property after death</a:t>
            </a:r>
          </a:p>
          <a:p>
            <a:r>
              <a:rPr lang="en-US" dirty="0" smtClean="0"/>
              <a:t>The paralegal’s role in Probate and Estate Planning</a:t>
            </a:r>
          </a:p>
          <a:p>
            <a:pPr lvl="1"/>
            <a:r>
              <a:rPr lang="en-US" dirty="0" smtClean="0"/>
              <a:t>This area of law in which a paralegal is a great asset</a:t>
            </a:r>
          </a:p>
          <a:p>
            <a:pPr lvl="1"/>
            <a:r>
              <a:rPr lang="en-US" dirty="0" smtClean="0"/>
              <a:t>Assist the attorney in almost every facet of the case </a:t>
            </a:r>
          </a:p>
          <a:p>
            <a:pPr lvl="1"/>
            <a:r>
              <a:rPr lang="en-US" dirty="0" smtClean="0"/>
              <a:t>Cost-effectiveness 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Copyright © 2015 Dianna L. Noyes. All rights reserved.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244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072" y="365128"/>
            <a:ext cx="8177279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Ethics and Other Malpractice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072" y="1532589"/>
            <a:ext cx="8586989" cy="503563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Unauthorized Practice of Law</a:t>
            </a:r>
          </a:p>
          <a:p>
            <a:pPr lvl="1"/>
            <a:r>
              <a:rPr lang="en-US" dirty="0" smtClean="0"/>
              <a:t>Paralegal cannot: </a:t>
            </a:r>
          </a:p>
          <a:p>
            <a:pPr lvl="2"/>
            <a:r>
              <a:rPr lang="en-US" dirty="0" smtClean="0"/>
              <a:t>Set fees, give legal advice, represent the client in court</a:t>
            </a:r>
          </a:p>
          <a:p>
            <a:pPr lvl="2"/>
            <a:r>
              <a:rPr lang="en-US" dirty="0" smtClean="0"/>
              <a:t>Care must be taken to help the client to understand the paralegal’s role</a:t>
            </a:r>
          </a:p>
          <a:p>
            <a:r>
              <a:rPr lang="en-US" dirty="0" smtClean="0"/>
              <a:t>Confidentiality</a:t>
            </a:r>
          </a:p>
          <a:p>
            <a:pPr lvl="1"/>
            <a:r>
              <a:rPr lang="en-US" dirty="0" smtClean="0"/>
              <a:t>Who is the client? </a:t>
            </a:r>
          </a:p>
          <a:p>
            <a:pPr lvl="1"/>
            <a:r>
              <a:rPr lang="en-US" dirty="0" smtClean="0"/>
              <a:t>Working with others, such as CPAs, </a:t>
            </a:r>
            <a:r>
              <a:rPr lang="en-US" dirty="0"/>
              <a:t>a</a:t>
            </a:r>
            <a:r>
              <a:rPr lang="en-US" dirty="0" smtClean="0"/>
              <a:t>ctuaries, real </a:t>
            </a:r>
            <a:r>
              <a:rPr lang="en-US" dirty="0"/>
              <a:t>e</a:t>
            </a:r>
            <a:r>
              <a:rPr lang="en-US" dirty="0" smtClean="0"/>
              <a:t>state professionals and the court</a:t>
            </a:r>
          </a:p>
          <a:p>
            <a:r>
              <a:rPr lang="en-US" dirty="0" smtClean="0"/>
              <a:t>Ethical Wall </a:t>
            </a:r>
          </a:p>
          <a:p>
            <a:pPr lvl="1"/>
            <a:r>
              <a:rPr lang="en-US" dirty="0" smtClean="0"/>
              <a:t>Where the paralegal has worked with another firm or attorney, including other practice areas</a:t>
            </a:r>
          </a:p>
          <a:p>
            <a:r>
              <a:rPr lang="en-US" dirty="0" smtClean="0"/>
              <a:t>Other: calendaring and preparation of documents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Copyright © 2015 Dianna L. Noyes. All rights reserved.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11005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Testate and Intestate Succession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Testate:</a:t>
            </a:r>
          </a:p>
          <a:p>
            <a:pPr lvl="1"/>
            <a:r>
              <a:rPr lang="en-US" dirty="0" smtClean="0"/>
              <a:t> the individual died after having executed a Will and/or Trust </a:t>
            </a:r>
          </a:p>
          <a:p>
            <a:r>
              <a:rPr lang="en-US" dirty="0" smtClean="0"/>
              <a:t>Intestate: </a:t>
            </a:r>
          </a:p>
          <a:p>
            <a:pPr lvl="1"/>
            <a:r>
              <a:rPr lang="en-US" dirty="0" smtClean="0"/>
              <a:t>the individual died, but did not execute a Will</a:t>
            </a:r>
          </a:p>
          <a:p>
            <a:pPr lvl="1"/>
            <a:r>
              <a:rPr lang="en-US" dirty="0" smtClean="0"/>
              <a:t>Governed by Probate Code §§240-241 </a:t>
            </a:r>
          </a:p>
          <a:p>
            <a:pPr lvl="2"/>
            <a:r>
              <a:rPr lang="en-US" dirty="0" smtClean="0"/>
              <a:t>Right of Representation </a:t>
            </a:r>
          </a:p>
          <a:p>
            <a:pPr lvl="1"/>
            <a:r>
              <a:rPr lang="en-US" dirty="0" smtClean="0"/>
              <a:t>Looks to the biological/blood relationship for beneficiaries or heirs</a:t>
            </a:r>
          </a:p>
          <a:p>
            <a:pPr lvl="1"/>
            <a:r>
              <a:rPr lang="en-US" dirty="0" smtClean="0"/>
              <a:t>Table on Consanguinity (Degrees of Blood Relationship)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Copyright © 2015 Dianna L. Noyes. All rights reserved.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852064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Community and Marital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Property</a:t>
            </a:r>
          </a:p>
          <a:p>
            <a:pPr lvl="1"/>
            <a:r>
              <a:rPr lang="en-US" dirty="0" smtClean="0"/>
              <a:t>Probate Code §28 defines community property</a:t>
            </a:r>
          </a:p>
          <a:p>
            <a:pPr lvl="1"/>
            <a:r>
              <a:rPr lang="en-US" dirty="0" smtClean="0"/>
              <a:t>Community property may transfer outside formal probate</a:t>
            </a:r>
          </a:p>
          <a:p>
            <a:pPr lvl="1"/>
            <a:r>
              <a:rPr lang="en-US" dirty="0" smtClean="0"/>
              <a:t>Quasi-community property: </a:t>
            </a:r>
          </a:p>
          <a:p>
            <a:pPr lvl="2"/>
            <a:r>
              <a:rPr lang="en-US" dirty="0" smtClean="0"/>
              <a:t>Property belonging to residents of a community property state, which is acquired or located in another state. </a:t>
            </a:r>
            <a:endParaRPr lang="en-US" dirty="0"/>
          </a:p>
          <a:p>
            <a:r>
              <a:rPr lang="en-US" dirty="0" smtClean="0"/>
              <a:t>Surviving Spouse</a:t>
            </a:r>
          </a:p>
          <a:p>
            <a:pPr lvl="1"/>
            <a:r>
              <a:rPr lang="en-US" dirty="0" smtClean="0"/>
              <a:t>Probate Code §§100-105 provide for the disposition of property owned by spouses, when one of </a:t>
            </a:r>
            <a:r>
              <a:rPr lang="en-US" dirty="0" smtClean="0"/>
              <a:t>them </a:t>
            </a:r>
            <a:r>
              <a:rPr lang="en-US" dirty="0" smtClean="0"/>
              <a:t>dies. </a:t>
            </a:r>
          </a:p>
          <a:p>
            <a:pPr lvl="1"/>
            <a:r>
              <a:rPr lang="en-US" dirty="0" smtClean="0"/>
              <a:t>Presumption of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Copyright © 2015 Dianna L. Noyes. All rights reserved.</a:t>
            </a:r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549356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full set of PowerPoint slides is available upon adoption. </a:t>
            </a:r>
            <a:br>
              <a:rPr lang="en-US" b="1" dirty="0" smtClean="0"/>
            </a:br>
            <a:r>
              <a:rPr lang="en-US" b="1" smtClean="0"/>
              <a:t>Email bhall@cap-press.com </a:t>
            </a:r>
            <a:br>
              <a:rPr lang="en-US" b="1" smtClean="0"/>
            </a:br>
            <a:r>
              <a:rPr lang="en-US" b="1" smtClean="0"/>
              <a:t>for more information.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59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347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Depth</vt:lpstr>
      <vt:lpstr>California  Probate Paralegal Second Edition</vt:lpstr>
      <vt:lpstr>Chapter One</vt:lpstr>
      <vt:lpstr>Ethics and Other Malpractice Concerns</vt:lpstr>
      <vt:lpstr>Testate and Intestate Succession</vt:lpstr>
      <vt:lpstr>Community and Marital Property</vt:lpstr>
      <vt:lpstr>The full set of PowerPoint slides is available upon adoption.  Email bhall@cap-press.com  for more information.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 Probate Paralegal Second Edition</dc:title>
  <dc:creator>tina</dc:creator>
  <cp:lastModifiedBy>tina</cp:lastModifiedBy>
  <cp:revision>2</cp:revision>
  <dcterms:created xsi:type="dcterms:W3CDTF">2015-02-18T21:18:21Z</dcterms:created>
  <dcterms:modified xsi:type="dcterms:W3CDTF">2015-02-18T21:21:30Z</dcterms:modified>
</cp:coreProperties>
</file>