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7" r:id="rId3"/>
    <p:sldId id="258" r:id="rId4"/>
    <p:sldId id="259" r:id="rId5"/>
    <p:sldId id="260" r:id="rId6"/>
    <p:sldId id="261" r:id="rId7"/>
    <p:sldId id="262" r:id="rId8"/>
    <p:sldId id="263" r:id="rId9"/>
    <p:sldId id="264" r:id="rId10"/>
    <p:sldId id="265" r:id="rId11"/>
    <p:sldId id="266" r:id="rId12"/>
    <p:sldId id="25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33AB09-B9AD-CD46-BD0A-E40C3B49E2FB}" type="datetimeFigureOut">
              <a:rPr lang="en-US" smtClean="0"/>
              <a:t>3/14/18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0A9BD-C91D-1546-B4F1-77FD80A4003C}" type="slidenum">
              <a:rPr lang="en-US" smtClean="0"/>
              <a:t>‹#›</a:t>
            </a:fld>
            <a:endParaRPr lang="en-US"/>
          </a:p>
        </p:txBody>
      </p:sp>
    </p:spTree>
    <p:extLst>
      <p:ext uri="{BB962C8B-B14F-4D97-AF65-F5344CB8AC3E}">
        <p14:creationId xmlns:p14="http://schemas.microsoft.com/office/powerpoint/2010/main" val="1520917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3AB09-B9AD-CD46-BD0A-E40C3B49E2FB}" type="datetimeFigureOut">
              <a:rPr lang="en-US" smtClean="0"/>
              <a:t>3/14/18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0A9BD-C91D-1546-B4F1-77FD80A4003C}" type="slidenum">
              <a:rPr lang="en-US" smtClean="0"/>
              <a:t>‹#›</a:t>
            </a:fld>
            <a:endParaRPr lang="en-US"/>
          </a:p>
        </p:txBody>
      </p:sp>
    </p:spTree>
    <p:extLst>
      <p:ext uri="{BB962C8B-B14F-4D97-AF65-F5344CB8AC3E}">
        <p14:creationId xmlns:p14="http://schemas.microsoft.com/office/powerpoint/2010/main" val="454559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3AB09-B9AD-CD46-BD0A-E40C3B49E2FB}" type="datetimeFigureOut">
              <a:rPr lang="en-US" smtClean="0"/>
              <a:t>3/14/18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0A9BD-C91D-1546-B4F1-77FD80A4003C}" type="slidenum">
              <a:rPr lang="en-US" smtClean="0"/>
              <a:t>‹#›</a:t>
            </a:fld>
            <a:endParaRPr lang="en-US"/>
          </a:p>
        </p:txBody>
      </p:sp>
    </p:spTree>
    <p:extLst>
      <p:ext uri="{BB962C8B-B14F-4D97-AF65-F5344CB8AC3E}">
        <p14:creationId xmlns:p14="http://schemas.microsoft.com/office/powerpoint/2010/main" val="1181511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78EC51-F7E6-4B66-99E6-F528115D3F8E}" type="datetimeFigureOut">
              <a:rPr lang="en-US" smtClean="0">
                <a:solidFill>
                  <a:prstClr val="black">
                    <a:tint val="75000"/>
                  </a:prstClr>
                </a:solidFill>
              </a:rPr>
              <a:pPr/>
              <a:t>3/14/18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6775324-06A3-4157-A920-235DD35DC8C5}"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8EC51-F7E6-4B66-99E6-F528115D3F8E}" type="datetimeFigureOut">
              <a:rPr lang="en-US" smtClean="0">
                <a:solidFill>
                  <a:prstClr val="black">
                    <a:tint val="75000"/>
                  </a:prstClr>
                </a:solidFill>
              </a:rPr>
              <a:pPr/>
              <a:t>3/14/18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6775324-06A3-4157-A920-235DD35DC8C5}"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78EC51-F7E6-4B66-99E6-F528115D3F8E}" type="datetimeFigureOut">
              <a:rPr lang="en-US" smtClean="0">
                <a:solidFill>
                  <a:prstClr val="black">
                    <a:tint val="75000"/>
                  </a:prstClr>
                </a:solidFill>
              </a:rPr>
              <a:pPr/>
              <a:t>3/14/18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6775324-06A3-4157-A920-235DD35DC8C5}"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78EC51-F7E6-4B66-99E6-F528115D3F8E}" type="datetimeFigureOut">
              <a:rPr lang="en-US" smtClean="0">
                <a:solidFill>
                  <a:prstClr val="black">
                    <a:tint val="75000"/>
                  </a:prstClr>
                </a:solidFill>
              </a:rPr>
              <a:pPr/>
              <a:t>3/14/18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6775324-06A3-4157-A920-235DD35DC8C5}"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78EC51-F7E6-4B66-99E6-F528115D3F8E}" type="datetimeFigureOut">
              <a:rPr lang="en-US" smtClean="0">
                <a:solidFill>
                  <a:prstClr val="black">
                    <a:tint val="75000"/>
                  </a:prstClr>
                </a:solidFill>
              </a:rPr>
              <a:pPr/>
              <a:t>3/14/18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6775324-06A3-4157-A920-235DD35DC8C5}"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78EC51-F7E6-4B66-99E6-F528115D3F8E}" type="datetimeFigureOut">
              <a:rPr lang="en-US" smtClean="0">
                <a:solidFill>
                  <a:prstClr val="black">
                    <a:tint val="75000"/>
                  </a:prstClr>
                </a:solidFill>
              </a:rPr>
              <a:pPr/>
              <a:t>3/14/18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6775324-06A3-4157-A920-235DD35DC8C5}"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8EC51-F7E6-4B66-99E6-F528115D3F8E}" type="datetimeFigureOut">
              <a:rPr lang="en-US" smtClean="0">
                <a:solidFill>
                  <a:prstClr val="black">
                    <a:tint val="75000"/>
                  </a:prstClr>
                </a:solidFill>
              </a:rPr>
              <a:pPr/>
              <a:t>3/14/18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6775324-06A3-4157-A920-235DD35DC8C5}"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8EC51-F7E6-4B66-99E6-F528115D3F8E}" type="datetimeFigureOut">
              <a:rPr lang="en-US" smtClean="0">
                <a:solidFill>
                  <a:prstClr val="black">
                    <a:tint val="75000"/>
                  </a:prstClr>
                </a:solidFill>
              </a:rPr>
              <a:pPr/>
              <a:t>3/14/18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6775324-06A3-4157-A920-235DD35DC8C5}"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3AB09-B9AD-CD46-BD0A-E40C3B49E2FB}" type="datetimeFigureOut">
              <a:rPr lang="en-US" smtClean="0"/>
              <a:t>3/14/18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0A9BD-C91D-1546-B4F1-77FD80A4003C}" type="slidenum">
              <a:rPr lang="en-US" smtClean="0"/>
              <a:t>‹#›</a:t>
            </a:fld>
            <a:endParaRPr lang="en-US"/>
          </a:p>
        </p:txBody>
      </p:sp>
    </p:spTree>
    <p:extLst>
      <p:ext uri="{BB962C8B-B14F-4D97-AF65-F5344CB8AC3E}">
        <p14:creationId xmlns:p14="http://schemas.microsoft.com/office/powerpoint/2010/main" val="5566561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8EC51-F7E6-4B66-99E6-F528115D3F8E}" type="datetimeFigureOut">
              <a:rPr lang="en-US" smtClean="0">
                <a:solidFill>
                  <a:prstClr val="black">
                    <a:tint val="75000"/>
                  </a:prstClr>
                </a:solidFill>
              </a:rPr>
              <a:pPr/>
              <a:t>3/14/18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6775324-06A3-4157-A920-235DD35DC8C5}"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8EC51-F7E6-4B66-99E6-F528115D3F8E}" type="datetimeFigureOut">
              <a:rPr lang="en-US" smtClean="0">
                <a:solidFill>
                  <a:prstClr val="black">
                    <a:tint val="75000"/>
                  </a:prstClr>
                </a:solidFill>
              </a:rPr>
              <a:pPr/>
              <a:t>3/14/18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6775324-06A3-4157-A920-235DD35DC8C5}"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8EC51-F7E6-4B66-99E6-F528115D3F8E}" type="datetimeFigureOut">
              <a:rPr lang="en-US" smtClean="0">
                <a:solidFill>
                  <a:prstClr val="black">
                    <a:tint val="75000"/>
                  </a:prstClr>
                </a:solidFill>
              </a:rPr>
              <a:pPr/>
              <a:t>3/14/18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6775324-06A3-4157-A920-235DD35DC8C5}"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33AB09-B9AD-CD46-BD0A-E40C3B49E2FB}" type="datetimeFigureOut">
              <a:rPr lang="en-US" smtClean="0"/>
              <a:t>3/14/18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0A9BD-C91D-1546-B4F1-77FD80A4003C}" type="slidenum">
              <a:rPr lang="en-US" smtClean="0"/>
              <a:t>‹#›</a:t>
            </a:fld>
            <a:endParaRPr lang="en-US"/>
          </a:p>
        </p:txBody>
      </p:sp>
    </p:spTree>
    <p:extLst>
      <p:ext uri="{BB962C8B-B14F-4D97-AF65-F5344CB8AC3E}">
        <p14:creationId xmlns:p14="http://schemas.microsoft.com/office/powerpoint/2010/main" val="1281903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33AB09-B9AD-CD46-BD0A-E40C3B49E2FB}" type="datetimeFigureOut">
              <a:rPr lang="en-US" smtClean="0"/>
              <a:t>3/14/18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0A9BD-C91D-1546-B4F1-77FD80A4003C}" type="slidenum">
              <a:rPr lang="en-US" smtClean="0"/>
              <a:t>‹#›</a:t>
            </a:fld>
            <a:endParaRPr lang="en-US"/>
          </a:p>
        </p:txBody>
      </p:sp>
    </p:spTree>
    <p:extLst>
      <p:ext uri="{BB962C8B-B14F-4D97-AF65-F5344CB8AC3E}">
        <p14:creationId xmlns:p14="http://schemas.microsoft.com/office/powerpoint/2010/main" val="1388328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33AB09-B9AD-CD46-BD0A-E40C3B49E2FB}" type="datetimeFigureOut">
              <a:rPr lang="en-US" smtClean="0"/>
              <a:t>3/14/18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B0A9BD-C91D-1546-B4F1-77FD80A4003C}" type="slidenum">
              <a:rPr lang="en-US" smtClean="0"/>
              <a:t>‹#›</a:t>
            </a:fld>
            <a:endParaRPr lang="en-US"/>
          </a:p>
        </p:txBody>
      </p:sp>
    </p:spTree>
    <p:extLst>
      <p:ext uri="{BB962C8B-B14F-4D97-AF65-F5344CB8AC3E}">
        <p14:creationId xmlns:p14="http://schemas.microsoft.com/office/powerpoint/2010/main" val="123445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33AB09-B9AD-CD46-BD0A-E40C3B49E2FB}" type="datetimeFigureOut">
              <a:rPr lang="en-US" smtClean="0"/>
              <a:t>3/14/18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B0A9BD-C91D-1546-B4F1-77FD80A4003C}" type="slidenum">
              <a:rPr lang="en-US" smtClean="0"/>
              <a:t>‹#›</a:t>
            </a:fld>
            <a:endParaRPr lang="en-US"/>
          </a:p>
        </p:txBody>
      </p:sp>
    </p:spTree>
    <p:extLst>
      <p:ext uri="{BB962C8B-B14F-4D97-AF65-F5344CB8AC3E}">
        <p14:creationId xmlns:p14="http://schemas.microsoft.com/office/powerpoint/2010/main" val="585737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3AB09-B9AD-CD46-BD0A-E40C3B49E2FB}" type="datetimeFigureOut">
              <a:rPr lang="en-US" smtClean="0"/>
              <a:t>3/14/18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B0A9BD-C91D-1546-B4F1-77FD80A4003C}" type="slidenum">
              <a:rPr lang="en-US" smtClean="0"/>
              <a:t>‹#›</a:t>
            </a:fld>
            <a:endParaRPr lang="en-US"/>
          </a:p>
        </p:txBody>
      </p:sp>
    </p:spTree>
    <p:extLst>
      <p:ext uri="{BB962C8B-B14F-4D97-AF65-F5344CB8AC3E}">
        <p14:creationId xmlns:p14="http://schemas.microsoft.com/office/powerpoint/2010/main" val="42631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3AB09-B9AD-CD46-BD0A-E40C3B49E2FB}" type="datetimeFigureOut">
              <a:rPr lang="en-US" smtClean="0"/>
              <a:t>3/14/18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0A9BD-C91D-1546-B4F1-77FD80A4003C}" type="slidenum">
              <a:rPr lang="en-US" smtClean="0"/>
              <a:t>‹#›</a:t>
            </a:fld>
            <a:endParaRPr lang="en-US"/>
          </a:p>
        </p:txBody>
      </p:sp>
    </p:spTree>
    <p:extLst>
      <p:ext uri="{BB962C8B-B14F-4D97-AF65-F5344CB8AC3E}">
        <p14:creationId xmlns:p14="http://schemas.microsoft.com/office/powerpoint/2010/main" val="112032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3AB09-B9AD-CD46-BD0A-E40C3B49E2FB}" type="datetimeFigureOut">
              <a:rPr lang="en-US" smtClean="0"/>
              <a:t>3/14/18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0A9BD-C91D-1546-B4F1-77FD80A4003C}" type="slidenum">
              <a:rPr lang="en-US" smtClean="0"/>
              <a:t>‹#›</a:t>
            </a:fld>
            <a:endParaRPr lang="en-US"/>
          </a:p>
        </p:txBody>
      </p:sp>
    </p:spTree>
    <p:extLst>
      <p:ext uri="{BB962C8B-B14F-4D97-AF65-F5344CB8AC3E}">
        <p14:creationId xmlns:p14="http://schemas.microsoft.com/office/powerpoint/2010/main" val="1228170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3AB09-B9AD-CD46-BD0A-E40C3B49E2FB}" type="datetimeFigureOut">
              <a:rPr lang="en-US" smtClean="0"/>
              <a:t>3/14/18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0A9BD-C91D-1546-B4F1-77FD80A4003C}" type="slidenum">
              <a:rPr lang="en-US" smtClean="0"/>
              <a:t>‹#›</a:t>
            </a:fld>
            <a:endParaRPr lang="en-US"/>
          </a:p>
        </p:txBody>
      </p:sp>
    </p:spTree>
    <p:extLst>
      <p:ext uri="{BB962C8B-B14F-4D97-AF65-F5344CB8AC3E}">
        <p14:creationId xmlns:p14="http://schemas.microsoft.com/office/powerpoint/2010/main" val="396059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8EC51-F7E6-4B66-99E6-F528115D3F8E}" type="datetimeFigureOut">
              <a:rPr lang="en-US" smtClean="0">
                <a:solidFill>
                  <a:prstClr val="black">
                    <a:tint val="75000"/>
                  </a:prstClr>
                </a:solidFill>
              </a:rPr>
              <a:pPr/>
              <a:t>3/14/18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75324-06A3-4157-A920-235DD35DC8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4136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bhall@cap-pres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3685"/>
            <a:ext cx="10515600" cy="797469"/>
          </a:xfrm>
        </p:spPr>
        <p:txBody>
          <a:bodyPr/>
          <a:lstStyle/>
          <a:p>
            <a:r>
              <a:rPr lang="en-US" dirty="0" smtClean="0"/>
              <a:t>Overview</a:t>
            </a:r>
            <a:endParaRPr lang="en-US" dirty="0"/>
          </a:p>
        </p:txBody>
      </p:sp>
      <p:sp>
        <p:nvSpPr>
          <p:cNvPr id="3" name="Content Placeholder 2"/>
          <p:cNvSpPr>
            <a:spLocks noGrp="1"/>
          </p:cNvSpPr>
          <p:nvPr>
            <p:ph idx="1"/>
          </p:nvPr>
        </p:nvSpPr>
        <p:spPr>
          <a:xfrm>
            <a:off x="1005840" y="1345474"/>
            <a:ext cx="9953897" cy="4963886"/>
          </a:xfrm>
        </p:spPr>
        <p:txBody>
          <a:bodyPr>
            <a:normAutofit lnSpcReduction="10000"/>
          </a:bodyPr>
          <a:lstStyle/>
          <a:p>
            <a:r>
              <a:rPr lang="en-US" dirty="0" smtClean="0"/>
              <a:t>The ability to use military force is the ultimate power of any government. Under our Constitutional system of checks and balances, this power is shared between the Executive and Legislative branches</a:t>
            </a:r>
          </a:p>
          <a:p>
            <a:endParaRPr lang="en-US" dirty="0" smtClean="0"/>
          </a:p>
          <a:p>
            <a:r>
              <a:rPr lang="en-US" dirty="0" smtClean="0"/>
              <a:t>Early cases suggested that president had significant authority to act in case of foreign attack or significant threat</a:t>
            </a:r>
          </a:p>
          <a:p>
            <a:pPr lvl="1"/>
            <a:r>
              <a:rPr lang="en-US" dirty="0" smtClean="0"/>
              <a:t>In almost all cases where president acted without advance authority, Congress would authorize or limit activities soon afterward, and Presidents generally followed Congressional direction.</a:t>
            </a:r>
          </a:p>
          <a:p>
            <a:r>
              <a:rPr lang="en-US" dirty="0" smtClean="0"/>
              <a:t>Early Congress less concerned about Presidents using force abroad, more concerned with limiting Presidential authority to use military within the USA</a:t>
            </a:r>
          </a:p>
        </p:txBody>
      </p:sp>
    </p:spTree>
    <p:extLst>
      <p:ext uri="{BB962C8B-B14F-4D97-AF65-F5344CB8AC3E}">
        <p14:creationId xmlns:p14="http://schemas.microsoft.com/office/powerpoint/2010/main" val="635766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754"/>
            <a:ext cx="10515600" cy="1201784"/>
          </a:xfrm>
        </p:spPr>
        <p:txBody>
          <a:bodyPr>
            <a:normAutofit fontScale="90000"/>
          </a:bodyPr>
          <a:lstStyle/>
          <a:p>
            <a:pPr algn="ctr"/>
            <a:r>
              <a:rPr lang="en-US" b="1" dirty="0" smtClean="0"/>
              <a:t>Campbell v. Clinton 52 F. Supp. 2d 34 (D.C. C. 1999), </a:t>
            </a:r>
            <a:r>
              <a:rPr lang="en-US" sz="4000" b="1" i="1" dirty="0" err="1" smtClean="0"/>
              <a:t>aff’d</a:t>
            </a:r>
            <a:r>
              <a:rPr lang="en-US" sz="4000" b="1" dirty="0" smtClean="0"/>
              <a:t> 203 F.3d 19, (DC Cir., 2000) </a:t>
            </a:r>
            <a:endParaRPr lang="en-US" dirty="0"/>
          </a:p>
        </p:txBody>
      </p:sp>
      <p:sp>
        <p:nvSpPr>
          <p:cNvPr id="3" name="Content Placeholder 2"/>
          <p:cNvSpPr>
            <a:spLocks noGrp="1"/>
          </p:cNvSpPr>
          <p:nvPr>
            <p:ph idx="1"/>
          </p:nvPr>
        </p:nvSpPr>
        <p:spPr>
          <a:xfrm>
            <a:off x="326570" y="1397726"/>
            <a:ext cx="11534503" cy="5460274"/>
          </a:xfrm>
        </p:spPr>
        <p:txBody>
          <a:bodyPr>
            <a:normAutofit fontScale="70000" lnSpcReduction="20000"/>
          </a:bodyPr>
          <a:lstStyle/>
          <a:p>
            <a:pPr>
              <a:lnSpc>
                <a:spcPct val="100000"/>
              </a:lnSpc>
              <a:spcBef>
                <a:spcPts val="0"/>
              </a:spcBef>
              <a:spcAft>
                <a:spcPts val="600"/>
              </a:spcAft>
            </a:pPr>
            <a:r>
              <a:rPr lang="en-US" sz="4000" dirty="0" smtClean="0"/>
              <a:t>Case brought by members of Congress, challenging deployment of troops and use of force in the Former Yugoslavian Republics</a:t>
            </a:r>
          </a:p>
          <a:p>
            <a:pPr>
              <a:lnSpc>
                <a:spcPct val="100000"/>
              </a:lnSpc>
              <a:spcBef>
                <a:spcPts val="0"/>
              </a:spcBef>
              <a:spcAft>
                <a:spcPts val="600"/>
              </a:spcAft>
            </a:pPr>
            <a:r>
              <a:rPr lang="en-US" sz="4000" dirty="0" smtClean="0"/>
              <a:t>The Federal Courts dismissed the case for </a:t>
            </a:r>
            <a:r>
              <a:rPr lang="en-US" sz="4000" i="1" dirty="0" smtClean="0"/>
              <a:t>lack of standing </a:t>
            </a:r>
            <a:r>
              <a:rPr lang="en-US" sz="4000" dirty="0" smtClean="0"/>
              <a:t>and as </a:t>
            </a:r>
            <a:r>
              <a:rPr lang="en-US" sz="4000" i="1" dirty="0" smtClean="0"/>
              <a:t>a political question</a:t>
            </a:r>
            <a:r>
              <a:rPr lang="en-US" sz="4000" dirty="0" smtClean="0"/>
              <a:t>, stating that the matter was not properly an matter for the Court:</a:t>
            </a:r>
          </a:p>
          <a:p>
            <a:pPr lvl="1">
              <a:lnSpc>
                <a:spcPct val="100000"/>
              </a:lnSpc>
              <a:spcBef>
                <a:spcPts val="0"/>
              </a:spcBef>
              <a:spcAft>
                <a:spcPts val="600"/>
              </a:spcAft>
            </a:pPr>
            <a:r>
              <a:rPr lang="en-US" sz="3400" dirty="0" smtClean="0"/>
              <a:t>“Where, as here, Congress has taken actions that send conflicting signals with respect to the effect and significance of the allegedly nullified votes, there is no actual confrontation or impasse between the executive and legislative branches and thus no legislative standing.</a:t>
            </a:r>
          </a:p>
          <a:p>
            <a:pPr lvl="1">
              <a:lnSpc>
                <a:spcPct val="100000"/>
              </a:lnSpc>
              <a:spcBef>
                <a:spcPts val="0"/>
              </a:spcBef>
              <a:spcAft>
                <a:spcPts val="600"/>
              </a:spcAft>
            </a:pPr>
            <a:r>
              <a:rPr lang="en-US" sz="3400" dirty="0" smtClean="0"/>
              <a:t>Because plaintiffs' alleged injury is caused in part by their failure to persuade their colleagues in the Congress to defeat the budget authorization bill and to vote for the resolution directing the President to withdraw troops from Yugoslavia, it also is not clear that plaintiffs can establish that their alleged injury is "fairly traceable" to the actions of the President rather than to the actions of their colleagues in the Congress. </a:t>
            </a:r>
            <a:r>
              <a:rPr lang="en-US" sz="3400" i="1" dirty="0" smtClean="0"/>
              <a:t>See Raines v. Byrd,</a:t>
            </a:r>
            <a:r>
              <a:rPr lang="en-US" sz="3400" dirty="0" smtClean="0"/>
              <a:t> 521 U.S. at 830 n. 11, 117 </a:t>
            </a:r>
            <a:r>
              <a:rPr lang="en-US" sz="3400" dirty="0" err="1" smtClean="0"/>
              <a:t>S.Ct</a:t>
            </a:r>
            <a:r>
              <a:rPr lang="en-US" sz="3400" dirty="0" smtClean="0"/>
              <a:t>. 2312.</a:t>
            </a:r>
          </a:p>
          <a:p>
            <a:pPr>
              <a:lnSpc>
                <a:spcPct val="100000"/>
              </a:lnSpc>
              <a:spcBef>
                <a:spcPts val="0"/>
              </a:spcBef>
              <a:spcAft>
                <a:spcPts val="600"/>
              </a:spcAft>
            </a:pPr>
            <a:r>
              <a:rPr lang="en-US" sz="4000" dirty="0" smtClean="0"/>
              <a:t>In other words, Courts will not allow Congress to avoid having to do its job. </a:t>
            </a:r>
          </a:p>
        </p:txBody>
      </p:sp>
    </p:spTree>
    <p:extLst>
      <p:ext uri="{BB962C8B-B14F-4D97-AF65-F5344CB8AC3E}">
        <p14:creationId xmlns:p14="http://schemas.microsoft.com/office/powerpoint/2010/main" val="16213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full set of 237 slides is available upon adoption. If you are a professor using this book for a class, please contact Beth Hall at </a:t>
            </a:r>
            <a:r>
              <a:rPr lang="en-US" dirty="0" smtClean="0">
                <a:hlinkClick r:id="rId2"/>
              </a:rPr>
              <a:t>bhall@cap-press.com</a:t>
            </a:r>
            <a:r>
              <a:rPr lang="en-US" dirty="0" smtClean="0"/>
              <a:t> to request your slides.</a:t>
            </a:r>
            <a:endParaRPr lang="en-US" dirty="0"/>
          </a:p>
        </p:txBody>
      </p:sp>
    </p:spTree>
    <p:extLst>
      <p:ext uri="{BB962C8B-B14F-4D97-AF65-F5344CB8AC3E}">
        <p14:creationId xmlns:p14="http://schemas.microsoft.com/office/powerpoint/2010/main" val="2035711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8371"/>
            <a:ext cx="10515600" cy="732155"/>
          </a:xfrm>
        </p:spPr>
        <p:txBody>
          <a:bodyPr/>
          <a:lstStyle/>
          <a:p>
            <a:r>
              <a:rPr lang="en-US" dirty="0" smtClean="0"/>
              <a:t>War Power of Congress - Article I, section 8</a:t>
            </a:r>
            <a:endParaRPr lang="en-US" dirty="0"/>
          </a:p>
        </p:txBody>
      </p:sp>
      <p:sp>
        <p:nvSpPr>
          <p:cNvPr id="4" name="Content Placeholder 3"/>
          <p:cNvSpPr txBox="1">
            <a:spLocks noGrp="1"/>
          </p:cNvSpPr>
          <p:nvPr>
            <p:ph idx="1"/>
          </p:nvPr>
        </p:nvSpPr>
        <p:spPr>
          <a:xfrm>
            <a:off x="431074" y="1045029"/>
            <a:ext cx="11403875" cy="5733557"/>
          </a:xfrm>
          <a:prstGeom prst="rect">
            <a:avLst/>
          </a:prstGeom>
          <a:noFill/>
        </p:spPr>
        <p:txBody>
          <a:bodyPr wrap="square" rtlCol="0">
            <a:spAutoFit/>
          </a:bodyPr>
          <a:lstStyle/>
          <a:p>
            <a:pPr lvl="0">
              <a:lnSpc>
                <a:spcPct val="85000"/>
              </a:lnSpc>
              <a:spcBef>
                <a:spcPts val="0"/>
              </a:spcBef>
              <a:spcAft>
                <a:spcPts val="600"/>
              </a:spcAft>
            </a:pPr>
            <a:r>
              <a:rPr lang="en-US" sz="2400" dirty="0" smtClean="0"/>
              <a:t>“...and provide for the common </a:t>
            </a:r>
            <a:r>
              <a:rPr lang="en-US" sz="2400" dirty="0" err="1" smtClean="0"/>
              <a:t>Defence</a:t>
            </a:r>
            <a:r>
              <a:rPr lang="en-US" sz="2400" dirty="0" smtClean="0"/>
              <a:t> and general Welfare of the United States;”</a:t>
            </a:r>
          </a:p>
          <a:p>
            <a:pPr lvl="0">
              <a:lnSpc>
                <a:spcPct val="85000"/>
              </a:lnSpc>
              <a:spcBef>
                <a:spcPts val="0"/>
              </a:spcBef>
              <a:spcAft>
                <a:spcPts val="600"/>
              </a:spcAft>
            </a:pPr>
            <a:r>
              <a:rPr lang="en-US" sz="2400" dirty="0" smtClean="0"/>
              <a:t>“To define and punish Piracies committed on the high Seas, and Offences against the Law of Nations;”</a:t>
            </a:r>
          </a:p>
          <a:p>
            <a:pPr lvl="0">
              <a:lnSpc>
                <a:spcPct val="85000"/>
              </a:lnSpc>
              <a:spcBef>
                <a:spcPts val="0"/>
              </a:spcBef>
              <a:spcAft>
                <a:spcPts val="600"/>
              </a:spcAft>
            </a:pPr>
            <a:r>
              <a:rPr lang="en-US" sz="2400" dirty="0" smtClean="0"/>
              <a:t>“To declare War, grant Letters of Marque and Reprisal, and make Rules concerning Captures on Land and Water;”</a:t>
            </a:r>
          </a:p>
          <a:p>
            <a:pPr lvl="0">
              <a:lnSpc>
                <a:spcPct val="85000"/>
              </a:lnSpc>
              <a:spcBef>
                <a:spcPts val="0"/>
              </a:spcBef>
              <a:spcAft>
                <a:spcPts val="600"/>
              </a:spcAft>
            </a:pPr>
            <a:r>
              <a:rPr lang="en-US" sz="2400" dirty="0" smtClean="0"/>
              <a:t>“To raise and support Armies. . .”</a:t>
            </a:r>
          </a:p>
          <a:p>
            <a:pPr lvl="0">
              <a:lnSpc>
                <a:spcPct val="85000"/>
              </a:lnSpc>
              <a:spcBef>
                <a:spcPts val="0"/>
              </a:spcBef>
              <a:spcAft>
                <a:spcPts val="600"/>
              </a:spcAft>
            </a:pPr>
            <a:r>
              <a:rPr lang="en-US" sz="2400" dirty="0" smtClean="0"/>
              <a:t>“To provide and maintain a Navy;”</a:t>
            </a:r>
          </a:p>
          <a:p>
            <a:pPr lvl="0">
              <a:lnSpc>
                <a:spcPct val="85000"/>
              </a:lnSpc>
              <a:spcBef>
                <a:spcPts val="0"/>
              </a:spcBef>
              <a:spcAft>
                <a:spcPts val="600"/>
              </a:spcAft>
            </a:pPr>
            <a:r>
              <a:rPr lang="en-US" sz="2400" dirty="0" smtClean="0"/>
              <a:t>“To make Rules for the Government and Regulation of the land and navy Forces;”</a:t>
            </a:r>
          </a:p>
          <a:p>
            <a:pPr lvl="0">
              <a:lnSpc>
                <a:spcPct val="85000"/>
              </a:lnSpc>
              <a:spcBef>
                <a:spcPts val="0"/>
              </a:spcBef>
              <a:spcAft>
                <a:spcPts val="600"/>
              </a:spcAft>
            </a:pPr>
            <a:r>
              <a:rPr lang="en-US" sz="2400" dirty="0" smtClean="0"/>
              <a:t>“To provide for calling forth the Militia to execute the Laws of the Union, suppress Insurrections and repel Invasions;”</a:t>
            </a:r>
          </a:p>
          <a:p>
            <a:pPr lvl="0">
              <a:lnSpc>
                <a:spcPct val="85000"/>
              </a:lnSpc>
              <a:spcBef>
                <a:spcPts val="0"/>
              </a:spcBef>
              <a:spcAft>
                <a:spcPts val="600"/>
              </a:spcAft>
            </a:pPr>
            <a:r>
              <a:rPr lang="en-US" sz="2400" dirty="0" smtClean="0"/>
              <a:t>“To provide for organizing, arming, and disciplining, the Militia, and for governing such Part of them as may be employed in the Service of the United States, reserving to the States respectively, the Appointment of the Officers, and the Authority of training the militia according to the discipline prescribed by Congress;”</a:t>
            </a:r>
          </a:p>
          <a:p>
            <a:pPr lvl="0">
              <a:lnSpc>
                <a:spcPct val="85000"/>
              </a:lnSpc>
              <a:spcBef>
                <a:spcPts val="0"/>
              </a:spcBef>
              <a:spcAft>
                <a:spcPts val="600"/>
              </a:spcAft>
            </a:pPr>
            <a:r>
              <a:rPr lang="en-US" sz="2400" dirty="0" smtClean="0"/>
              <a:t>“. . . for the Erection of Forts, Magazines, Arsenals, dock-Yards, and other needful Buildings;”</a:t>
            </a:r>
          </a:p>
        </p:txBody>
      </p:sp>
    </p:spTree>
    <p:extLst>
      <p:ext uri="{BB962C8B-B14F-4D97-AF65-F5344CB8AC3E}">
        <p14:creationId xmlns:p14="http://schemas.microsoft.com/office/powerpoint/2010/main" val="1597228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Power of Congress - Article I, section 8</a:t>
            </a:r>
            <a:endParaRPr lang="en-US" dirty="0"/>
          </a:p>
        </p:txBody>
      </p:sp>
      <p:sp>
        <p:nvSpPr>
          <p:cNvPr id="3" name="Content Placeholder 2"/>
          <p:cNvSpPr>
            <a:spLocks noGrp="1"/>
          </p:cNvSpPr>
          <p:nvPr>
            <p:ph idx="1"/>
          </p:nvPr>
        </p:nvSpPr>
        <p:spPr/>
        <p:txBody>
          <a:bodyPr/>
          <a:lstStyle/>
          <a:p>
            <a:pPr>
              <a:buNone/>
            </a:pPr>
            <a:r>
              <a:rPr lang="en-US" sz="3200" dirty="0" smtClean="0"/>
              <a:t>Don’t forget:  Congress also has authority </a:t>
            </a:r>
          </a:p>
          <a:p>
            <a:pPr>
              <a:buNone/>
            </a:pPr>
            <a:endParaRPr lang="en-US" sz="3200" dirty="0" smtClean="0"/>
          </a:p>
          <a:p>
            <a:pPr lvl="1">
              <a:lnSpc>
                <a:spcPct val="85000"/>
              </a:lnSpc>
              <a:spcBef>
                <a:spcPts val="0"/>
              </a:spcBef>
              <a:spcAft>
                <a:spcPts val="600"/>
              </a:spcAft>
              <a:buNone/>
            </a:pPr>
            <a:r>
              <a:rPr lang="en-US" sz="2800" dirty="0" smtClean="0"/>
              <a:t>"To make all Laws which shall be necessary and proper for carrying into execution the foregoing Powers, and all other Powers vested by this Constitution in the Government of the United States or in any Department or Officer thereof."</a:t>
            </a:r>
          </a:p>
          <a:p>
            <a:endParaRPr lang="en-US" dirty="0"/>
          </a:p>
        </p:txBody>
      </p:sp>
    </p:spTree>
    <p:extLst>
      <p:ext uri="{BB962C8B-B14F-4D97-AF65-F5344CB8AC3E}">
        <p14:creationId xmlns:p14="http://schemas.microsoft.com/office/powerpoint/2010/main" val="10723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Powers of the President – Article II</a:t>
            </a:r>
            <a:endParaRPr lang="en-US" dirty="0"/>
          </a:p>
        </p:txBody>
      </p:sp>
      <p:sp>
        <p:nvSpPr>
          <p:cNvPr id="3" name="Content Placeholder 2"/>
          <p:cNvSpPr>
            <a:spLocks noGrp="1"/>
          </p:cNvSpPr>
          <p:nvPr>
            <p:ph idx="1"/>
          </p:nvPr>
        </p:nvSpPr>
        <p:spPr/>
        <p:txBody>
          <a:bodyPr>
            <a:normAutofit lnSpcReduction="10000"/>
          </a:bodyPr>
          <a:lstStyle/>
          <a:p>
            <a:pPr>
              <a:buNone/>
            </a:pPr>
            <a:r>
              <a:rPr lang="en-US" sz="3200" dirty="0" smtClean="0"/>
              <a:t>Article II, section 2:</a:t>
            </a:r>
          </a:p>
          <a:p>
            <a:pPr lvl="0"/>
            <a:r>
              <a:rPr lang="en-US" dirty="0" smtClean="0"/>
              <a:t>“ He shall have Power, by and with the Advice and Consent of the Senate, to make Treaties, provided two thirds of the Senators present concur; and he shall nominate, and by and with the Advice and Consent of the Senate, shall appoint Ambassadors. . .”</a:t>
            </a:r>
          </a:p>
          <a:p>
            <a:pPr lvl="0"/>
            <a:r>
              <a:rPr lang="en-US" dirty="0" smtClean="0"/>
              <a:t>“The President shall be Commander in Chief of the Army and Navy of the United States, and of the Militia of the several States, when called into the actual Service of the United States.”  </a:t>
            </a:r>
          </a:p>
          <a:p>
            <a:pPr>
              <a:buNone/>
            </a:pPr>
            <a:r>
              <a:rPr lang="en-US" sz="3200" dirty="0" smtClean="0"/>
              <a:t>Article II, section 3:  </a:t>
            </a:r>
          </a:p>
          <a:p>
            <a:pPr lvl="0"/>
            <a:r>
              <a:rPr lang="en-US" dirty="0" smtClean="0"/>
              <a:t>"... he shall take Care that the laws be faithfully executed..."</a:t>
            </a:r>
          </a:p>
          <a:p>
            <a:endParaRPr lang="en-US" dirty="0"/>
          </a:p>
        </p:txBody>
      </p:sp>
    </p:spTree>
    <p:extLst>
      <p:ext uri="{BB962C8B-B14F-4D97-AF65-F5344CB8AC3E}">
        <p14:creationId xmlns:p14="http://schemas.microsoft.com/office/powerpoint/2010/main" val="735221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8175"/>
          </a:xfrm>
        </p:spPr>
        <p:txBody>
          <a:bodyPr>
            <a:normAutofit fontScale="90000"/>
          </a:bodyPr>
          <a:lstStyle/>
          <a:p>
            <a:r>
              <a:rPr lang="en-US" dirty="0" smtClean="0"/>
              <a:t>War Powers – Early cases</a:t>
            </a:r>
            <a:endParaRPr lang="en-US" dirty="0"/>
          </a:p>
        </p:txBody>
      </p:sp>
      <p:sp>
        <p:nvSpPr>
          <p:cNvPr id="3" name="Content Placeholder 2"/>
          <p:cNvSpPr>
            <a:spLocks noGrp="1"/>
          </p:cNvSpPr>
          <p:nvPr>
            <p:ph idx="1"/>
          </p:nvPr>
        </p:nvSpPr>
        <p:spPr>
          <a:xfrm>
            <a:off x="535577" y="1340032"/>
            <a:ext cx="10972800" cy="5072063"/>
          </a:xfrm>
        </p:spPr>
        <p:txBody>
          <a:bodyPr>
            <a:normAutofit lnSpcReduction="10000"/>
          </a:bodyPr>
          <a:lstStyle/>
          <a:p>
            <a:r>
              <a:rPr lang="en-US" b="1" dirty="0"/>
              <a:t>Bas v. </a:t>
            </a:r>
            <a:r>
              <a:rPr lang="en-US" b="1" dirty="0" err="1"/>
              <a:t>Tingy</a:t>
            </a:r>
            <a:r>
              <a:rPr lang="en-US" b="1" dirty="0"/>
              <a:t> </a:t>
            </a:r>
            <a:r>
              <a:rPr lang="en-US" b="1" dirty="0" smtClean="0"/>
              <a:t>(</a:t>
            </a:r>
            <a:r>
              <a:rPr lang="en-US" b="1" dirty="0"/>
              <a:t>1800) </a:t>
            </a:r>
            <a:r>
              <a:rPr lang="en-US" b="1" dirty="0" smtClean="0"/>
              <a:t>– </a:t>
            </a:r>
            <a:r>
              <a:rPr lang="en-US" dirty="0" smtClean="0"/>
              <a:t>Congress can “authorize war in different manners, with different levels of authority</a:t>
            </a:r>
            <a:endParaRPr lang="en-US" dirty="0"/>
          </a:p>
          <a:p>
            <a:r>
              <a:rPr lang="en-US" b="1" dirty="0" err="1"/>
              <a:t>Talbit</a:t>
            </a:r>
            <a:r>
              <a:rPr lang="en-US" b="1" dirty="0"/>
              <a:t> v </a:t>
            </a:r>
            <a:r>
              <a:rPr lang="en-US" b="1" dirty="0" err="1"/>
              <a:t>Seeman</a:t>
            </a:r>
            <a:r>
              <a:rPr lang="en-US" b="1" dirty="0"/>
              <a:t> </a:t>
            </a:r>
            <a:r>
              <a:rPr lang="en-US" b="1" dirty="0" smtClean="0"/>
              <a:t>(</a:t>
            </a:r>
            <a:r>
              <a:rPr lang="en-US" b="1" dirty="0"/>
              <a:t>1801) - </a:t>
            </a:r>
            <a:r>
              <a:rPr lang="en-US" dirty="0"/>
              <a:t>Congress, in declaring war (authorizing hostilities) can frame the nature and extent </a:t>
            </a:r>
            <a:r>
              <a:rPr lang="en-US" dirty="0" smtClean="0"/>
              <a:t>of actions to </a:t>
            </a:r>
            <a:r>
              <a:rPr lang="en-US" dirty="0"/>
              <a:t>be permitted.</a:t>
            </a:r>
          </a:p>
          <a:p>
            <a:r>
              <a:rPr lang="en-US" b="1" dirty="0"/>
              <a:t>Little v. </a:t>
            </a:r>
            <a:r>
              <a:rPr lang="en-US" b="1" dirty="0" err="1"/>
              <a:t>Barreme</a:t>
            </a:r>
            <a:r>
              <a:rPr lang="en-US" b="1" dirty="0"/>
              <a:t> (1804) - </a:t>
            </a:r>
            <a:r>
              <a:rPr lang="en-US" dirty="0"/>
              <a:t>Court will enforce specific Congressional limits placed on President’s </a:t>
            </a:r>
            <a:r>
              <a:rPr lang="en-US" dirty="0" smtClean="0"/>
              <a:t>authority</a:t>
            </a:r>
          </a:p>
          <a:p>
            <a:r>
              <a:rPr lang="en-US" b="1" dirty="0"/>
              <a:t>Durand v. Hollins (1860) </a:t>
            </a:r>
            <a:r>
              <a:rPr lang="en-US" dirty="0"/>
              <a:t>President’s authority and obligations to act require the authority to act in the absence of Congressional authorization when necessary.</a:t>
            </a:r>
          </a:p>
          <a:p>
            <a:r>
              <a:rPr lang="en-US" b="1" dirty="0"/>
              <a:t>The Prize Cases (67 US 635 (1863) - </a:t>
            </a:r>
            <a:r>
              <a:rPr lang="en-US" dirty="0"/>
              <a:t>Congressional authorization is not needed to permit president to act when war is thrust upon the nation. (NOTE here, though, Congress affirmatively and retroactively approved of the President’s actions</a:t>
            </a:r>
          </a:p>
          <a:p>
            <a:endParaRPr lang="en-US" dirty="0"/>
          </a:p>
          <a:p>
            <a:endParaRPr lang="en-US" dirty="0"/>
          </a:p>
        </p:txBody>
      </p:sp>
    </p:spTree>
    <p:extLst>
      <p:ext uri="{BB962C8B-B14F-4D97-AF65-F5344CB8AC3E}">
        <p14:creationId xmlns:p14="http://schemas.microsoft.com/office/powerpoint/2010/main" val="242055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76292"/>
          </a:xfrm>
        </p:spPr>
        <p:txBody>
          <a:bodyPr>
            <a:normAutofit/>
          </a:bodyPr>
          <a:lstStyle/>
          <a:p>
            <a:pPr>
              <a:lnSpc>
                <a:spcPct val="80000"/>
              </a:lnSpc>
            </a:pPr>
            <a:r>
              <a:rPr lang="en-US" sz="4000" b="1" dirty="0" smtClean="0"/>
              <a:t>Declarations of War, Authorizations of Use of Force, and Inherent Power of the President</a:t>
            </a:r>
            <a:endParaRPr lang="en-US" sz="4000" b="1" dirty="0"/>
          </a:p>
        </p:txBody>
      </p:sp>
      <p:sp>
        <p:nvSpPr>
          <p:cNvPr id="3" name="Content Placeholder 2"/>
          <p:cNvSpPr>
            <a:spLocks noGrp="1"/>
          </p:cNvSpPr>
          <p:nvPr>
            <p:ph idx="1"/>
          </p:nvPr>
        </p:nvSpPr>
        <p:spPr>
          <a:xfrm>
            <a:off x="404949" y="1724297"/>
            <a:ext cx="11299371" cy="5133702"/>
          </a:xfrm>
        </p:spPr>
        <p:txBody>
          <a:bodyPr>
            <a:normAutofit fontScale="92500" lnSpcReduction="20000"/>
          </a:bodyPr>
          <a:lstStyle/>
          <a:p>
            <a:r>
              <a:rPr lang="en-US" sz="3000" dirty="0" smtClean="0"/>
              <a:t>Congress has formally declared war only 11 times in U.S. history. </a:t>
            </a:r>
          </a:p>
          <a:p>
            <a:r>
              <a:rPr lang="en-US" sz="3000" dirty="0" smtClean="0"/>
              <a:t>Congress has specifically authorized the use of military force only 11 other times.</a:t>
            </a:r>
          </a:p>
          <a:p>
            <a:r>
              <a:rPr lang="en-US" sz="3000" dirty="0" smtClean="0"/>
              <a:t>The Korean War (1950 – 1954) was not authorized at all by Congress. </a:t>
            </a:r>
          </a:p>
          <a:p>
            <a:pPr lvl="1"/>
            <a:r>
              <a:rPr lang="en-US" sz="3000" dirty="0" smtClean="0"/>
              <a:t>President Truman used, as authority, the United Nations Participation Act of 1945, which was ratified by the U.S. Senate, and by citing resolutions passed by the United Nations Security Council in 1950. </a:t>
            </a:r>
          </a:p>
          <a:p>
            <a:pPr lvl="1"/>
            <a:r>
              <a:rPr lang="en-US" sz="3000" dirty="0" smtClean="0"/>
              <a:t>This precedent has been cited by subsequent presidents as justification for using military force without congressional authorization, as in Panama in 1989 and Iraq in 1990 under George H.W. Bush, and Haiti and Bosnia under President Clinton in 1994. </a:t>
            </a:r>
          </a:p>
          <a:p>
            <a:pPr algn="r">
              <a:spcBef>
                <a:spcPts val="0"/>
              </a:spcBef>
              <a:buNone/>
            </a:pPr>
            <a:endParaRPr lang="en-US" sz="2200" dirty="0" smtClean="0"/>
          </a:p>
          <a:p>
            <a:pPr algn="r">
              <a:spcBef>
                <a:spcPts val="0"/>
              </a:spcBef>
              <a:buNone/>
            </a:pPr>
            <a:r>
              <a:rPr lang="en-US" sz="2200" dirty="0" smtClean="0"/>
              <a:t>Congressional Research Service Report </a:t>
            </a:r>
          </a:p>
          <a:p>
            <a:pPr algn="r">
              <a:spcBef>
                <a:spcPts val="0"/>
              </a:spcBef>
              <a:buNone/>
            </a:pPr>
            <a:r>
              <a:rPr lang="en-US" sz="2200" dirty="0" smtClean="0"/>
              <a:t>	"Declarations of War and Authorizations for the Use of Military Force: </a:t>
            </a:r>
          </a:p>
          <a:p>
            <a:pPr algn="r">
              <a:spcBef>
                <a:spcPts val="0"/>
              </a:spcBef>
              <a:buNone/>
            </a:pPr>
            <a:r>
              <a:rPr lang="en-US" sz="2200" dirty="0" smtClean="0"/>
              <a:t>Historical Background and Legal Implications.“</a:t>
            </a:r>
          </a:p>
          <a:p>
            <a:pPr algn="r">
              <a:spcBef>
                <a:spcPts val="0"/>
              </a:spcBef>
              <a:buNone/>
            </a:pPr>
            <a:r>
              <a:rPr lang="en-US" sz="2200" dirty="0" smtClean="0"/>
              <a:t>by Jennifer </a:t>
            </a:r>
            <a:r>
              <a:rPr lang="en-US" sz="2200" dirty="0" err="1" smtClean="0"/>
              <a:t>Elsea</a:t>
            </a:r>
            <a:r>
              <a:rPr lang="en-US" sz="2200" dirty="0" smtClean="0"/>
              <a:t> and Richard </a:t>
            </a:r>
            <a:r>
              <a:rPr lang="en-US" sz="2200" dirty="0" err="1" smtClean="0"/>
              <a:t>Grimmett</a:t>
            </a:r>
            <a:r>
              <a:rPr lang="en-US" sz="2200" dirty="0" smtClean="0"/>
              <a:t>,</a:t>
            </a:r>
            <a:r>
              <a:rPr lang="en-US" sz="2600" dirty="0" smtClean="0"/>
              <a:t> </a:t>
            </a:r>
            <a:r>
              <a:rPr lang="en-US" dirty="0" smtClean="0"/>
              <a:t> </a:t>
            </a:r>
          </a:p>
          <a:p>
            <a:endParaRPr lang="en-US" dirty="0"/>
          </a:p>
        </p:txBody>
      </p:sp>
    </p:spTree>
    <p:extLst>
      <p:ext uri="{BB962C8B-B14F-4D97-AF65-F5344CB8AC3E}">
        <p14:creationId xmlns:p14="http://schemas.microsoft.com/office/powerpoint/2010/main" val="895567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177801"/>
            <a:ext cx="11712666" cy="828039"/>
          </a:xfrm>
        </p:spPr>
        <p:txBody>
          <a:bodyPr>
            <a:noAutofit/>
          </a:bodyPr>
          <a:lstStyle/>
          <a:p>
            <a:pPr lvl="2"/>
            <a:r>
              <a:rPr lang="en-US" sz="3600" b="1" i="1" dirty="0">
                <a:latin typeface="+mj-lt"/>
              </a:rPr>
              <a:t>Youngstown Sheet &amp; Tube v. Sawyer, </a:t>
            </a:r>
            <a:r>
              <a:rPr lang="en-US" sz="3600" b="1" i="1" dirty="0" smtClean="0">
                <a:latin typeface="+mj-lt"/>
              </a:rPr>
              <a:t> 343 </a:t>
            </a:r>
            <a:r>
              <a:rPr lang="en-US" sz="3600" b="1" i="1" dirty="0">
                <a:latin typeface="+mj-lt"/>
              </a:rPr>
              <a:t>U.S. 549 (1952)</a:t>
            </a:r>
            <a:endParaRPr lang="en-US" sz="3600" b="1" dirty="0">
              <a:latin typeface="+mj-lt"/>
            </a:endParaRPr>
          </a:p>
        </p:txBody>
      </p:sp>
      <p:sp>
        <p:nvSpPr>
          <p:cNvPr id="3" name="Content Placeholder 2"/>
          <p:cNvSpPr>
            <a:spLocks noGrp="1"/>
          </p:cNvSpPr>
          <p:nvPr>
            <p:ph idx="1"/>
          </p:nvPr>
        </p:nvSpPr>
        <p:spPr>
          <a:xfrm>
            <a:off x="571500" y="979714"/>
            <a:ext cx="10934700" cy="5802087"/>
          </a:xfrm>
        </p:spPr>
        <p:txBody>
          <a:bodyPr>
            <a:normAutofit fontScale="92500" lnSpcReduction="10000"/>
          </a:bodyPr>
          <a:lstStyle/>
          <a:p>
            <a:r>
              <a:rPr lang="en-US" sz="3100" dirty="0" smtClean="0"/>
              <a:t>In </a:t>
            </a:r>
            <a:r>
              <a:rPr lang="en-US" sz="3100" dirty="0"/>
              <a:t>April of 1952, during the Korean War, President Truman issued an executive order directing the Secretary of Commerce to seize and operate most of the nation's steel mills in order to avoid the expected effects of a strike by the United Steelworkers of America. </a:t>
            </a:r>
          </a:p>
          <a:p>
            <a:pPr lvl="1"/>
            <a:r>
              <a:rPr lang="en-US" sz="2600" dirty="0"/>
              <a:t>Steel production was essential to the American war effort. </a:t>
            </a:r>
          </a:p>
          <a:p>
            <a:r>
              <a:rPr lang="en-US" sz="3100" dirty="0"/>
              <a:t>Unlike </a:t>
            </a:r>
            <a:r>
              <a:rPr lang="en-US" sz="3100" i="1" dirty="0"/>
              <a:t>Curtiss-Wright</a:t>
            </a:r>
            <a:r>
              <a:rPr lang="en-US" sz="3100" dirty="0"/>
              <a:t>, which upheld the president's authority, the Court in this case held that the President did </a:t>
            </a:r>
            <a:r>
              <a:rPr lang="en-US" sz="3100" u="sng" dirty="0"/>
              <a:t>not</a:t>
            </a:r>
            <a:r>
              <a:rPr lang="en-US" sz="3100" dirty="0"/>
              <a:t> have the authority to issue his order. </a:t>
            </a:r>
          </a:p>
          <a:p>
            <a:pPr lvl="1"/>
            <a:r>
              <a:rPr lang="en-US" sz="2600" dirty="0"/>
              <a:t>The President's power as Commander in Chief of the Armed Forces did not extend to labor disputes and, since there was no congressional statute that authorized the President to take possession of private property in a situation such as that presented by the case, his order was unlawful. </a:t>
            </a:r>
            <a:endParaRPr lang="en-US" sz="1200" dirty="0"/>
          </a:p>
          <a:p>
            <a:r>
              <a:rPr lang="en-US" sz="3100" dirty="0"/>
              <a:t>While ruling is important, it is the </a:t>
            </a:r>
            <a:r>
              <a:rPr lang="en-US" sz="3100" u="sng" dirty="0"/>
              <a:t>concurring opinion</a:t>
            </a:r>
            <a:r>
              <a:rPr lang="en-US" sz="3100" dirty="0"/>
              <a:t> written by Justice Robert Jackson that has become the important part of the opinion. </a:t>
            </a:r>
          </a:p>
          <a:p>
            <a:endParaRPr lang="en-US" dirty="0"/>
          </a:p>
        </p:txBody>
      </p:sp>
    </p:spTree>
    <p:extLst>
      <p:ext uri="{BB962C8B-B14F-4D97-AF65-F5344CB8AC3E}">
        <p14:creationId xmlns:p14="http://schemas.microsoft.com/office/powerpoint/2010/main" val="95989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812" y="176350"/>
            <a:ext cx="11443788" cy="838200"/>
          </a:xfrm>
        </p:spPr>
        <p:txBody>
          <a:bodyPr>
            <a:noAutofit/>
          </a:bodyPr>
          <a:lstStyle/>
          <a:p>
            <a:pPr lvl="2"/>
            <a:r>
              <a:rPr lang="en-US" sz="3600" b="1" i="1" dirty="0">
                <a:latin typeface="+mj-lt"/>
              </a:rPr>
              <a:t>Youngstown Sheet &amp; Tube v. Sawyer, </a:t>
            </a:r>
            <a:r>
              <a:rPr lang="en-US" sz="3600" b="1" i="1" dirty="0" smtClean="0">
                <a:latin typeface="+mj-lt"/>
              </a:rPr>
              <a:t>343 </a:t>
            </a:r>
            <a:r>
              <a:rPr lang="en-US" sz="3600" b="1" i="1" dirty="0">
                <a:latin typeface="+mj-lt"/>
              </a:rPr>
              <a:t>U.S. 549 (1952)</a:t>
            </a:r>
            <a:endParaRPr lang="en-US" sz="3600" b="1" dirty="0">
              <a:latin typeface="+mj-lt"/>
            </a:endParaRPr>
          </a:p>
        </p:txBody>
      </p:sp>
      <p:sp>
        <p:nvSpPr>
          <p:cNvPr id="3" name="Content Placeholder 2"/>
          <p:cNvSpPr>
            <a:spLocks noGrp="1"/>
          </p:cNvSpPr>
          <p:nvPr>
            <p:ph idx="1"/>
          </p:nvPr>
        </p:nvSpPr>
        <p:spPr>
          <a:xfrm>
            <a:off x="235131" y="953590"/>
            <a:ext cx="11639005" cy="5536114"/>
          </a:xfrm>
        </p:spPr>
        <p:txBody>
          <a:bodyPr>
            <a:noAutofit/>
          </a:bodyPr>
          <a:lstStyle/>
          <a:p>
            <a:pPr marL="0" indent="0">
              <a:lnSpc>
                <a:spcPct val="85000"/>
              </a:lnSpc>
              <a:spcBef>
                <a:spcPts val="0"/>
              </a:spcBef>
              <a:spcAft>
                <a:spcPts val="600"/>
              </a:spcAft>
              <a:buNone/>
            </a:pPr>
            <a:r>
              <a:rPr lang="en-US" dirty="0"/>
              <a:t>Jackson evaluated the balance of Presidential and Congressional power to fall into one of three categories:</a:t>
            </a:r>
          </a:p>
          <a:p>
            <a:pPr marL="457200" lvl="1" indent="-457200">
              <a:lnSpc>
                <a:spcPct val="85000"/>
              </a:lnSpc>
              <a:spcBef>
                <a:spcPts val="0"/>
              </a:spcBef>
              <a:spcAft>
                <a:spcPts val="600"/>
              </a:spcAft>
              <a:buFont typeface="+mj-lt"/>
              <a:buAutoNum type="arabicPeriod"/>
            </a:pPr>
            <a:r>
              <a:rPr lang="en-US" sz="2200" dirty="0"/>
              <a:t>When </a:t>
            </a:r>
            <a:r>
              <a:rPr lang="en-US" sz="2200" dirty="0" smtClean="0"/>
              <a:t>action </a:t>
            </a:r>
            <a:r>
              <a:rPr lang="en-US" sz="2200" dirty="0"/>
              <a:t>is pursuant to </a:t>
            </a:r>
            <a:r>
              <a:rPr lang="en-US" sz="2200" dirty="0" smtClean="0"/>
              <a:t>express </a:t>
            </a:r>
            <a:r>
              <a:rPr lang="en-US" sz="2200" dirty="0"/>
              <a:t>or implied authorization of Congress, presidential authority is at its maximum, </a:t>
            </a:r>
            <a:r>
              <a:rPr lang="en-US" sz="2200" dirty="0" smtClean="0"/>
              <a:t>“including </a:t>
            </a:r>
            <a:r>
              <a:rPr lang="en-US" sz="2200" dirty="0"/>
              <a:t>all possessed in his own right under the Constitution plus all that Congress can delegate</a:t>
            </a:r>
            <a:r>
              <a:rPr lang="en-US" sz="2200" dirty="0" smtClean="0"/>
              <a:t>.” </a:t>
            </a:r>
            <a:r>
              <a:rPr lang="en-US" sz="2200" dirty="0"/>
              <a:t>In these </a:t>
            </a:r>
            <a:r>
              <a:rPr lang="en-US" sz="2200" dirty="0" smtClean="0"/>
              <a:t>circumstances (only), </a:t>
            </a:r>
            <a:r>
              <a:rPr lang="en-US" sz="2200" dirty="0"/>
              <a:t>he personifies federal sovereignty.  </a:t>
            </a:r>
          </a:p>
          <a:p>
            <a:pPr marL="457200" lvl="1" indent="-457200">
              <a:lnSpc>
                <a:spcPct val="85000"/>
              </a:lnSpc>
              <a:spcBef>
                <a:spcPts val="0"/>
              </a:spcBef>
              <a:spcAft>
                <a:spcPts val="600"/>
              </a:spcAft>
              <a:buFont typeface="+mj-lt"/>
              <a:buAutoNum type="arabicPeriod"/>
            </a:pPr>
            <a:r>
              <a:rPr lang="en-US" sz="2200" dirty="0"/>
              <a:t>When </a:t>
            </a:r>
            <a:r>
              <a:rPr lang="en-US" sz="2200" dirty="0" smtClean="0"/>
              <a:t>President </a:t>
            </a:r>
            <a:r>
              <a:rPr lang="en-US" sz="2200" dirty="0"/>
              <a:t>acts in the absence of either a congressional grant or denial of authority, he can only rely upon his own independent powers, but there is a zone of twilight in which authority is concurrent or uncertain. Therefore, </a:t>
            </a:r>
            <a:r>
              <a:rPr lang="en-US" sz="2200" b="1" dirty="0"/>
              <a:t>congressional inertia, indifference or inactivity may as a practical matter enable, if not invite, action on independent presidential responsibility</a:t>
            </a:r>
            <a:r>
              <a:rPr lang="en-US" sz="2200" dirty="0"/>
              <a:t>. In this area, the test of power likely depends on the imperatives of events rather than on abstract theories of law.</a:t>
            </a:r>
          </a:p>
          <a:p>
            <a:pPr marL="457200" lvl="1" indent="-457200">
              <a:lnSpc>
                <a:spcPct val="85000"/>
              </a:lnSpc>
              <a:spcBef>
                <a:spcPts val="0"/>
              </a:spcBef>
              <a:spcAft>
                <a:spcPts val="600"/>
              </a:spcAft>
              <a:buFont typeface="+mj-lt"/>
              <a:buAutoNum type="arabicPeriod"/>
            </a:pPr>
            <a:r>
              <a:rPr lang="en-US" sz="2200" dirty="0"/>
              <a:t>When the President takes measures incompatible with the expressed or implied will of Congress, his power is at its lowest ebb, for then he can rely only upon his own constitutional powers </a:t>
            </a:r>
            <a:r>
              <a:rPr lang="en-US" sz="2200" u="sng" dirty="0"/>
              <a:t>minus</a:t>
            </a:r>
            <a:r>
              <a:rPr lang="en-US" sz="2200" dirty="0"/>
              <a:t> any constitutional powers of Congress over the matter. Courts can sustain exclusive presidential control in such a case </a:t>
            </a:r>
            <a:r>
              <a:rPr lang="en-US" sz="2200" u="sng" dirty="0"/>
              <a:t>only</a:t>
            </a:r>
            <a:r>
              <a:rPr lang="en-US" sz="2200" dirty="0"/>
              <a:t> by deciding Congress has no authority to act.  </a:t>
            </a:r>
            <a:r>
              <a:rPr lang="en-US" sz="2200" u="sng" dirty="0"/>
              <a:t>Any such claim of Presidential power must be scrutinized with caution</a:t>
            </a:r>
            <a:r>
              <a:rPr lang="en-US" sz="2200" dirty="0"/>
              <a:t>, as it risks the equilibrium established by our constitutional system</a:t>
            </a:r>
            <a:r>
              <a:rPr lang="en-US" sz="2200" dirty="0" smtClean="0"/>
              <a:t>.</a:t>
            </a:r>
          </a:p>
          <a:p>
            <a:pPr marL="457200" lvl="1" indent="-457200">
              <a:lnSpc>
                <a:spcPct val="85000"/>
              </a:lnSpc>
              <a:spcBef>
                <a:spcPts val="0"/>
              </a:spcBef>
              <a:spcAft>
                <a:spcPts val="600"/>
              </a:spcAft>
              <a:buFont typeface="+mj-lt"/>
              <a:buAutoNum type="arabicPeriod"/>
            </a:pPr>
            <a:endParaRPr lang="en-US" sz="200" dirty="0" smtClean="0"/>
          </a:p>
          <a:p>
            <a:pPr marL="457200" lvl="1" indent="-457200" algn="ctr">
              <a:lnSpc>
                <a:spcPct val="85000"/>
              </a:lnSpc>
              <a:spcBef>
                <a:spcPts val="0"/>
              </a:spcBef>
              <a:spcAft>
                <a:spcPts val="600"/>
              </a:spcAft>
              <a:buNone/>
            </a:pPr>
            <a:r>
              <a:rPr lang="en-US" sz="2800" b="1" dirty="0" smtClean="0"/>
              <a:t>Think about how this approach plays out in practice</a:t>
            </a:r>
            <a:endParaRPr lang="en-US" sz="3200" b="1" dirty="0"/>
          </a:p>
        </p:txBody>
      </p:sp>
    </p:spTree>
    <p:extLst>
      <p:ext uri="{BB962C8B-B14F-4D97-AF65-F5344CB8AC3E}">
        <p14:creationId xmlns:p14="http://schemas.microsoft.com/office/powerpoint/2010/main" val="542601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5846"/>
          </a:xfrm>
        </p:spPr>
        <p:txBody>
          <a:bodyPr>
            <a:normAutofit/>
          </a:bodyPr>
          <a:lstStyle/>
          <a:p>
            <a:r>
              <a:rPr lang="en-US" sz="4000" b="1" dirty="0" smtClean="0"/>
              <a:t>Orlando v. Laird, 317 F. Supp 1013 (E.D.N.Y. 1970) </a:t>
            </a:r>
            <a:endParaRPr lang="en-US" sz="4000" dirty="0"/>
          </a:p>
        </p:txBody>
      </p:sp>
      <p:sp>
        <p:nvSpPr>
          <p:cNvPr id="3" name="Content Placeholder 2"/>
          <p:cNvSpPr>
            <a:spLocks noGrp="1"/>
          </p:cNvSpPr>
          <p:nvPr>
            <p:ph idx="1"/>
          </p:nvPr>
        </p:nvSpPr>
        <p:spPr>
          <a:xfrm>
            <a:off x="391885" y="1240972"/>
            <a:ext cx="11416937" cy="5617028"/>
          </a:xfrm>
        </p:spPr>
        <p:txBody>
          <a:bodyPr>
            <a:normAutofit/>
          </a:bodyPr>
          <a:lstStyle/>
          <a:p>
            <a:r>
              <a:rPr lang="en-US" dirty="0" smtClean="0"/>
              <a:t>Enlistees in the United States Army who received orders to report for transfer to Vietnam sued in June 1970 to prevent the Secretary of Defense, the Secretary of the Army, and the commanding officers who signed their deployment orders from enforcing those orders. </a:t>
            </a:r>
          </a:p>
          <a:p>
            <a:pPr lvl="1"/>
            <a:r>
              <a:rPr lang="en-US" dirty="0" smtClean="0"/>
              <a:t>The Tonkin Gulf Resolution, which was passed by Congress in 1964 and authorized military activity, had been repealed by Congress in June 1970.</a:t>
            </a:r>
          </a:p>
          <a:p>
            <a:r>
              <a:rPr lang="en-US" dirty="0" smtClean="0"/>
              <a:t>The enlistees argued that the executive officers had exceeded their constitutional authority by ordering them to participate in a war that was no longer properly authorized by Congress.</a:t>
            </a:r>
          </a:p>
          <a:p>
            <a:r>
              <a:rPr lang="en-US" dirty="0" smtClean="0"/>
              <a:t>Court denies relief dismissing the case as a political question.</a:t>
            </a:r>
          </a:p>
          <a:p>
            <a:r>
              <a:rPr lang="en-US" dirty="0" smtClean="0"/>
              <a:t>In its opinion, the Court notes that action </a:t>
            </a:r>
            <a:r>
              <a:rPr lang="en-US" dirty="0"/>
              <a:t>by Congress in appropriating funds, etc., can provide </a:t>
            </a:r>
            <a:r>
              <a:rPr lang="en-US" u="sng" dirty="0" smtClean="0"/>
              <a:t>implicit</a:t>
            </a:r>
            <a:r>
              <a:rPr lang="en-US" dirty="0" smtClean="0"/>
              <a:t> </a:t>
            </a:r>
            <a:r>
              <a:rPr lang="en-US" dirty="0"/>
              <a:t>approval of presidential action and, absent specific </a:t>
            </a:r>
            <a:r>
              <a:rPr lang="en-US" dirty="0" smtClean="0"/>
              <a:t>Congressional disapproval</a:t>
            </a:r>
            <a:r>
              <a:rPr lang="en-US" dirty="0"/>
              <a:t>, will control.  </a:t>
            </a:r>
            <a:endParaRPr lang="en-US" dirty="0" smtClean="0"/>
          </a:p>
        </p:txBody>
      </p:sp>
    </p:spTree>
    <p:extLst>
      <p:ext uri="{BB962C8B-B14F-4D97-AF65-F5344CB8AC3E}">
        <p14:creationId xmlns:p14="http://schemas.microsoft.com/office/powerpoint/2010/main" val="1293576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1525</Words>
  <Application>Microsoft Macintosh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Office Theme</vt:lpstr>
      <vt:lpstr>1_Office Theme</vt:lpstr>
      <vt:lpstr>Overview</vt:lpstr>
      <vt:lpstr>War Power of Congress - Article I, section 8</vt:lpstr>
      <vt:lpstr>War Power of Congress - Article I, section 8</vt:lpstr>
      <vt:lpstr>War Powers of the President – Article II</vt:lpstr>
      <vt:lpstr>War Powers – Early cases</vt:lpstr>
      <vt:lpstr>Declarations of War, Authorizations of Use of Force, and Inherent Power of the President</vt:lpstr>
      <vt:lpstr>Youngstown Sheet &amp; Tube v. Sawyer,  343 U.S. 549 (1952)</vt:lpstr>
      <vt:lpstr>Youngstown Sheet &amp; Tube v. Sawyer, 343 U.S. 549 (1952)</vt:lpstr>
      <vt:lpstr>Orlando v. Laird, 317 F. Supp 1013 (E.D.N.Y. 1970) </vt:lpstr>
      <vt:lpstr>Campbell v. Clinton 52 F. Supp. 2d 34 (D.C. C. 1999), aff’d 203 F.3d 19, (DC Cir., 2000) </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dc:creator>Microsoft Office User</dc:creator>
  <cp:lastModifiedBy>Microsoft Office User</cp:lastModifiedBy>
  <cp:revision>1</cp:revision>
  <dcterms:created xsi:type="dcterms:W3CDTF">2018-03-14T13:32:25Z</dcterms:created>
  <dcterms:modified xsi:type="dcterms:W3CDTF">2018-03-14T13:34:11Z</dcterms:modified>
</cp:coreProperties>
</file>