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66A5-9F3E-4684-9BA1-AF609D19122B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FB8-5EDA-44DB-B9DA-F8CF78A3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5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66A5-9F3E-4684-9BA1-AF609D19122B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FB8-5EDA-44DB-B9DA-F8CF78A3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0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66A5-9F3E-4684-9BA1-AF609D19122B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FB8-5EDA-44DB-B9DA-F8CF78A3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66A5-9F3E-4684-9BA1-AF609D19122B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FB8-5EDA-44DB-B9DA-F8CF78A3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7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66A5-9F3E-4684-9BA1-AF609D19122B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FB8-5EDA-44DB-B9DA-F8CF78A3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8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66A5-9F3E-4684-9BA1-AF609D19122B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FB8-5EDA-44DB-B9DA-F8CF78A3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4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66A5-9F3E-4684-9BA1-AF609D19122B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FB8-5EDA-44DB-B9DA-F8CF78A3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4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66A5-9F3E-4684-9BA1-AF609D19122B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FB8-5EDA-44DB-B9DA-F8CF78A3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0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66A5-9F3E-4684-9BA1-AF609D19122B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FB8-5EDA-44DB-B9DA-F8CF78A3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6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66A5-9F3E-4684-9BA1-AF609D19122B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FB8-5EDA-44DB-B9DA-F8CF78A3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7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E66A5-9F3E-4684-9BA1-AF609D19122B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5FB8-5EDA-44DB-B9DA-F8CF78A3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E66A5-9F3E-4684-9BA1-AF609D19122B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55FB8-5EDA-44DB-B9DA-F8CF78A34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2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Chapter 1: Background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28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Explaining Victimization</a:t>
            </a:r>
            <a:r>
              <a:rPr lang="en-US" dirty="0" smtClean="0"/>
              <a:t> </a:t>
            </a:r>
            <a:r>
              <a:rPr lang="en-US" b="1" dirty="0" smtClean="0"/>
              <a:t>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Conflict and Critical theories (Marxist, Critical Race, Feminist Theories) </a:t>
            </a:r>
            <a:r>
              <a:rPr lang="en-US" dirty="0"/>
              <a:t>encompass a number of theories or perspectives, but what they all have in common is a focus on social inequality and its consequences</a:t>
            </a:r>
            <a:endParaRPr lang="en-US" sz="2600" dirty="0"/>
          </a:p>
          <a:p>
            <a:pPr lvl="1"/>
            <a:r>
              <a:rPr lang="en-US" sz="2800" b="1" dirty="0"/>
              <a:t>System-blaming</a:t>
            </a:r>
            <a:r>
              <a:rPr lang="en-US" sz="2800" dirty="0"/>
              <a:t> approaches, these view both the victim and offender as products of their social and cultural environment</a:t>
            </a:r>
          </a:p>
          <a:p>
            <a:pPr lvl="1"/>
            <a:r>
              <a:rPr lang="en-US" sz="2800" dirty="0"/>
              <a:t>Struggle for power between the dominant and minority race/ethnicities (critical race theories)</a:t>
            </a:r>
          </a:p>
          <a:p>
            <a:pPr lvl="1"/>
            <a:r>
              <a:rPr lang="en-US" sz="2800" dirty="0"/>
              <a:t>Between the sex/genders (feminist theories).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>The full set of PowerPoint slides is available upon adoption. </a:t>
            </a:r>
            <a:br>
              <a:rPr lang="en-US" altLang="en-US" b="1" dirty="0" smtClean="0"/>
            </a:br>
            <a:r>
              <a:rPr lang="en-US" altLang="en-US" b="1" dirty="0" smtClean="0"/>
              <a:t>Email bhall@cap-press.com </a:t>
            </a:r>
            <a:br>
              <a:rPr lang="en-US" altLang="en-US" b="1" dirty="0" smtClean="0"/>
            </a:br>
            <a:r>
              <a:rPr lang="en-US" altLang="en-US" b="1" dirty="0" smtClean="0"/>
              <a:t>for more information.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0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Crime Victimization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Informal social control dominated the regulation of early </a:t>
            </a:r>
            <a:r>
              <a:rPr lang="en-US" dirty="0" smtClean="0"/>
              <a:t>societies</a:t>
            </a:r>
          </a:p>
          <a:p>
            <a:r>
              <a:rPr lang="en-US" dirty="0"/>
              <a:t>The victim, offender and the community were intimately involved with the response to violations of the social order deemed harmful</a:t>
            </a:r>
            <a:r>
              <a:rPr lang="en-US" dirty="0" smtClean="0"/>
              <a:t>.</a:t>
            </a:r>
          </a:p>
          <a:p>
            <a:r>
              <a:rPr lang="en-US" dirty="0"/>
              <a:t>A </a:t>
            </a:r>
            <a:r>
              <a:rPr lang="en-US" dirty="0" smtClean="0"/>
              <a:t>shift </a:t>
            </a:r>
            <a:r>
              <a:rPr lang="en-US" dirty="0"/>
              <a:t>in the treatment of crime and victims occurred with the formation of </a:t>
            </a:r>
            <a:r>
              <a:rPr lang="en-US" dirty="0" smtClean="0"/>
              <a:t>Nation-States </a:t>
            </a:r>
            <a:r>
              <a:rPr lang="en-US" dirty="0"/>
              <a:t>in the </a:t>
            </a:r>
            <a:r>
              <a:rPr lang="en-US" dirty="0" smtClean="0"/>
              <a:t>16th </a:t>
            </a:r>
            <a:r>
              <a:rPr lang="en-US" dirty="0"/>
              <a:t>and </a:t>
            </a:r>
            <a:r>
              <a:rPr lang="en-US" dirty="0" smtClean="0"/>
              <a:t>17th </a:t>
            </a:r>
            <a:r>
              <a:rPr lang="en-US" dirty="0"/>
              <a:t>centuries</a:t>
            </a:r>
            <a:r>
              <a:rPr lang="en-US" dirty="0" smtClean="0"/>
              <a:t>.</a:t>
            </a:r>
          </a:p>
          <a:p>
            <a:r>
              <a:rPr lang="en-US" dirty="0"/>
              <a:t>During this period, </a:t>
            </a:r>
            <a:r>
              <a:rPr lang="en-US" dirty="0" smtClean="0"/>
              <a:t>crimes </a:t>
            </a:r>
            <a:r>
              <a:rPr lang="en-US" dirty="0"/>
              <a:t>came to be redefined as an offence against the State, rather than against </a:t>
            </a:r>
            <a:r>
              <a:rPr lang="en-US" dirty="0" smtClean="0"/>
              <a:t>individuals</a:t>
            </a:r>
          </a:p>
          <a:p>
            <a:r>
              <a:rPr lang="en-US" dirty="0"/>
              <a:t>This lead to a dramatic decline in the victims’ participation in the formal criminal justice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14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Victim Participation in the Criminal Justice “Process</a:t>
            </a:r>
            <a:r>
              <a:rPr lang="en-US" b="1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Police are mainly the first contact with victims</a:t>
            </a:r>
          </a:p>
          <a:p>
            <a:pPr lvl="1"/>
            <a:r>
              <a:rPr lang="en-US" dirty="0"/>
              <a:t>One common complaint of crime victims is that they feel the police do not give them enough updates as to the status of the </a:t>
            </a:r>
            <a:r>
              <a:rPr lang="en-US" dirty="0" smtClean="0"/>
              <a:t>case</a:t>
            </a:r>
          </a:p>
          <a:p>
            <a:r>
              <a:rPr lang="en-US" dirty="0"/>
              <a:t>The police supply the District Attorney’s office with their report </a:t>
            </a:r>
            <a:endParaRPr lang="en-US" dirty="0" smtClean="0"/>
          </a:p>
          <a:p>
            <a:r>
              <a:rPr lang="en-US" dirty="0"/>
              <a:t>The D.A. can proceed with the original charge, pursue a lesser charge, or choose not to prosecute at </a:t>
            </a:r>
            <a:r>
              <a:rPr lang="en-US" dirty="0" smtClean="0"/>
              <a:t>all</a:t>
            </a:r>
          </a:p>
          <a:p>
            <a:pPr lvl="1"/>
            <a:r>
              <a:rPr lang="en-US" dirty="0" smtClean="0"/>
              <a:t>Hearings proceed if the D.A. decides to prosecute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There may be additional discussions between the prosecutor and the defense attorney about plea </a:t>
            </a:r>
            <a:r>
              <a:rPr lang="en-US" sz="2800" dirty="0" smtClean="0"/>
              <a:t>bargaining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 </a:t>
            </a:r>
            <a:r>
              <a:rPr lang="en-US" dirty="0"/>
              <a:t>Oftentimes, victims are not included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36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Victim Participation in the Criminal Justice “Process”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Trial:</a:t>
            </a:r>
          </a:p>
          <a:p>
            <a:pPr lvl="1"/>
            <a:r>
              <a:rPr lang="en-US" dirty="0"/>
              <a:t>Prosecutor and defense will present opening statements</a:t>
            </a:r>
            <a:endParaRPr lang="en-US" sz="2200" dirty="0"/>
          </a:p>
          <a:p>
            <a:pPr lvl="1"/>
            <a:r>
              <a:rPr lang="en-US" dirty="0"/>
              <a:t>Prosecutor will present their case</a:t>
            </a:r>
            <a:endParaRPr lang="en-US" sz="2200" dirty="0"/>
          </a:p>
          <a:p>
            <a:pPr lvl="1"/>
            <a:r>
              <a:rPr lang="en-US" dirty="0"/>
              <a:t>Defense will present its case</a:t>
            </a:r>
            <a:endParaRPr lang="en-US" sz="2200" dirty="0"/>
          </a:p>
          <a:p>
            <a:pPr lvl="1"/>
            <a:r>
              <a:rPr lang="en-US" dirty="0"/>
              <a:t>Both sides will present closing arguments</a:t>
            </a:r>
            <a:endParaRPr lang="en-US" sz="2200" dirty="0"/>
          </a:p>
          <a:p>
            <a:pPr lvl="1"/>
            <a:r>
              <a:rPr lang="en-US" dirty="0"/>
              <a:t>If found guilty: sentencing hearing</a:t>
            </a:r>
            <a:endParaRPr lang="en-US" sz="2200" dirty="0"/>
          </a:p>
          <a:p>
            <a:pPr lvl="1"/>
            <a:r>
              <a:rPr lang="en-US" dirty="0"/>
              <a:t>Victim impact statement is included in the presentence investigation history put together by the probation office and submitted to the Judge</a:t>
            </a:r>
            <a:endParaRPr lang="en-US" sz="2200" dirty="0"/>
          </a:p>
          <a:p>
            <a:pPr lvl="1"/>
            <a:r>
              <a:rPr lang="en-US" dirty="0"/>
              <a:t>If the offender is sentenced to prison, a victim can request to be notified when the offender is going to get released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2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History of </a:t>
            </a:r>
            <a:r>
              <a:rPr lang="en-US" b="1" dirty="0" err="1" smtClean="0"/>
              <a:t>Victimology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Criminology </a:t>
            </a:r>
            <a:r>
              <a:rPr lang="en-US" dirty="0"/>
              <a:t>the study of crime</a:t>
            </a:r>
          </a:p>
          <a:p>
            <a:endParaRPr lang="en-US" dirty="0" smtClean="0"/>
          </a:p>
          <a:p>
            <a:r>
              <a:rPr lang="en-US" dirty="0" err="1" smtClean="0"/>
              <a:t>Victimology</a:t>
            </a:r>
            <a:r>
              <a:rPr lang="en-US" dirty="0" smtClean="0"/>
              <a:t> </a:t>
            </a:r>
            <a:r>
              <a:rPr lang="en-US" dirty="0"/>
              <a:t>emerged with in the field of Criminology due to the realization of the lack of attention given to victims of crime</a:t>
            </a:r>
          </a:p>
          <a:p>
            <a:endParaRPr lang="en-US" b="1" dirty="0" smtClean="0"/>
          </a:p>
          <a:p>
            <a:r>
              <a:rPr lang="en-US" b="1" dirty="0" err="1" smtClean="0"/>
              <a:t>Victimology</a:t>
            </a:r>
            <a:r>
              <a:rPr lang="en-US" dirty="0" smtClean="0"/>
              <a:t> </a:t>
            </a:r>
            <a:r>
              <a:rPr lang="en-US" dirty="0"/>
              <a:t>is the scientific study of victims of crime</a:t>
            </a:r>
          </a:p>
          <a:p>
            <a:endParaRPr lang="en-US" b="1" dirty="0" smtClean="0"/>
          </a:p>
          <a:p>
            <a:r>
              <a:rPr lang="en-US" b="1" dirty="0" smtClean="0"/>
              <a:t>Victim</a:t>
            </a:r>
            <a:r>
              <a:rPr lang="en-US" dirty="0" smtClean="0"/>
              <a:t> </a:t>
            </a:r>
            <a:r>
              <a:rPr lang="en-US" dirty="0"/>
              <a:t>refers to those individuals who have suffered harm, however the term </a:t>
            </a:r>
            <a:r>
              <a:rPr lang="en-US" b="1" dirty="0"/>
              <a:t>survivor </a:t>
            </a:r>
            <a:r>
              <a:rPr lang="en-US" dirty="0"/>
              <a:t>is also used by practitioners, such as activists and service providers, to describe the same individuals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5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Identifying and Defining Victims of </a:t>
            </a:r>
            <a:r>
              <a:rPr lang="en-US" b="1" dirty="0" smtClean="0"/>
              <a:t>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Social changes and social movements brought more attention to different forms of victimization</a:t>
            </a:r>
          </a:p>
          <a:p>
            <a:pPr lvl="1"/>
            <a:endParaRPr lang="en-US" dirty="0" smtClean="0"/>
          </a:p>
          <a:p>
            <a:pPr lvl="1"/>
            <a:r>
              <a:rPr lang="en-US" sz="2800" dirty="0" smtClean="0"/>
              <a:t>Women’s </a:t>
            </a:r>
            <a:r>
              <a:rPr lang="en-US" sz="2800" dirty="0"/>
              <a:t>Rights and Feminist Movements of the </a:t>
            </a:r>
            <a:r>
              <a:rPr lang="en-US" sz="2800" dirty="0" smtClean="0"/>
              <a:t>1960s </a:t>
            </a:r>
            <a:r>
              <a:rPr lang="en-US" sz="2800" dirty="0"/>
              <a:t>and </a:t>
            </a:r>
            <a:r>
              <a:rPr lang="en-US" sz="2800" dirty="0" smtClean="0"/>
              <a:t>1970s</a:t>
            </a:r>
            <a:endParaRPr lang="en-US" sz="2800" dirty="0"/>
          </a:p>
          <a:p>
            <a:endParaRPr lang="en-US" dirty="0" smtClean="0"/>
          </a:p>
          <a:p>
            <a:r>
              <a:rPr lang="en-US" sz="3200" dirty="0" smtClean="0"/>
              <a:t>Professionals </a:t>
            </a:r>
            <a:r>
              <a:rPr lang="en-US" sz="3200" dirty="0"/>
              <a:t>were </a:t>
            </a:r>
            <a:r>
              <a:rPr lang="en-US" sz="3200" dirty="0" smtClean="0"/>
              <a:t>also at </a:t>
            </a:r>
            <a:r>
              <a:rPr lang="en-US" sz="3200" dirty="0"/>
              <a:t>the forefront of the identification process.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Identifying and Defining Victims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90415"/>
          </a:xfrm>
        </p:spPr>
        <p:txBody>
          <a:bodyPr>
            <a:normAutofit fontScale="92500" lnSpcReduction="20000"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Vulnerable </a:t>
            </a:r>
            <a:r>
              <a:rPr lang="en-US" sz="2800" dirty="0" smtClean="0"/>
              <a:t>populations</a:t>
            </a:r>
          </a:p>
          <a:p>
            <a:pPr lvl="2"/>
            <a:r>
              <a:rPr lang="en-US" sz="2600" dirty="0"/>
              <a:t>Crimes against the elderly</a:t>
            </a:r>
          </a:p>
          <a:p>
            <a:pPr lvl="2"/>
            <a:r>
              <a:rPr lang="en-US" sz="2600" dirty="0"/>
              <a:t>Homeless</a:t>
            </a:r>
          </a:p>
          <a:p>
            <a:pPr lvl="2"/>
            <a:r>
              <a:rPr lang="en-US" sz="2600" dirty="0" smtClean="0"/>
              <a:t>Immigrants</a:t>
            </a:r>
            <a:endParaRPr lang="en-US" sz="2600" dirty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Newly identified </a:t>
            </a:r>
            <a:r>
              <a:rPr lang="en-US" sz="2800" dirty="0" smtClean="0"/>
              <a:t>victims</a:t>
            </a:r>
          </a:p>
          <a:p>
            <a:pPr lvl="2"/>
            <a:r>
              <a:rPr lang="en-US" sz="2600" dirty="0"/>
              <a:t>Natural disasters</a:t>
            </a:r>
          </a:p>
          <a:p>
            <a:pPr lvl="2"/>
            <a:r>
              <a:rPr lang="en-US" sz="2600" dirty="0"/>
              <a:t>Animals</a:t>
            </a:r>
          </a:p>
          <a:p>
            <a:pPr lvl="2"/>
            <a:r>
              <a:rPr lang="en-US" sz="2600" dirty="0"/>
              <a:t>White collar crimes 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Technology and globalization</a:t>
            </a:r>
          </a:p>
          <a:p>
            <a:pPr lvl="2"/>
            <a:r>
              <a:rPr lang="en-US" sz="2600" dirty="0"/>
              <a:t>Transnational crimes</a:t>
            </a:r>
          </a:p>
          <a:p>
            <a:pPr lvl="2"/>
            <a:r>
              <a:rPr lang="en-US" sz="2600" dirty="0"/>
              <a:t>Organized crimes</a:t>
            </a:r>
          </a:p>
          <a:p>
            <a:pPr lvl="2"/>
            <a:r>
              <a:rPr lang="en-US" sz="2600" dirty="0"/>
              <a:t>International crimes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87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Explaining </a:t>
            </a:r>
            <a:r>
              <a:rPr lang="en-US" b="1" dirty="0" smtClean="0"/>
              <a:t>Victimization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28600" lvl="1">
              <a:spcBef>
                <a:spcPts val="1000"/>
              </a:spcBef>
            </a:pPr>
            <a:r>
              <a:rPr lang="en-US" b="1" i="1" dirty="0"/>
              <a:t>Continuum of victims’ contribution to crime</a:t>
            </a:r>
            <a:endParaRPr lang="en-US" sz="2000" dirty="0"/>
          </a:p>
          <a:p>
            <a:pPr lvl="1"/>
            <a:r>
              <a:rPr lang="en-US" dirty="0"/>
              <a:t>Perspectives that focus on the victim’s role in the crime dyad tend to be characterized as </a:t>
            </a:r>
            <a:r>
              <a:rPr lang="en-US" b="1" dirty="0"/>
              <a:t>victim-blaming</a:t>
            </a:r>
            <a:r>
              <a:rPr lang="en-US" dirty="0"/>
              <a:t> or </a:t>
            </a:r>
            <a:r>
              <a:rPr lang="en-US" b="1" dirty="0"/>
              <a:t>victim precipitation</a:t>
            </a:r>
            <a:r>
              <a:rPr lang="en-US" dirty="0"/>
              <a:t> approaches</a:t>
            </a:r>
          </a:p>
          <a:p>
            <a:pPr lvl="1"/>
            <a:r>
              <a:rPr lang="en-US" b="1" dirty="0"/>
              <a:t>Passive precipitation</a:t>
            </a:r>
            <a:r>
              <a:rPr lang="en-US" dirty="0"/>
              <a:t> places the least amount of perceived blame on the victim for their victimization</a:t>
            </a:r>
          </a:p>
          <a:p>
            <a:pPr lvl="1"/>
            <a:r>
              <a:rPr lang="en-US" b="1" dirty="0"/>
              <a:t>Active precipitation</a:t>
            </a:r>
            <a:r>
              <a:rPr lang="en-US" dirty="0"/>
              <a:t>, on the other hand, can be characterized by those victims who are viewed as being the most responsible for bringing about their own victimization</a:t>
            </a:r>
          </a:p>
          <a:p>
            <a:pPr lvl="1"/>
            <a:r>
              <a:rPr lang="en-US" dirty="0"/>
              <a:t>“</a:t>
            </a:r>
            <a:r>
              <a:rPr lang="en-US" b="1" dirty="0"/>
              <a:t>Just world outlook</a:t>
            </a:r>
            <a:r>
              <a:rPr lang="en-US" dirty="0"/>
              <a:t>” or “</a:t>
            </a:r>
            <a:r>
              <a:rPr lang="en-US" b="1" dirty="0"/>
              <a:t>just world philosophy</a:t>
            </a:r>
            <a:r>
              <a:rPr lang="en-US" dirty="0"/>
              <a:t>”, which reinforces in the mind of the observer that the victim must have done something to bring the crime on </a:t>
            </a:r>
            <a:r>
              <a:rPr lang="en-US" dirty="0" smtClean="0"/>
              <a:t>themselves </a:t>
            </a:r>
            <a:r>
              <a:rPr lang="en-US" dirty="0"/>
              <a:t>and can reassure the observer that they themselves are safe from harm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9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Explaining </a:t>
            </a:r>
            <a:r>
              <a:rPr lang="en-US" b="1" dirty="0" smtClean="0"/>
              <a:t>Victimization</a:t>
            </a:r>
            <a:r>
              <a:rPr lang="en-US" dirty="0" smtClean="0"/>
              <a:t> </a:t>
            </a:r>
            <a:r>
              <a:rPr lang="en-US" b="1" dirty="0" smtClean="0"/>
              <a:t>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28600" lvl="2">
              <a:spcBef>
                <a:spcPts val="1000"/>
              </a:spcBef>
            </a:pPr>
            <a:r>
              <a:rPr lang="en-US" sz="2800" b="1" dirty="0"/>
              <a:t>Offender-blaming approach</a:t>
            </a:r>
            <a:r>
              <a:rPr lang="en-US" sz="2800" dirty="0"/>
              <a:t>.  This approach reflects some of the more traditional criminological perspectives which seek to explain all crime thorough the offender’s actions, placing no responsibility on the victim</a:t>
            </a:r>
          </a:p>
          <a:p>
            <a:pPr marL="228600" lvl="2">
              <a:spcBef>
                <a:spcPts val="1000"/>
              </a:spcBef>
            </a:pPr>
            <a:r>
              <a:rPr lang="en-US" sz="2800" b="1" dirty="0"/>
              <a:t>Lifestyle theories </a:t>
            </a:r>
            <a:r>
              <a:rPr lang="en-US" sz="2800" dirty="0"/>
              <a:t>explain crime and victimization as consequences of the different ways people live their lives</a:t>
            </a:r>
          </a:p>
          <a:p>
            <a:pPr marL="228600" lvl="2">
              <a:spcBef>
                <a:spcPts val="1000"/>
              </a:spcBef>
            </a:pPr>
            <a:r>
              <a:rPr lang="en-US" sz="2800" b="1" dirty="0"/>
              <a:t>Deviant place theory</a:t>
            </a:r>
            <a:r>
              <a:rPr lang="en-US" sz="2800" dirty="0"/>
              <a:t> is linked to lifestyle theories in that it connects the place where victimization may occur to the lifestyle one leads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39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820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1: Background  </vt:lpstr>
      <vt:lpstr>History of Crime Victimization</vt:lpstr>
      <vt:lpstr>Victim Participation in the Criminal Justice “Process”</vt:lpstr>
      <vt:lpstr>Victim Participation in the Criminal Justice “Process” Continued</vt:lpstr>
      <vt:lpstr>History of Victimology</vt:lpstr>
      <vt:lpstr>Identifying and Defining Victims of Crime</vt:lpstr>
      <vt:lpstr>Identifying and Defining Victims of Crime</vt:lpstr>
      <vt:lpstr>Explaining Victimization</vt:lpstr>
      <vt:lpstr>Explaining Victimization Continued </vt:lpstr>
      <vt:lpstr>Explaining Victimization Continued 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Background  </dc:title>
  <dc:creator>tina</dc:creator>
  <cp:lastModifiedBy>tina</cp:lastModifiedBy>
  <cp:revision>1</cp:revision>
  <dcterms:created xsi:type="dcterms:W3CDTF">2015-01-05T16:28:15Z</dcterms:created>
  <dcterms:modified xsi:type="dcterms:W3CDTF">2015-01-05T16:29:20Z</dcterms:modified>
</cp:coreProperties>
</file>