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38" d="100"/>
          <a:sy n="138" d="100"/>
        </p:scale>
        <p:origin x="-6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22F9-9E39-3B48-B0C5-BBE092744317}" type="datetime1">
              <a:rPr lang="en-US" smtClean="0"/>
              <a:pPr/>
              <a:t>8/7/12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2012, Deborah Mitchell Robinson, All Rights Reserved 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4D0CF-2A42-144A-AB6E-6033019252A1}" type="datetime1">
              <a:rPr lang="en-US" smtClean="0"/>
              <a:pPr/>
              <a:t>8/7/12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2012, Deborah Mitchell Robinson, All Rights Reserved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D9BF-F398-6843-BF3F-DF0F5CBBBD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BCF5-8E89-CF4C-BC1A-2E1F2EA3BF3C}" type="datetime1">
              <a:rPr lang="en-US" smtClean="0"/>
              <a:pPr/>
              <a:t>8/7/12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2012, Deborah Mitchell Robinson, All Rights Reserved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D9BF-F398-6843-BF3F-DF0F5CBBBD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2FC5-AD01-BD4A-8AF7-F6B9E664D4D4}" type="datetime1">
              <a:rPr lang="en-US" smtClean="0"/>
              <a:pPr/>
              <a:t>8/7/12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2012, Deborah Mitchell Robinson, All Rights Reserved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D9BF-F398-6843-BF3F-DF0F5CBBBD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FAF9-A6D6-B64F-8B8F-B19B197EBC60}" type="datetime1">
              <a:rPr lang="en-US" smtClean="0"/>
              <a:pPr/>
              <a:t>8/7/12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2012, Deborah Mitchell Robinson, All Rights Reserved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E67FD-2502-B648-9EBC-0AB0B4DB776B}" type="datetime1">
              <a:rPr lang="en-US" smtClean="0"/>
              <a:pPr/>
              <a:t>8/7/12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2012, Deborah Mitchell Robinson, All Rights Reserved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D9BF-F398-6843-BF3F-DF0F5CBBBD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E3D7-B58E-7A43-A447-818FD731A7FD}" type="datetime1">
              <a:rPr lang="en-US" smtClean="0"/>
              <a:pPr/>
              <a:t>8/7/12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2012, Deborah Mitchell Robinson, All Rights Reserved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D9BF-F398-6843-BF3F-DF0F5CBBBD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443A-B321-AC45-8F2B-D5206342677B}" type="datetime1">
              <a:rPr lang="en-US" smtClean="0"/>
              <a:pPr/>
              <a:t>8/7/12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2012, Deborah Mitchell Robinson, All Rights Reserved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D9BF-F398-6843-BF3F-DF0F5CBBBD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E589-8A11-564A-A896-2CA793D61261}" type="datetime1">
              <a:rPr lang="en-US" smtClean="0"/>
              <a:pPr/>
              <a:t>8/7/12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2012, Deborah Mitchell Robinson, All Rights Reserved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D9BF-F398-6843-BF3F-DF0F5CBBBD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1318-0814-F14A-A46E-2217C4AEBA71}" type="datetime1">
              <a:rPr lang="en-US" smtClean="0"/>
              <a:pPr/>
              <a:t>8/7/12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2012, Deborah Mitchell Robinson, All Rights Reserved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F335-B9C2-8147-B6AB-002250A3D181}" type="datetime1">
              <a:rPr lang="en-US" smtClean="0"/>
              <a:pPr/>
              <a:t>8/7/12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D9BF-F398-6843-BF3F-DF0F5CBBBD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2012, Deborah Mitchell Robinson, All Rights Reserved 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FF983ED-6E06-7A4A-8F47-1D24A8A25442}" type="datetime1">
              <a:rPr lang="en-US" smtClean="0"/>
              <a:pPr/>
              <a:t>8/7/12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2474" y="6356350"/>
            <a:ext cx="53863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Copyright © 2012, Deborah Mitchell Robinson, All Rights Reserved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9CDD9BF-F398-6843-BF3F-DF0F5CBBBD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572001"/>
            <a:ext cx="6553200" cy="62523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Chapter 1</a:t>
            </a:r>
          </a:p>
          <a:p>
            <a:r>
              <a:rPr lang="en-US" dirty="0" smtClean="0"/>
              <a:t>Overview of Georgia’s CJS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Georgia’s Criminal Justice System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2012, Deborah Mitchell Robinson, All Rights Reserved 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20095844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1 -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911" y="1752600"/>
            <a:ext cx="8556799" cy="4646246"/>
          </a:xfrm>
        </p:spPr>
        <p:txBody>
          <a:bodyPr/>
          <a:lstStyle/>
          <a:p>
            <a:r>
              <a:rPr lang="en-US" b="1" dirty="0" smtClean="0"/>
              <a:t>Justice</a:t>
            </a:r>
          </a:p>
          <a:p>
            <a:r>
              <a:rPr lang="en-US" dirty="0" smtClean="0"/>
              <a:t>Overarching goal of GA’s CJS</a:t>
            </a:r>
          </a:p>
          <a:p>
            <a:r>
              <a:rPr lang="en-US" dirty="0" smtClean="0"/>
              <a:t>Not specifically defined, terminology implying justice found throughout core beliefs, values and mission statements of CJS agencies and personnel</a:t>
            </a:r>
          </a:p>
          <a:p>
            <a:r>
              <a:rPr lang="en-US" dirty="0" smtClean="0"/>
              <a:t>Includes concepts of laws, equity, impartiality, and truth</a:t>
            </a:r>
          </a:p>
          <a:p>
            <a:r>
              <a:rPr lang="en-US" dirty="0" smtClean="0"/>
              <a:t>Justice also found in agencies dealing with both offenders and victims</a:t>
            </a:r>
          </a:p>
          <a:p>
            <a:r>
              <a:rPr lang="en-US" dirty="0" smtClean="0"/>
              <a:t>But, “justice” is based on individual interpretation</a:t>
            </a:r>
          </a:p>
          <a:p>
            <a:r>
              <a:rPr lang="en-US" dirty="0" smtClean="0"/>
              <a:t>How does a victim or community define justice?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2012, Deborah Mitchell Robinson, All Rights Reserved 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65404098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1 -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583" y="1752600"/>
            <a:ext cx="8569128" cy="4646246"/>
          </a:xfrm>
        </p:spPr>
        <p:txBody>
          <a:bodyPr/>
          <a:lstStyle/>
          <a:p>
            <a:r>
              <a:rPr lang="en-US" dirty="0" smtClean="0"/>
              <a:t>Justice for one victim may be simple restitution while another victim may only find justice in incarceration</a:t>
            </a:r>
          </a:p>
          <a:p>
            <a:r>
              <a:rPr lang="en-US" dirty="0" smtClean="0"/>
              <a:t>Death Penalty (GA one of 36 states) – does it provide justice to the victim? To the community?</a:t>
            </a:r>
          </a:p>
          <a:p>
            <a:r>
              <a:rPr lang="en-US" b="1" dirty="0" smtClean="0"/>
              <a:t>Crime Rates and Statistics</a:t>
            </a:r>
          </a:p>
          <a:p>
            <a:r>
              <a:rPr lang="en-US" u="sng" dirty="0" smtClean="0"/>
              <a:t>Uniform Crime Report</a:t>
            </a:r>
            <a:r>
              <a:rPr lang="en-US" dirty="0" smtClean="0"/>
              <a:t> (UCR) data</a:t>
            </a:r>
          </a:p>
          <a:p>
            <a:r>
              <a:rPr lang="en-US" dirty="0" smtClean="0"/>
              <a:t>First printed in 1930, now includes 18,000 agencies voluntarily reporting crime statistics</a:t>
            </a:r>
          </a:p>
          <a:p>
            <a:r>
              <a:rPr lang="en-US" dirty="0" smtClean="0"/>
              <a:t>Collected by FBI, today</a:t>
            </a:r>
            <a:r>
              <a:rPr lang="en-US" dirty="0"/>
              <a:t> </a:t>
            </a:r>
            <a:r>
              <a:rPr lang="en-US" dirty="0" smtClean="0"/>
              <a:t>is web-only publication</a:t>
            </a:r>
          </a:p>
          <a:p>
            <a:r>
              <a:rPr lang="en-US" dirty="0" smtClean="0"/>
              <a:t>Includes 2 categories: violent and property crime, consisting of 8 major crimes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06281" y="6356350"/>
            <a:ext cx="6183666" cy="365125"/>
          </a:xfrm>
        </p:spPr>
        <p:txBody>
          <a:bodyPr/>
          <a:lstStyle/>
          <a:p>
            <a:r>
              <a:rPr lang="en-US" smtClean="0"/>
              <a:t>Copyright © 2012, Deborah Mitchell Robinson, All Rights Reserved 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71716603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1 -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583" y="1752600"/>
            <a:ext cx="8519810" cy="4646246"/>
          </a:xfrm>
        </p:spPr>
        <p:txBody>
          <a:bodyPr/>
          <a:lstStyle/>
          <a:p>
            <a:r>
              <a:rPr lang="en-US" u="sng" dirty="0"/>
              <a:t>National Incident-Based Reporting System</a:t>
            </a:r>
            <a:r>
              <a:rPr lang="en-US" dirty="0"/>
              <a:t> (NIBRS</a:t>
            </a:r>
            <a:r>
              <a:rPr lang="en-US" dirty="0" smtClean="0"/>
              <a:t>)</a:t>
            </a:r>
            <a:endParaRPr lang="en-US" u="sng" dirty="0" smtClean="0"/>
          </a:p>
          <a:p>
            <a:r>
              <a:rPr lang="en-US" dirty="0" smtClean="0"/>
              <a:t>Developed in late 1970s to enhance UCR data</a:t>
            </a:r>
          </a:p>
          <a:p>
            <a:r>
              <a:rPr lang="en-US" dirty="0" smtClean="0"/>
              <a:t>Compiles data for 22 offense categories that contain 46 specific crimes</a:t>
            </a:r>
          </a:p>
          <a:p>
            <a:r>
              <a:rPr lang="en-US" dirty="0" smtClean="0"/>
              <a:t>11 other crimes have only arrest data reported</a:t>
            </a:r>
          </a:p>
          <a:p>
            <a:r>
              <a:rPr lang="en-US" u="sng" dirty="0" smtClean="0"/>
              <a:t>National Crime Victimization Survey</a:t>
            </a:r>
            <a:endParaRPr lang="en-US" dirty="0" smtClean="0"/>
          </a:p>
          <a:p>
            <a:r>
              <a:rPr lang="en-US" dirty="0" smtClean="0"/>
              <a:t>Compiled by the Bureau of Justice Statistics</a:t>
            </a:r>
          </a:p>
          <a:p>
            <a:r>
              <a:rPr lang="en-US" dirty="0" smtClean="0"/>
              <a:t>Representative sample of 76,000 people from 135,000 households</a:t>
            </a:r>
          </a:p>
          <a:p>
            <a:r>
              <a:rPr lang="en-US" dirty="0" smtClean="0"/>
              <a:t>Ask respondents about frequency, characteristics and consequences of criminal victimization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2012, Deborah Mitchell Robinson, All Rights Reserved 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76179399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1 -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901" y="1752600"/>
            <a:ext cx="8544470" cy="4646246"/>
          </a:xfrm>
        </p:spPr>
        <p:txBody>
          <a:bodyPr>
            <a:normAutofit/>
          </a:bodyPr>
          <a:lstStyle/>
          <a:p>
            <a:r>
              <a:rPr lang="en-US" dirty="0" smtClean="0"/>
              <a:t>NCVS is able to obtain information not found in UCR or NIBRS – crimes NOT reported to the police</a:t>
            </a:r>
          </a:p>
          <a:p>
            <a:r>
              <a:rPr lang="en-US" b="1" dirty="0" smtClean="0"/>
              <a:t>Crimes in Georgia</a:t>
            </a:r>
            <a:endParaRPr lang="en-US" dirty="0" smtClean="0"/>
          </a:p>
          <a:p>
            <a:r>
              <a:rPr lang="en-US" u="sng" dirty="0" smtClean="0"/>
              <a:t>Georgia Uniform Crime Reporting Program</a:t>
            </a:r>
          </a:p>
          <a:p>
            <a:r>
              <a:rPr lang="en-US" dirty="0" smtClean="0"/>
              <a:t>Administered by the Georgia Bureau of Investigation (GBI) with same format as national UCR</a:t>
            </a:r>
          </a:p>
          <a:p>
            <a:r>
              <a:rPr lang="en-US" dirty="0" smtClean="0"/>
              <a:t>Includes monthly crime and arrest reports from 600+ state and local agencies </a:t>
            </a:r>
          </a:p>
          <a:p>
            <a:r>
              <a:rPr lang="en-US" dirty="0" smtClean="0"/>
              <a:t>Publishes </a:t>
            </a:r>
            <a:r>
              <a:rPr lang="en-US" i="1" dirty="0" smtClean="0"/>
              <a:t>Statewide Report Profile of Reported Index Crimes </a:t>
            </a:r>
            <a:r>
              <a:rPr lang="en-US" dirty="0" smtClean="0"/>
              <a:t>and </a:t>
            </a:r>
            <a:r>
              <a:rPr lang="en-US" i="1" dirty="0" smtClean="0"/>
              <a:t>Statewide Crime Rates per 100,000 Population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2012, Deborah Mitchell Robinson, All Rights Reserved 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53337744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1 -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901" y="1752599"/>
            <a:ext cx="8495151" cy="4917559"/>
          </a:xfrm>
        </p:spPr>
        <p:txBody>
          <a:bodyPr>
            <a:normAutofit lnSpcReduction="10000"/>
          </a:bodyPr>
          <a:lstStyle/>
          <a:p>
            <a:r>
              <a:rPr lang="en-US" u="sng" dirty="0" smtClean="0"/>
              <a:t>Georgia Family Violence Statistics</a:t>
            </a:r>
          </a:p>
          <a:p>
            <a:r>
              <a:rPr lang="en-US" dirty="0" smtClean="0"/>
              <a:t>1995 mandate to collect specific information about </a:t>
            </a:r>
            <a:r>
              <a:rPr lang="en-US" i="1" dirty="0" smtClean="0"/>
              <a:t>Family Violence</a:t>
            </a:r>
            <a:r>
              <a:rPr lang="en-US" dirty="0" smtClean="0"/>
              <a:t> offenses</a:t>
            </a:r>
          </a:p>
          <a:p>
            <a:r>
              <a:rPr lang="en-US" dirty="0" smtClean="0"/>
              <a:t>Includes: names, gender, date of birth, relationship of parties; time, place, date of incident; children involved or in presence of children; type and extent of abuse; number and type of weapons; prior court orders; number of previous complaints; type of police action taken; other pertinent information</a:t>
            </a:r>
          </a:p>
          <a:p>
            <a:r>
              <a:rPr lang="en-US" dirty="0" smtClean="0"/>
              <a:t>GBI has published statistics since 1996</a:t>
            </a:r>
          </a:p>
          <a:p>
            <a:endParaRPr lang="en-US" dirty="0"/>
          </a:p>
          <a:p>
            <a:r>
              <a:rPr lang="en-US" dirty="0" smtClean="0"/>
              <a:t>GA’s CJS provides justice to victims, constitutional rights to offenders, and safety to citizens </a:t>
            </a:r>
            <a:r>
              <a:rPr lang="en-US" smtClean="0"/>
              <a:t>and visitors!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2012, Deborah Mitchell Robinson, All Rights Reserved 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98625706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1649413"/>
            <a:ext cx="7772400" cy="1951037"/>
          </a:xfrm>
        </p:spPr>
        <p:txBody>
          <a:bodyPr>
            <a:normAutofit fontScale="90000"/>
          </a:bodyPr>
          <a:lstStyle/>
          <a:p>
            <a:pPr defTabSz="457200"/>
            <a:r>
              <a:rPr lang="en-US" sz="4800" b="1">
                <a:solidFill>
                  <a:schemeClr val="tx1"/>
                </a:solidFill>
              </a:rPr>
              <a:t>The full set of PowerPoint slides is available upon adoption. </a:t>
            </a:r>
            <a:br>
              <a:rPr lang="en-US" sz="4800" b="1">
                <a:solidFill>
                  <a:schemeClr val="tx1"/>
                </a:solidFill>
              </a:rPr>
            </a:br>
            <a:r>
              <a:rPr lang="en-US" sz="4800" b="1">
                <a:solidFill>
                  <a:schemeClr val="tx1"/>
                </a:solidFill>
              </a:rPr>
              <a:t>Email bhall@cap-press.com </a:t>
            </a:r>
            <a:br>
              <a:rPr lang="en-US" sz="4800" b="1">
                <a:solidFill>
                  <a:schemeClr val="tx1"/>
                </a:solidFill>
              </a:rPr>
            </a:br>
            <a:r>
              <a:rPr lang="en-US" sz="4800" b="1">
                <a:solidFill>
                  <a:schemeClr val="tx1"/>
                </a:solidFill>
              </a:rPr>
              <a:t>for more information.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512</Words>
  <Application>Microsoft Macintosh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Apothecary</vt:lpstr>
      <vt:lpstr>Georgia’s Criminal Justice System</vt:lpstr>
      <vt:lpstr>Chapter 1 - Overview</vt:lpstr>
      <vt:lpstr>Chapter 1 - Overview</vt:lpstr>
      <vt:lpstr>Chapter 1 - Overview</vt:lpstr>
      <vt:lpstr>Chapter 1 - Overview</vt:lpstr>
      <vt:lpstr>Chapter 1 - Overview</vt:lpstr>
      <vt:lpstr>The full set of PowerPoint slides is available upon adoption.  Email bhall@cap-press.com  for more information.</vt:lpstr>
    </vt:vector>
  </TitlesOfParts>
  <Company>Carolina Academic Press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Georgia’s Criminal Justice System</dc:title>
  <dc:creator>Keith Sipe</dc:creator>
  <cp:lastModifiedBy>Keith Sipe</cp:lastModifiedBy>
  <cp:revision>1</cp:revision>
  <dcterms:created xsi:type="dcterms:W3CDTF">2012-08-07T19:06:15Z</dcterms:created>
  <dcterms:modified xsi:type="dcterms:W3CDTF">2012-08-07T19:08:26Z</dcterms:modified>
</cp:coreProperties>
</file>