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1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4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6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5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6827-A8ED-47CD-97FC-C818F6A0C8BF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2EC56-E604-4A22-B9A6-2762F3612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1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4146" y="1361260"/>
            <a:ext cx="6858000" cy="2387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Criminalization of</a:t>
            </a:r>
            <a:br>
              <a:rPr lang="en-US" sz="5400" dirty="0" smtClean="0"/>
            </a:br>
            <a:r>
              <a:rPr lang="en-US" sz="5400" dirty="0" smtClean="0"/>
              <a:t>Mental Illness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Chapter One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51" y="4557627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Introduction</a:t>
            </a:r>
            <a:endParaRPr lang="en-US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532" y="496958"/>
            <a:ext cx="83339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Traditionally criminal justice practitioners have been largely untrained and ill-equipped to deal with persons with mental illnesses in crises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While recidivism rates are high for offenders in general, PWMI who repeatedly recycle through the criminal justice system are often referred to as “</a:t>
            </a:r>
            <a:r>
              <a:rPr lang="en-US" sz="2800" u="sng" dirty="0" smtClean="0"/>
              <a:t>frequent flyers</a:t>
            </a:r>
            <a:r>
              <a:rPr lang="en-US" sz="2800" dirty="0" smtClean="0"/>
              <a:t>.” </a:t>
            </a:r>
          </a:p>
          <a:p>
            <a:pPr lvl="0"/>
            <a:endParaRPr lang="en-US" sz="2800" dirty="0"/>
          </a:p>
          <a:p>
            <a:r>
              <a:rPr lang="en-US" sz="2800" dirty="0" smtClean="0"/>
              <a:t>Although most PWMI who have contact with the CJ system are </a:t>
            </a:r>
            <a:r>
              <a:rPr lang="en-US" sz="2800" u="sng" dirty="0" smtClean="0"/>
              <a:t>not violent</a:t>
            </a:r>
            <a:r>
              <a:rPr lang="en-US" sz="2800" dirty="0" smtClean="0"/>
              <a:t>, research </a:t>
            </a:r>
            <a:r>
              <a:rPr lang="en-US" sz="2800" dirty="0"/>
              <a:t>verifies that individuals with mental illnesses have a tendency to remain in custody for longer periods of time than those persons brought in on similar charges who are not mentally ill.</a:t>
            </a:r>
          </a:p>
          <a:p>
            <a:pPr lvl="0"/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0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dirty="0" smtClean="0"/>
              <a:t>Email bhall@cap-press.com </a:t>
            </a:r>
            <a:br>
              <a:rPr lang="en-US" b="1" dirty="0" smtClean="0"/>
            </a:br>
            <a:r>
              <a:rPr 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Ernest Hemingway said: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world breaks everyone and afterward many are strong at the broken places.”</a:t>
            </a:r>
          </a:p>
          <a:p>
            <a:endParaRPr lang="en-US" dirty="0"/>
          </a:p>
          <a:p>
            <a:r>
              <a:rPr lang="en-US" dirty="0" smtClean="0"/>
              <a:t>Why might the beginning chapter of the book be started off with this quote?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293" y="589950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One</a:t>
            </a:r>
            <a:r>
              <a:rPr lang="en-US" dirty="0" smtClean="0"/>
              <a:t> in </a:t>
            </a:r>
            <a:r>
              <a:rPr lang="en-US" u="sng" dirty="0" smtClean="0"/>
              <a:t>four</a:t>
            </a:r>
            <a:r>
              <a:rPr lang="en-US" dirty="0" smtClean="0"/>
              <a:t> individuals has a diagnosable mental illness over the span of a year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Approximately </a:t>
            </a:r>
            <a:r>
              <a:rPr lang="en-US" u="sng" dirty="0" smtClean="0"/>
              <a:t>6%</a:t>
            </a:r>
            <a:r>
              <a:rPr lang="en-US" dirty="0" smtClean="0"/>
              <a:t> have a serious mental illness</a:t>
            </a:r>
          </a:p>
          <a:p>
            <a:endParaRPr lang="en-US" dirty="0"/>
          </a:p>
          <a:p>
            <a:r>
              <a:rPr lang="en-US" dirty="0" smtClean="0"/>
              <a:t>The following “serious” or “severe” mental illnesses are the primary focus of the text:</a:t>
            </a:r>
          </a:p>
          <a:p>
            <a:pPr lvl="1"/>
            <a:r>
              <a:rPr lang="en-US" dirty="0" smtClean="0"/>
              <a:t>Schizophrenia</a:t>
            </a:r>
          </a:p>
          <a:p>
            <a:pPr lvl="1"/>
            <a:r>
              <a:rPr lang="en-US" dirty="0" smtClean="0"/>
              <a:t>Schizoaffective Disorder</a:t>
            </a:r>
          </a:p>
          <a:p>
            <a:pPr lvl="1"/>
            <a:r>
              <a:rPr lang="en-US" dirty="0" smtClean="0"/>
              <a:t>Bipolar Disorder</a:t>
            </a:r>
          </a:p>
          <a:p>
            <a:pPr lvl="1"/>
            <a:r>
              <a:rPr lang="en-US" dirty="0" smtClean="0"/>
              <a:t>Major Depressive Disorder with psychotic features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Hallucinations (false sensory perceptions, which can affect any of the 5 senses)</a:t>
            </a:r>
          </a:p>
          <a:p>
            <a:endParaRPr lang="en-US" dirty="0"/>
          </a:p>
          <a:p>
            <a:r>
              <a:rPr lang="en-US" dirty="0" smtClean="0"/>
              <a:t>Delusions (a fixed, false belief held despite impossibility) </a:t>
            </a:r>
          </a:p>
          <a:p>
            <a:endParaRPr lang="en-US" dirty="0"/>
          </a:p>
          <a:p>
            <a:r>
              <a:rPr lang="en-US" dirty="0" smtClean="0"/>
              <a:t>Cognitive disorganization (a cluster of symptoms considered to be the most noticeable to others, such as “word salad”)</a:t>
            </a:r>
          </a:p>
          <a:p>
            <a:endParaRPr lang="en-US" dirty="0"/>
          </a:p>
          <a:p>
            <a:r>
              <a:rPr lang="en-US" dirty="0" smtClean="0"/>
              <a:t>“Negative symptoms” (labeled as such because they represent an absence of experiences that most people without schizophrenia have and/or the individual experienced prior to the onset of his/her illness.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25" y="672328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dirty="0" err="1" smtClean="0"/>
              <a:t>Anosognosia</a:t>
            </a:r>
            <a:r>
              <a:rPr lang="en-US" sz="4800" dirty="0" smtClean="0"/>
              <a:t> </a:t>
            </a:r>
            <a:r>
              <a:rPr lang="en-US" sz="3600" dirty="0" smtClean="0"/>
              <a:t>(can also accompany schizophrenia as well as other mental illnesses)</a:t>
            </a:r>
            <a:r>
              <a:rPr lang="en-US" sz="4800" dirty="0" smtClean="0"/>
              <a:t> is described as:</a:t>
            </a:r>
          </a:p>
          <a:p>
            <a:pPr algn="ctr"/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 a lack of </a:t>
            </a:r>
            <a:r>
              <a:rPr lang="en-US" sz="4800" u="sng" dirty="0" smtClean="0"/>
              <a:t>insight into one’s illness</a:t>
            </a:r>
          </a:p>
          <a:p>
            <a:pPr marL="0" indent="0" algn="ctr">
              <a:buNone/>
            </a:pPr>
            <a:endParaRPr lang="en-US" sz="4800" u="sng" dirty="0"/>
          </a:p>
          <a:p>
            <a:pPr marL="0" indent="0">
              <a:buNone/>
            </a:pPr>
            <a:r>
              <a:rPr lang="en-US" sz="3200" dirty="0" smtClean="0"/>
              <a:t>Many of those with mental illness </a:t>
            </a:r>
            <a:r>
              <a:rPr lang="en-US" sz="3200" u="sng" dirty="0" smtClean="0"/>
              <a:t>do not </a:t>
            </a:r>
            <a:r>
              <a:rPr lang="en-US" sz="3200" dirty="0" smtClean="0"/>
              <a:t>realize they are ill.</a:t>
            </a:r>
            <a:endParaRPr lang="en-US" sz="32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Bipolar Disorder (it is estimated that 2.5% of the population will receive this diagnosis) can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Depression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Psychotic symptoms </a:t>
            </a:r>
            <a:r>
              <a:rPr lang="en-US" dirty="0"/>
              <a:t>characterized by defective or lost contact with reality especially as evidenced by delusions, hallucinations, and disorganized speech and </a:t>
            </a:r>
            <a:r>
              <a:rPr lang="en-US" dirty="0" smtClean="0"/>
              <a:t>behavior.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extreme </a:t>
            </a:r>
            <a:r>
              <a:rPr lang="en-US" u="sng" dirty="0" smtClean="0"/>
              <a:t>lows</a:t>
            </a:r>
            <a:r>
              <a:rPr lang="en-US" dirty="0" smtClean="0"/>
              <a:t>, although there is no </a:t>
            </a:r>
            <a:r>
              <a:rPr lang="en-US" u="sng" dirty="0" smtClean="0"/>
              <a:t>manic </a:t>
            </a:r>
            <a:r>
              <a:rPr lang="en-US" dirty="0" smtClean="0"/>
              <a:t>component.</a:t>
            </a:r>
          </a:p>
          <a:p>
            <a:endParaRPr lang="en-US" dirty="0"/>
          </a:p>
          <a:p>
            <a:r>
              <a:rPr lang="en-US" dirty="0" smtClean="0"/>
              <a:t>Approximately </a:t>
            </a:r>
            <a:r>
              <a:rPr lang="en-US" u="sng" dirty="0" smtClean="0"/>
              <a:t>7%</a:t>
            </a:r>
            <a:r>
              <a:rPr lang="en-US" dirty="0" smtClean="0"/>
              <a:t> of adults will be diagnosed with MDD, while </a:t>
            </a:r>
            <a:r>
              <a:rPr lang="en-US" u="sng" dirty="0" smtClean="0"/>
              <a:t>30%</a:t>
            </a:r>
            <a:r>
              <a:rPr lang="en-US" dirty="0" smtClean="0"/>
              <a:t> of these are considered severe.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7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364" y="491095"/>
            <a:ext cx="7886700" cy="6074462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Being </a:t>
            </a:r>
            <a:r>
              <a:rPr lang="en-US" u="sng" dirty="0" smtClean="0"/>
              <a:t>atavistic</a:t>
            </a:r>
            <a:r>
              <a:rPr lang="en-US" dirty="0" smtClean="0"/>
              <a:t> refers to being a throwback to an earlier evolutionary stage, primitive, or </a:t>
            </a:r>
            <a:r>
              <a:rPr lang="en-US" dirty="0" smtClean="0"/>
              <a:t>animalistic </a:t>
            </a:r>
            <a:r>
              <a:rPr lang="en-US" dirty="0" smtClean="0"/>
              <a:t>in nature.</a:t>
            </a:r>
          </a:p>
          <a:p>
            <a:endParaRPr lang="en-US" dirty="0" smtClean="0"/>
          </a:p>
          <a:p>
            <a:r>
              <a:rPr lang="en-US" dirty="0" smtClean="0"/>
              <a:t>Phrenology (was the primitive process of studying bumps </a:t>
            </a:r>
            <a:r>
              <a:rPr lang="en-US" dirty="0"/>
              <a:t>on the head to </a:t>
            </a:r>
            <a:r>
              <a:rPr lang="en-US" dirty="0" smtClean="0"/>
              <a:t>identify </a:t>
            </a:r>
            <a:r>
              <a:rPr lang="en-US" dirty="0" smtClean="0"/>
              <a:t>malformations </a:t>
            </a:r>
            <a:r>
              <a:rPr lang="en-US" dirty="0" smtClean="0"/>
              <a:t>of </a:t>
            </a:r>
            <a:r>
              <a:rPr lang="en-US" dirty="0"/>
              <a:t>the brain that might be linked to </a:t>
            </a:r>
            <a:r>
              <a:rPr lang="en-US" dirty="0" smtClean="0"/>
              <a:t>crime; a concept practiced within </a:t>
            </a:r>
            <a:r>
              <a:rPr lang="en-US" dirty="0" smtClean="0"/>
              <a:t>the Positive </a:t>
            </a:r>
            <a:r>
              <a:rPr lang="en-US" dirty="0" smtClean="0"/>
              <a:t>School of Criminology founded by </a:t>
            </a:r>
            <a:r>
              <a:rPr lang="en-US" dirty="0" err="1" smtClean="0"/>
              <a:t>Cesare</a:t>
            </a:r>
            <a:r>
              <a:rPr lang="en-US" dirty="0" smtClean="0"/>
              <a:t> Lombroso). </a:t>
            </a:r>
          </a:p>
          <a:p>
            <a:endParaRPr lang="en-US" dirty="0"/>
          </a:p>
          <a:p>
            <a:r>
              <a:rPr lang="en-US" dirty="0"/>
              <a:t>Physiognomy </a:t>
            </a:r>
            <a:r>
              <a:rPr lang="en-US" dirty="0" smtClean="0"/>
              <a:t>(was the primitive </a:t>
            </a:r>
            <a:r>
              <a:rPr lang="en-US" dirty="0"/>
              <a:t>process of judging character by </a:t>
            </a:r>
            <a:r>
              <a:rPr lang="en-US" dirty="0" smtClean="0"/>
              <a:t>facial features). </a:t>
            </a:r>
          </a:p>
          <a:p>
            <a:endParaRPr lang="en-US" dirty="0" smtClean="0"/>
          </a:p>
          <a:p>
            <a:r>
              <a:rPr lang="en-US" dirty="0" smtClean="0"/>
              <a:t>Criminals/persons </a:t>
            </a:r>
            <a:r>
              <a:rPr lang="en-US" dirty="0"/>
              <a:t>with mental illness </a:t>
            </a:r>
            <a:r>
              <a:rPr lang="en-US" dirty="0" smtClean="0"/>
              <a:t>have been perceived </a:t>
            </a:r>
            <a:r>
              <a:rPr lang="en-US" dirty="0"/>
              <a:t>as “toxic </a:t>
            </a:r>
            <a:r>
              <a:rPr lang="en-US" dirty="0" smtClean="0"/>
              <a:t>waste.”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Law enforcement and jails have served a cleansing, social sanitation </a:t>
            </a:r>
            <a:r>
              <a:rPr lang="en-US" dirty="0" smtClean="0"/>
              <a:t>role.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Social sanitation has been a process of sweeping the unsightly rabble, those unable to adapt, off the streets and putting them out of sight and out of mind.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According to Wahl, PWMI are not typically physically different in appearance from persons without mental illness.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077" y="387627"/>
            <a:ext cx="82594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The three largest inpatient psychiatric facilities in the United States are jails.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2400" dirty="0"/>
              <a:t>Los Angeles County Jail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2400" dirty="0" err="1"/>
              <a:t>Rikers</a:t>
            </a:r>
            <a:r>
              <a:rPr lang="en-US" sz="2400" dirty="0"/>
              <a:t> Island, New York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2400" dirty="0"/>
              <a:t>Cook County Jail, Chicago</a:t>
            </a:r>
          </a:p>
          <a:p>
            <a:pPr marL="571500" lvl="0" indent="-57150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/>
              <a:t>The largest inpatient psychiatric institution in your home state is very likely a jail or prison.</a:t>
            </a:r>
          </a:p>
          <a:p>
            <a:endParaRPr lang="en-US" sz="2400" dirty="0"/>
          </a:p>
          <a:p>
            <a:r>
              <a:rPr lang="en-US" sz="2400" dirty="0"/>
              <a:t>More </a:t>
            </a:r>
            <a:r>
              <a:rPr lang="en-US" sz="2400" dirty="0" smtClean="0"/>
              <a:t>PWMI </a:t>
            </a:r>
            <a:r>
              <a:rPr lang="en-US" sz="2400" dirty="0"/>
              <a:t>are residing in jails and prisons today than in public psychiatric hospitals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Trans-institutionalization </a:t>
            </a:r>
            <a:r>
              <a:rPr lang="en-US" sz="2400" dirty="0" smtClean="0"/>
              <a:t>refers </a:t>
            </a:r>
            <a:r>
              <a:rPr lang="en-US" sz="2400" dirty="0"/>
              <a:t>to the movement of persons with mental illnesses from the </a:t>
            </a:r>
            <a:r>
              <a:rPr lang="en-US" sz="2400" dirty="0" smtClean="0"/>
              <a:t>mental health to the criminal justice system.</a:t>
            </a:r>
            <a:endParaRPr lang="en-US" sz="2400" dirty="0"/>
          </a:p>
          <a:p>
            <a:endParaRPr lang="en-US" sz="2400" dirty="0"/>
          </a:p>
          <a:p>
            <a:pPr lvl="0"/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9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682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Criminalization of Mental Illness  Chapter One</vt:lpstr>
      <vt:lpstr>Ernest Hemingway said:</vt:lpstr>
      <vt:lpstr>PowerPoint Presentation</vt:lpstr>
      <vt:lpstr>Schizophrenia</vt:lpstr>
      <vt:lpstr>PowerPoint Presentation</vt:lpstr>
      <vt:lpstr>Bipolar Disorder (it is estimated that 2.5% of the population will receive this diagnosis) can include</vt:lpstr>
      <vt:lpstr>Major Depressive Disorder</vt:lpstr>
      <vt:lpstr>PowerPoint Presentation</vt:lpstr>
      <vt:lpstr>PowerPoint Presentation</vt:lpstr>
      <vt:lpstr>PowerPoint Presentation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Criminalization of Mental Illness  Chapter One</dc:title>
  <dc:creator>tina</dc:creator>
  <cp:lastModifiedBy>tina</cp:lastModifiedBy>
  <cp:revision>2</cp:revision>
  <dcterms:created xsi:type="dcterms:W3CDTF">2013-08-29T13:13:21Z</dcterms:created>
  <dcterms:modified xsi:type="dcterms:W3CDTF">2013-08-29T13:16:05Z</dcterms:modified>
</cp:coreProperties>
</file>