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54A1C-17B7-B641-85DA-F7EC2A4950A1}" type="datetimeFigureOut">
              <a:rPr lang="en-US" smtClean="0"/>
              <a:t>2/27/17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BB97A-6377-0B4B-99C7-E74D65432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66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C2085-F537-C54E-8D76-F5A2B25AEC3B}" type="slidenum">
              <a:rPr lang="en-US" altLang="x-none">
                <a:solidFill>
                  <a:prstClr val="black"/>
                </a:solidFill>
              </a:rPr>
              <a:pPr/>
              <a:t>1</a:t>
            </a:fld>
            <a:endParaRPr lang="en-US" altLang="x-non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63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700" y="6053139"/>
            <a:ext cx="2999317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5368" y="6043614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22E0547-3C17-8F4E-80AF-6305ECF4B2AF}" type="datetime1">
              <a:rPr lang="en-US" smtClean="0"/>
              <a:pPr>
                <a:defRPr/>
              </a:pPr>
              <a:t>2/27/17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1300" y="236539"/>
            <a:ext cx="782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EBDDC3"/>
                </a:solidFill>
              </a:rPr>
              <a:t>Copyright © 2017 Carolina Academic Press, LLC. All rights reserved.</a:t>
            </a:r>
            <a:endParaRPr lang="en-US">
              <a:solidFill>
                <a:srgbClr val="EBDDC3"/>
              </a:solidFill>
            </a:endParaRPr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C0768E-960F-1743-9CA3-CCADDF82318F}" type="slidenum">
              <a:rPr lang="en-US" altLang="en-US">
                <a:solidFill>
                  <a:srgbClr val="EBDDC3"/>
                </a:solidFill>
              </a:rPr>
              <a:pPr/>
              <a:t>‹#›</a:t>
            </a:fld>
            <a:endParaRPr lang="en-US" altLang="en-US">
              <a:solidFill>
                <a:srgbClr val="EBDDC3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0A929-E454-B04E-8477-0F633C4EDBD3}" type="datetime1">
              <a:rPr lang="en-US" smtClean="0">
                <a:solidFill>
                  <a:srgbClr val="775F55"/>
                </a:solidFill>
              </a:rPr>
              <a:pPr>
                <a:defRPr/>
              </a:pPr>
              <a:t>2/27/17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775F55"/>
                </a:solidFill>
              </a:rPr>
              <a:t>Copyright © 2017 Carolina Academic Press, LLC. All rights reserved.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F4A99-2D7C-AB49-ACB2-3ABA0EE8C6E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8128001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1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0799F-00BB-A74A-9DA6-BB4B68E51BFA}" type="datetime1">
              <a:rPr lang="en-US" smtClean="0">
                <a:solidFill>
                  <a:srgbClr val="775F55"/>
                </a:solidFill>
              </a:rPr>
              <a:pPr>
                <a:defRPr/>
              </a:pPr>
              <a:t>2/27/17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1" y="6248401"/>
            <a:ext cx="74316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775F55"/>
                </a:solidFill>
              </a:rPr>
              <a:t>Copyright © 2017 Carolina Academic Press, LLC. All rights reserved.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7"/>
            <a:ext cx="533400" cy="325967"/>
          </a:xfrm>
        </p:spPr>
        <p:txBody>
          <a:bodyPr/>
          <a:lstStyle>
            <a:lvl1pPr>
              <a:defRPr/>
            </a:lvl1pPr>
          </a:lstStyle>
          <a:p>
            <a:fld id="{379B9D1E-2D52-7343-B1F4-136F9C707EB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A08B7-1B4F-5540-8577-EA6F0AC42C5A}" type="datetime1">
              <a:rPr lang="en-US" smtClean="0">
                <a:solidFill>
                  <a:srgbClr val="775F55"/>
                </a:solidFill>
              </a:rPr>
              <a:pPr>
                <a:defRPr/>
              </a:pPr>
              <a:t>2/27/17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775F55"/>
                </a:solidFill>
              </a:rPr>
              <a:t>Copyright © 2017 Carolina Academic Press, LLC. All rights reserved.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7CD53-BEDF-7C47-B523-5F62F25D76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146FC-E22A-694D-9803-2D133EEC759E}" type="datetime1">
              <a:rPr lang="en-US" smtClean="0">
                <a:solidFill>
                  <a:srgbClr val="775F55"/>
                </a:solidFill>
              </a:rPr>
              <a:pPr>
                <a:defRPr/>
              </a:pPr>
              <a:t>2/27/17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A8055A8F-5D01-7F46-8760-F842491FF42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775F55"/>
                </a:solidFill>
              </a:rPr>
              <a:t>Copyright © 2017 Carolina Academic Press, LLC. All rights reserved.</a:t>
            </a:r>
            <a:endParaRPr lang="en-US">
              <a:solidFill>
                <a:srgbClr val="775F55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2715E-1E3C-474D-9AE4-9FB998EA27E6}" type="datetime1">
              <a:rPr lang="en-US" smtClean="0">
                <a:solidFill>
                  <a:srgbClr val="775F55"/>
                </a:solidFill>
              </a:rPr>
              <a:pPr>
                <a:defRPr/>
              </a:pPr>
              <a:t>2/27/17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775F55"/>
                </a:solidFill>
              </a:rPr>
              <a:t>Copyright © 2017 Carolina Academic Press, LLC. All rights reserved.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3F319-7496-F645-BD32-82F48BFE29C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3F52F-6046-F444-B280-8F51978ACBBC}" type="datetime1">
              <a:rPr lang="en-US" smtClean="0">
                <a:solidFill>
                  <a:srgbClr val="775F55"/>
                </a:solidFill>
              </a:rPr>
              <a:pPr>
                <a:defRPr/>
              </a:pPr>
              <a:t>2/27/17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775F55"/>
                </a:solidFill>
              </a:rPr>
              <a:t>Copyright © 2017 Carolina Academic Press, LLC. All rights reserved.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CF953-F6E2-4449-BAAD-7FF1671E34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29EB0-F9D3-EF4A-84A2-F4E40D1C3085}" type="datetime1">
              <a:rPr lang="en-US" smtClean="0">
                <a:solidFill>
                  <a:srgbClr val="775F55"/>
                </a:solidFill>
              </a:rPr>
              <a:pPr>
                <a:defRPr/>
              </a:pPr>
              <a:t>2/27/17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775F55"/>
                </a:solidFill>
              </a:rPr>
              <a:t>Copyright © 2017 Carolina Academic Press, LLC. All rights reserved.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BF8FA-E751-5741-A1D7-A1FB9886C93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B9B0D-0C36-1D49-996F-3191A545B8F7}" type="datetime1">
              <a:rPr lang="en-US" smtClean="0">
                <a:solidFill>
                  <a:srgbClr val="775F55"/>
                </a:solidFill>
              </a:rPr>
              <a:pPr>
                <a:defRPr/>
              </a:pPr>
              <a:t>2/27/17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775F55"/>
                </a:solidFill>
              </a:rPr>
              <a:t>Copyright © 2017 Carolina Academic Press, LLC. All rights reserved.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A0393-4C4B-A44C-A380-FE4BA70B939C}" type="slidenum">
              <a:rPr lang="en-US" altLang="en-US">
                <a:solidFill>
                  <a:srgbClr val="775F55"/>
                </a:solidFill>
              </a:rPr>
              <a:pPr/>
              <a:t>‹#›</a:t>
            </a:fld>
            <a:endParaRPr lang="en-US" altLang="en-US">
              <a:solidFill>
                <a:srgbClr val="775F55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E72D1-9F19-1846-A23F-5174CA9CD55D}" type="datetime1">
              <a:rPr lang="en-US" smtClean="0">
                <a:solidFill>
                  <a:srgbClr val="775F55"/>
                </a:solidFill>
              </a:rPr>
              <a:pPr>
                <a:defRPr/>
              </a:pPr>
              <a:t>2/27/17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775F55"/>
                </a:solidFill>
              </a:rPr>
              <a:t>Copyright © 2017 Carolina Academic Press, LLC. All rights reserved.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F942A-55DD-4D44-B51D-048A70D2D4E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12700" y="457200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2699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930401" y="1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EB830-A6F9-104F-9B27-EC571E4FDC94}" type="datetime1">
              <a:rPr lang="en-US" smtClean="0">
                <a:solidFill>
                  <a:srgbClr val="775F55"/>
                </a:solidFill>
              </a:rPr>
              <a:pPr>
                <a:defRPr/>
              </a:pPr>
              <a:t>2/27/17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930400" cy="663575"/>
          </a:xfrm>
        </p:spPr>
        <p:txBody>
          <a:bodyPr/>
          <a:lstStyle>
            <a:lvl1pPr>
              <a:defRPr sz="2800"/>
            </a:lvl1pPr>
          </a:lstStyle>
          <a:p>
            <a:fld id="{3378E481-456B-0940-969E-714F3E9A019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401"/>
            <a:ext cx="609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775F55"/>
                </a:solidFill>
              </a:rPr>
              <a:t>Copyright © 2017 Carolina Academic Press, LLC. All rights reserved.</a:t>
            </a:r>
            <a:endParaRPr lang="en-US">
              <a:solidFill>
                <a:srgbClr val="775F55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817033" y="1600201"/>
            <a:ext cx="1087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D2BD20-8F7B-4D4F-8CC0-D02E7D4C4E4B}" type="datetime1">
              <a:rPr lang="en-US" smtClean="0">
                <a:solidFill>
                  <a:srgbClr val="775F5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2/27/17</a:t>
            </a:fld>
            <a:endParaRPr lang="en-US">
              <a:solidFill>
                <a:srgbClr val="775F55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775F55"/>
                </a:solidFill>
                <a:latin typeface="Arial" charset="0"/>
                <a:cs typeface="Arial" charset="0"/>
              </a:rPr>
              <a:t>Copyright © 2017 Carolina Academic Press, LLC. All rights reserved.</a:t>
            </a:r>
            <a:endParaRPr lang="en-US">
              <a:solidFill>
                <a:srgbClr val="775F55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ACDE19-4F78-2348-A7FA-E8A3BF362589}" type="slidenum">
              <a:rPr lang="en-US" altLang="en-US">
                <a:latin typeface="Arial" charset="0"/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09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miltonw@law.ufl.edu" TargetMode="External"/><Relationship Id="rId4" Type="http://schemas.openxmlformats.org/officeDocument/2006/relationships/hyperlink" Target="mailto:jennifer.smith@famu.edu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ubtitle 2"/>
          <p:cNvSpPr>
            <a:spLocks noGrp="1"/>
          </p:cNvSpPr>
          <p:nvPr>
            <p:ph type="body" idx="1"/>
          </p:nvPr>
        </p:nvSpPr>
        <p:spPr>
          <a:xfrm>
            <a:off x="2362200" y="3581400"/>
            <a:ext cx="7467600" cy="1981200"/>
          </a:xfrm>
        </p:spPr>
        <p:txBody>
          <a:bodyPr/>
          <a:lstStyle/>
          <a:p>
            <a:pPr algn="r" eaLnBrk="1" hangingPunct="1"/>
            <a:endParaRPr lang="en-US" altLang="x-none" sz="1700" dirty="0">
              <a:latin typeface="Georgia" charset="0"/>
            </a:endParaRPr>
          </a:p>
          <a:p>
            <a:pPr algn="r" eaLnBrk="1" hangingPunct="1"/>
            <a:endParaRPr lang="en-US" altLang="x-none" sz="1700" dirty="0">
              <a:latin typeface="Georgia" charset="0"/>
            </a:endParaRPr>
          </a:p>
          <a:p>
            <a:pPr algn="r" eaLnBrk="1" hangingPunct="1"/>
            <a:endParaRPr lang="en-US" altLang="x-none" sz="1700" dirty="0">
              <a:latin typeface="Georgia" charset="0"/>
            </a:endParaRPr>
          </a:p>
          <a:p>
            <a:pPr algn="ctr" eaLnBrk="1" hangingPunct="1"/>
            <a:r>
              <a:rPr lang="en-US" altLang="x-none" sz="1700" dirty="0">
                <a:latin typeface="Georgia" charset="0"/>
              </a:rPr>
              <a:t>WILLIAM F. HAMILTON        JENNIFER M. SMITH</a:t>
            </a:r>
          </a:p>
          <a:p>
            <a:pPr algn="ctr" eaLnBrk="1" hangingPunct="1"/>
            <a:r>
              <a:rPr lang="en-US" altLang="x-none" sz="1800" dirty="0">
                <a:solidFill>
                  <a:srgbClr val="558BB8"/>
                </a:solidFill>
                <a:hlinkClick r:id="rId3"/>
              </a:rPr>
              <a:t>hamiltonw@law.ufl.edu</a:t>
            </a:r>
            <a:r>
              <a:rPr lang="en-US" altLang="x-none" sz="1800" dirty="0">
                <a:solidFill>
                  <a:srgbClr val="558BB8"/>
                </a:solidFill>
              </a:rPr>
              <a:t>	</a:t>
            </a:r>
            <a:r>
              <a:rPr lang="en-US" altLang="x-none" sz="1800" dirty="0">
                <a:solidFill>
                  <a:srgbClr val="558BB8"/>
                </a:solidFill>
                <a:hlinkClick r:id="rId4"/>
              </a:rPr>
              <a:t>jennifer.smith@famu.edu</a:t>
            </a:r>
            <a:endParaRPr lang="en-US" altLang="x-none" sz="1800" dirty="0">
              <a:solidFill>
                <a:srgbClr val="558BB8"/>
              </a:solidFill>
            </a:endParaRPr>
          </a:p>
          <a:p>
            <a:pPr algn="ctr" eaLnBrk="1" hangingPunct="1"/>
            <a:endParaRPr lang="en-US" altLang="x-none" sz="1700" dirty="0">
              <a:latin typeface="Georgia" charset="0"/>
            </a:endParaRPr>
          </a:p>
          <a:p>
            <a:pPr algn="ctr" eaLnBrk="1" hangingPunct="1"/>
            <a:r>
              <a:rPr lang="en-US" altLang="x-none" dirty="0"/>
              <a:t/>
            </a:r>
            <a:br>
              <a:rPr lang="en-US" altLang="x-none" dirty="0"/>
            </a:br>
            <a:endParaRPr lang="en-US" altLang="x-none" dirty="0"/>
          </a:p>
          <a:p>
            <a:pPr algn="ctr" eaLnBrk="1" hangingPunct="1">
              <a:buFont typeface="Arial" charset="0"/>
              <a:buNone/>
            </a:pPr>
            <a:endParaRPr lang="en-US" altLang="x-none" dirty="0"/>
          </a:p>
          <a:p>
            <a:pPr algn="ctr" eaLnBrk="1" hangingPunct="1">
              <a:buFont typeface="Arial" charset="0"/>
              <a:buNone/>
            </a:pPr>
            <a:endParaRPr lang="en-US" altLang="x-none" dirty="0"/>
          </a:p>
          <a:p>
            <a:pPr algn="ctr" eaLnBrk="1" hangingPunct="1">
              <a:buFont typeface="Arial" charset="0"/>
              <a:buNone/>
            </a:pPr>
            <a:endParaRPr lang="en-US" altLang="x-none" dirty="0"/>
          </a:p>
          <a:p>
            <a:pPr algn="ctr" eaLnBrk="1" hangingPunct="1">
              <a:buFont typeface="Arial" charset="0"/>
              <a:buNone/>
            </a:pPr>
            <a:endParaRPr lang="en-US" altLang="x-none" dirty="0"/>
          </a:p>
          <a:p>
            <a:pPr algn="ctr" eaLnBrk="1" hangingPunct="1">
              <a:buFont typeface="Arial" charset="0"/>
              <a:buNone/>
            </a:pPr>
            <a:endParaRPr lang="en-US" altLang="x-none" dirty="0"/>
          </a:p>
        </p:txBody>
      </p:sp>
      <p:sp>
        <p:nvSpPr>
          <p:cNvPr id="7171" name="Title 6"/>
          <p:cNvSpPr>
            <a:spLocks noGrp="1"/>
          </p:cNvSpPr>
          <p:nvPr>
            <p:ph type="title"/>
          </p:nvPr>
        </p:nvSpPr>
        <p:spPr>
          <a:xfrm>
            <a:off x="2209800" y="304800"/>
            <a:ext cx="8001000" cy="1219200"/>
          </a:xfrm>
        </p:spPr>
        <p:txBody>
          <a:bodyPr/>
          <a:lstStyle/>
          <a:p>
            <a:pPr algn="ctr" eaLnBrk="1" hangingPunct="1"/>
            <a:r>
              <a:rPr lang="en-US" altLang="en-US" sz="2400" b="1" dirty="0">
                <a:solidFill>
                  <a:schemeClr val="tx1"/>
                </a:solidFill>
                <a:latin typeface="Georgia" charset="0"/>
                <a:ea typeface="Times New Roman" charset="0"/>
                <a:cs typeface="Arial" charset="0"/>
              </a:rPr>
              <a:t>A STUDENT  ELECTRONIC  DISCOVERY PRIMER</a:t>
            </a:r>
            <a:br>
              <a:rPr lang="en-US" altLang="en-US" sz="2400" b="1" dirty="0">
                <a:solidFill>
                  <a:schemeClr val="tx1"/>
                </a:solidFill>
                <a:latin typeface="Georgia" charset="0"/>
                <a:ea typeface="Times New Roman" charset="0"/>
                <a:cs typeface="Arial" charset="0"/>
              </a:rPr>
            </a:br>
            <a:r>
              <a:rPr lang="en-US" altLang="en-US" sz="2800" dirty="0">
                <a:solidFill>
                  <a:schemeClr val="tx1"/>
                </a:solidFill>
                <a:latin typeface="Georgia" charset="0"/>
                <a:ea typeface="Times New Roman" charset="0"/>
                <a:cs typeface="Arial" charset="0"/>
              </a:rPr>
              <a:t/>
            </a:r>
            <a:br>
              <a:rPr lang="en-US" altLang="en-US" sz="2800" dirty="0">
                <a:solidFill>
                  <a:schemeClr val="tx1"/>
                </a:solidFill>
                <a:latin typeface="Georgia" charset="0"/>
                <a:ea typeface="Times New Roman" charset="0"/>
                <a:cs typeface="Arial" charset="0"/>
              </a:rPr>
            </a:br>
            <a:r>
              <a:rPr lang="en-US" altLang="en-US" sz="1800" b="1" dirty="0">
                <a:solidFill>
                  <a:schemeClr val="tx1"/>
                </a:solidFill>
                <a:latin typeface="Georgia" charset="0"/>
                <a:ea typeface="Times New Roman" charset="0"/>
                <a:cs typeface="Arial" charset="0"/>
              </a:rPr>
              <a:t>AN ESSENTIAL COMPANION FOR CIVIL PROCEDURE COURSES</a:t>
            </a:r>
            <a:endParaRPr lang="en-US" altLang="en-US" sz="1800" dirty="0">
              <a:ea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r>
              <a:rPr lang="en-US" altLang="en-US" sz="3200"/>
              <a:t>What is [Electronic] Discovery?</a:t>
            </a:r>
          </a:p>
        </p:txBody>
      </p:sp>
      <p:pic>
        <p:nvPicPr>
          <p:cNvPr id="8195" name="Picture 3" descr="C:\Users\JENNIF~1.SMI\AppData\Local\Temp\20170207_135757-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1600200"/>
            <a:ext cx="6629400" cy="5029200"/>
          </a:xfr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5400000">
            <a:off x="-756444" y="3932238"/>
            <a:ext cx="5421313" cy="3651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775F55"/>
                </a:solidFill>
              </a:rPr>
              <a:t>Copyright © 2017 Carolina Academic Press, LLC. </a:t>
            </a:r>
            <a:r>
              <a:rPr lang="en-US" dirty="0" smtClean="0">
                <a:solidFill>
                  <a:srgbClr val="775F55"/>
                </a:solidFill>
              </a:rPr>
              <a:t>All rights reserved.</a:t>
            </a:r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84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Social and Legal Forces </a:t>
            </a:r>
            <a:br>
              <a:rPr lang="en-US" sz="3600" dirty="0"/>
            </a:br>
            <a:r>
              <a:rPr lang="en-US" sz="3600" dirty="0"/>
              <a:t>Driving Digitization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8229600" cy="4800600"/>
          </a:xfrm>
        </p:spPr>
        <p:txBody>
          <a:bodyPr rtlCol="0"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Nearly all personal and business activities are done using computers</a:t>
            </a:r>
          </a:p>
          <a:p>
            <a:pPr marL="320040" indent="-32004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Government activities also are computerized, pursuant to laws at federal and state level</a:t>
            </a:r>
          </a:p>
          <a:p>
            <a:pPr marL="320040" indent="-32004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Emails have exceeded telephone and postal communications</a:t>
            </a:r>
          </a:p>
          <a:p>
            <a:pPr marL="320040" indent="-32004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Millions of transactions with legal relevance are occurring  using computers</a:t>
            </a:r>
          </a:p>
          <a:p>
            <a:pPr marL="320040" indent="-32004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“Social Media,” embraced by world culture is now used by business</a:t>
            </a:r>
            <a:endParaRPr lang="en-US" dirty="0"/>
          </a:p>
        </p:txBody>
      </p:sp>
      <p:pic>
        <p:nvPicPr>
          <p:cNvPr id="9220" name="Picture 2" descr="C:\Users\Jen\AppData\Local\Microsoft\Windows\Temporary Internet Files\Content.IE5\ADRZK3WZ\MC90039129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52400"/>
            <a:ext cx="17081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775F55"/>
                </a:solidFill>
              </a:rPr>
              <a:t>Copyright © 2017 Carolina Academic Press, LLC. All rights reserved.</a:t>
            </a:r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914401"/>
            <a:ext cx="8229600" cy="4678363"/>
          </a:xfrm>
        </p:spPr>
        <p:txBody>
          <a:bodyPr rtlCol="0">
            <a:normAutofit fontScale="92500"/>
          </a:bodyPr>
          <a:lstStyle/>
          <a:p>
            <a:pPr marL="320040" indent="-320040" algn="ctr" eaLnBrk="1" fontAlgn="auto" hangingPunct="1">
              <a:spcAft>
                <a:spcPts val="0"/>
              </a:spcAft>
              <a:buNone/>
              <a:defRPr/>
            </a:pPr>
            <a:r>
              <a:rPr lang="en-US" sz="4000" dirty="0"/>
              <a:t>“There can be no real justice without truth, and in today’s world of civil litigation, no real truth without e-discovery.  That is because writings are the key evidence in most cases and almost all writings today are electronic.” </a:t>
            </a:r>
            <a:r>
              <a:rPr lang="en-US" dirty="0" smtClean="0"/>
              <a:t>				</a:t>
            </a:r>
          </a:p>
          <a:p>
            <a:pPr marL="365760" lvl="2" indent="-283464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defRPr/>
            </a:pPr>
            <a:r>
              <a:rPr lang="en-US" dirty="0" smtClean="0"/>
              <a:t>-Ralph </a:t>
            </a:r>
            <a:r>
              <a:rPr lang="en-US" dirty="0" err="1" smtClean="0"/>
              <a:t>Losey</a:t>
            </a:r>
            <a:r>
              <a:rPr lang="en-US" dirty="0" smtClean="0"/>
              <a:t>, August 21, 2010</a:t>
            </a:r>
          </a:p>
          <a:p>
            <a:pPr marL="365760" lvl="2" indent="-283464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defRPr/>
            </a:pPr>
            <a:r>
              <a:rPr lang="en-US" dirty="0" smtClean="0"/>
              <a:t>http://e-discoveryteam.com/interviews/ethics-interview/</a:t>
            </a:r>
            <a:endParaRPr lang="en-US" dirty="0"/>
          </a:p>
        </p:txBody>
      </p:sp>
      <p:pic>
        <p:nvPicPr>
          <p:cNvPr id="10243" name="Picture 2" descr="C:\Users\Jen\AppData\Local\Microsoft\Windows\Temporary Internet Files\Content.IE5\RKX2922Y\MC900015806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4724400"/>
            <a:ext cx="1071563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775F55"/>
                </a:solidFill>
              </a:rPr>
              <a:t>Copyright © 2017 Carolina Academic Press, LLC. All rights reserved.</a:t>
            </a:r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21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200"/>
              <a:t>What are “electronic documents”?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en-US"/>
              <a:t>Information created, stored, and/or utilized using computer technology</a:t>
            </a:r>
          </a:p>
          <a:p>
            <a:pPr eaLnBrk="1" hangingPunct="1"/>
            <a:r>
              <a:rPr lang="en-US" altLang="en-US"/>
              <a:t>Office productivity documents such as word processing files and databases</a:t>
            </a:r>
          </a:p>
          <a:p>
            <a:pPr eaLnBrk="1" hangingPunct="1"/>
            <a:r>
              <a:rPr lang="en-US" altLang="en-US"/>
              <a:t>Internet e-mail and web traffic</a:t>
            </a:r>
          </a:p>
          <a:p>
            <a:pPr eaLnBrk="1" hangingPunct="1"/>
            <a:r>
              <a:rPr lang="en-US" altLang="en-US"/>
              <a:t>Information on peripheral and mobile devices</a:t>
            </a:r>
          </a:p>
          <a:p>
            <a:pPr eaLnBrk="1" hangingPunct="1"/>
            <a:r>
              <a:rPr lang="en-US" altLang="en-US"/>
              <a:t>Computer-based record storage, such as disks, tapes, and drives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775F55"/>
                </a:solidFill>
              </a:rPr>
              <a:t>Copyright © 2017 Carolina Academic Press, LLC. All rights reserved.</a:t>
            </a:r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4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200"/>
              <a:t>What Makes ESI Different from Paper?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en-US"/>
              <a:t>E-documents are easy to create, edit, and circulate</a:t>
            </a:r>
          </a:p>
          <a:p>
            <a:pPr eaLnBrk="1" hangingPunct="1"/>
            <a:endParaRPr lang="en-US" altLang="en-US" sz="1600"/>
          </a:p>
          <a:p>
            <a:pPr eaLnBrk="1" hangingPunct="1"/>
            <a:r>
              <a:rPr lang="en-US" altLang="en-US"/>
              <a:t>E-mails have replaced telephone and water-cooler conversations </a:t>
            </a:r>
          </a:p>
          <a:p>
            <a:pPr eaLnBrk="1" hangingPunct="1"/>
            <a:endParaRPr lang="en-US" altLang="en-US" sz="1600"/>
          </a:p>
          <a:p>
            <a:pPr eaLnBrk="1" hangingPunct="1"/>
            <a:r>
              <a:rPr lang="en-US" altLang="en-US"/>
              <a:t>E-documents are inexpensive to store</a:t>
            </a:r>
          </a:p>
          <a:p>
            <a:pPr eaLnBrk="1" hangingPunct="1">
              <a:buFont typeface="Arial" charset="0"/>
              <a:buNone/>
            </a:pPr>
            <a:endParaRPr lang="en-US" altLang="en-US" sz="1600"/>
          </a:p>
          <a:p>
            <a:pPr eaLnBrk="1" hangingPunct="1"/>
            <a:r>
              <a:rPr lang="en-US" altLang="en-US"/>
              <a:t>E-documents are fragile but hard to completely delete/destroy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775F55"/>
                </a:solidFill>
              </a:rPr>
              <a:t>Copyright © 2017 Carolina Academic Press, LLC. All rights reserved.</a:t>
            </a:r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2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200"/>
              <a:t>ESI Volume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x-none" sz="4000"/>
              <a:t>Hypothetical email system</a:t>
            </a:r>
          </a:p>
          <a:p>
            <a:pPr lvl="1" eaLnBrk="1" hangingPunct="1"/>
            <a:r>
              <a:rPr lang="en-US" altLang="x-none" sz="3600"/>
              <a:t>100 employees</a:t>
            </a:r>
          </a:p>
          <a:p>
            <a:pPr lvl="1" eaLnBrk="1" hangingPunct="1"/>
            <a:r>
              <a:rPr lang="en-US" altLang="x-none" sz="3600"/>
              <a:t>25 messages/employee/day</a:t>
            </a:r>
          </a:p>
          <a:p>
            <a:pPr lvl="1" eaLnBrk="1" hangingPunct="1"/>
            <a:r>
              <a:rPr lang="en-US" altLang="x-none" sz="3600"/>
              <a:t>250 full working days/year</a:t>
            </a:r>
          </a:p>
          <a:p>
            <a:pPr eaLnBrk="1" hangingPunct="1">
              <a:buFontTx/>
              <a:buNone/>
            </a:pPr>
            <a:r>
              <a:rPr lang="en-US" altLang="x-none" sz="4000" b="1"/>
              <a:t>625,000 messages/per year</a:t>
            </a:r>
          </a:p>
        </p:txBody>
      </p:sp>
      <p:pic>
        <p:nvPicPr>
          <p:cNvPr id="13316" name="Picture 3" descr="C:\Users\Jen\AppData\Local\Microsoft\Windows\Temporary Internet Files\Content.IE5\7S0QVU0F\MC90036169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038600"/>
            <a:ext cx="190500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775F55"/>
                </a:solidFill>
              </a:rPr>
              <a:t>Copyright © 2017 Carolina Academic Press, LLC. All rights reserved.</a:t>
            </a:r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200"/>
              <a:t>ESI Locations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82296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x-none" sz="2700"/>
              <a:t>Email servers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x-none" sz="2700"/>
              <a:t>Laptop computers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x-none" sz="2700"/>
              <a:t>Home computers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x-none" sz="2700"/>
              <a:t>Palm Pilots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x-none" sz="2700"/>
              <a:t>Hard drives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x-none" sz="2700"/>
              <a:t>Other hard drives and email servers in organization (including jump drives)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x-none" sz="2700"/>
              <a:t>Outside recipients (hard drives, servers, backups)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x-none" sz="2700"/>
              <a:t>Servers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x-none" sz="2700"/>
              <a:t>Backup media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x-none" sz="2700"/>
              <a:t>Digital phone records, car systems, smart cards, etc.…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775F55"/>
                </a:solidFill>
              </a:rPr>
              <a:t>Copyright © 2017 Carolina Academic Press, LLC. All rights reserved.</a:t>
            </a:r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0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</Words>
  <Application>Microsoft Macintosh PowerPoint</Application>
  <PresentationFormat>Widescreen</PresentationFormat>
  <Paragraphs>60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Georgia</vt:lpstr>
      <vt:lpstr>Times New Roman</vt:lpstr>
      <vt:lpstr>Tw Cen MT</vt:lpstr>
      <vt:lpstr>Wingdings</vt:lpstr>
      <vt:lpstr>Wingdings 2</vt:lpstr>
      <vt:lpstr>Median</vt:lpstr>
      <vt:lpstr>A STUDENT  ELECTRONIC  DISCOVERY PRIMER  AN ESSENTIAL COMPANION FOR CIVIL PROCEDURE COURSES</vt:lpstr>
      <vt:lpstr>What is [Electronic] Discovery?</vt:lpstr>
      <vt:lpstr>Social and Legal Forces  Driving Digitization</vt:lpstr>
      <vt:lpstr>PowerPoint Presentation</vt:lpstr>
      <vt:lpstr>What are “electronic documents”?</vt:lpstr>
      <vt:lpstr>What Makes ESI Different from Paper?</vt:lpstr>
      <vt:lpstr>ESI Volume</vt:lpstr>
      <vt:lpstr>ESI Locations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STUDENT  ELECTRONIC  DISCOVERY PRIMER  AN ESSENTIAL COMPANION FOR CIVIL PROCEDURE COURSES</dc:title>
  <dc:creator>Microsoft Office User</dc:creator>
  <cp:lastModifiedBy>Microsoft Office User</cp:lastModifiedBy>
  <cp:revision>1</cp:revision>
  <dcterms:created xsi:type="dcterms:W3CDTF">2017-02-27T13:55:14Z</dcterms:created>
  <dcterms:modified xsi:type="dcterms:W3CDTF">2017-02-27T13:55:41Z</dcterms:modified>
</cp:coreProperties>
</file>