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705A3-576D-0140-91DF-3A289528EF73}" type="datetimeFigureOut">
              <a:rPr lang="en-US" smtClean="0"/>
              <a:t>7/28/16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5C8EA-A5D0-9F48-AECC-ED5D15466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97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5157B-E655-C441-B479-91757369B1E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312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C44A0D1F-FA89-4F48-BCDF-E4CADE7F7787}" type="datetime1">
              <a:rPr lang="en-US" smtClean="0">
                <a:solidFill>
                  <a:srgbClr val="464653"/>
                </a:solidFill>
              </a:rPr>
              <a:pPr/>
              <a:t>7/28/16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© 2016 Charles Tabb. All rights reserved.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F0CC4FB5-2D7E-4AA5-A979-709C6E5BA856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98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88017-EDC0-FD4F-8F2D-A3DAFC8F216C}" type="datetime1">
              <a:rPr lang="en-US" smtClean="0">
                <a:solidFill>
                  <a:srgbClr val="464653"/>
                </a:solidFill>
              </a:rPr>
              <a:pPr/>
              <a:t>7/28/16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© 2016 Charles Tabb. All rights reserved.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4FB5-2D7E-4AA5-A979-709C6E5BA856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4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FBB1-7193-FE41-BECA-0AFE7EF4E160}" type="datetime1">
              <a:rPr lang="en-US" smtClean="0">
                <a:solidFill>
                  <a:srgbClr val="464653"/>
                </a:solidFill>
              </a:rPr>
              <a:pPr/>
              <a:t>7/28/16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© 2016 Charles Tabb. All rights reserved.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4FB5-2D7E-4AA5-A979-709C6E5BA856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47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60D4-AC62-1E46-93BC-997B4EDD51E3}" type="datetime1">
              <a:rPr lang="en-US" smtClean="0">
                <a:solidFill>
                  <a:srgbClr val="464653"/>
                </a:solidFill>
              </a:rPr>
              <a:pPr/>
              <a:t>7/28/16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© 2016 Charles Tabb. All rights reserved.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4FB5-2D7E-4AA5-A979-709C6E5BA856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214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937C97C3-A6E8-6244-8154-1579A653C763}" type="datetime1">
              <a:rPr lang="en-US" smtClean="0">
                <a:solidFill>
                  <a:srgbClr val="DDE9EC"/>
                </a:solidFill>
              </a:rPr>
              <a:pPr/>
              <a:t>7/28/16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r>
              <a:rPr lang="en-US" smtClean="0">
                <a:solidFill>
                  <a:srgbClr val="DDE9EC"/>
                </a:solidFill>
              </a:rPr>
              <a:t>© 2016 Charles Tabb. All rights reserved.</a:t>
            </a:r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F0CC4FB5-2D7E-4AA5-A979-709C6E5BA856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050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0740-66F5-264A-B454-5D860AAA9ED1}" type="datetime1">
              <a:rPr lang="en-US" smtClean="0">
                <a:solidFill>
                  <a:srgbClr val="464653"/>
                </a:solidFill>
              </a:rPr>
              <a:pPr/>
              <a:t>7/28/16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© 2016 Charles Tabb. All rights reserved.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4FB5-2D7E-4AA5-A979-709C6E5BA856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2815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F6EF9-2D48-CD42-A78C-036D050D8758}" type="datetime1">
              <a:rPr lang="en-US" smtClean="0">
                <a:solidFill>
                  <a:srgbClr val="464653"/>
                </a:solidFill>
              </a:rPr>
              <a:pPr/>
              <a:t>7/28/16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© 2016 Charles Tabb. All rights reserved.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4FB5-2D7E-4AA5-A979-709C6E5BA856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9226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387D-28BC-324B-AA1F-23A200BE41FA}" type="datetime1">
              <a:rPr lang="en-US" smtClean="0">
                <a:solidFill>
                  <a:srgbClr val="464653"/>
                </a:solidFill>
              </a:rPr>
              <a:pPr/>
              <a:t>7/28/16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© 2016 Charles Tabb. All rights reserved.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4FB5-2D7E-4AA5-A979-709C6E5BA856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94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CAA6D-E2AF-D042-A7C1-4CF0BD494414}" type="datetime1">
              <a:rPr lang="en-US" smtClean="0">
                <a:solidFill>
                  <a:srgbClr val="464653"/>
                </a:solidFill>
              </a:rPr>
              <a:pPr/>
              <a:t>7/28/16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© 2016 Charles Tabb. All rights reserved.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4FB5-2D7E-4AA5-A979-709C6E5BA856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65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4E49-D6AA-B342-A398-9780491D4A87}" type="datetime1">
              <a:rPr lang="en-US" smtClean="0">
                <a:solidFill>
                  <a:srgbClr val="464653"/>
                </a:solidFill>
              </a:rPr>
              <a:pPr/>
              <a:t>7/28/16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© 2016 Charles Tabb. All rights reserved.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4FB5-2D7E-4AA5-A979-709C6E5BA856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011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1229-ED76-F045-B857-4F0946D832F7}" type="datetime1">
              <a:rPr lang="en-US" smtClean="0">
                <a:solidFill>
                  <a:srgbClr val="DDE9EC"/>
                </a:solidFill>
              </a:rPr>
              <a:pPr/>
              <a:t>7/28/16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DE9EC"/>
                </a:solidFill>
              </a:rPr>
              <a:t>© 2016 Charles Tabb. All rights reserved.</a:t>
            </a:r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C4FB5-2D7E-4AA5-A979-709C6E5BA856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781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A9EC5D-CDD1-0748-8F33-686667B545CF}" type="datetime1">
              <a:rPr lang="en-US" smtClean="0">
                <a:solidFill>
                  <a:srgbClr val="464653"/>
                </a:solidFill>
              </a:rPr>
              <a:pPr/>
              <a:t>7/28/16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464653"/>
                </a:solidFill>
              </a:rPr>
              <a:t>© 2016 Charles Tabb. All rights reserved.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CC4FB5-2D7E-4AA5-A979-709C6E5BA856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1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hall@cap-pres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657600"/>
            <a:ext cx="70866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dirty="0"/>
              <a:t>Introduction to Debtors’ &amp; Creditors’ Rights;</a:t>
            </a:r>
            <a:br>
              <a:rPr lang="en-US" sz="2700" dirty="0"/>
            </a:br>
            <a:r>
              <a:rPr lang="en-US" sz="2700" dirty="0"/>
              <a:t>Judicial Collection – Introduction, Execution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© Charles </a:t>
            </a:r>
            <a:r>
              <a:rPr lang="en-US" sz="2000"/>
              <a:t>Tabb 2016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40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34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/>
              <a:t>Debtor worries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/>
              <a:t>Will they be able to get credit in the future?</a:t>
            </a:r>
          </a:p>
          <a:p>
            <a:endParaRPr lang="en-US" dirty="0"/>
          </a:p>
        </p:txBody>
      </p:sp>
      <p:pic>
        <p:nvPicPr>
          <p:cNvPr id="5" name="Picture 4" descr="cred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2590800"/>
            <a:ext cx="3103412" cy="256032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© 2016 Charles Tabb. All rights reserved.</a:t>
            </a:r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22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© 2016 Charles Tabb. All rights reserved.</a:t>
            </a:r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full set of PowerPoint slides is available upon adoption. Email </a:t>
            </a:r>
            <a:r>
              <a:rPr lang="en-US" dirty="0" smtClean="0">
                <a:hlinkClick r:id="rId2"/>
              </a:rPr>
              <a:t>bhall@cap-press.com</a:t>
            </a:r>
            <a:r>
              <a:rPr lang="en-US" dirty="0" smtClean="0"/>
              <a:t> for more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2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/>
              <a:t>Our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Money – or more accurately, the lack thereof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200" dirty="0"/>
              <a:t>And what happens then in the world of debtors and creditors</a:t>
            </a:r>
          </a:p>
          <a:p>
            <a:endParaRPr lang="en-US" dirty="0"/>
          </a:p>
        </p:txBody>
      </p:sp>
      <p:pic>
        <p:nvPicPr>
          <p:cNvPr id="4" name="Picture 3" descr="up in smo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1828800"/>
            <a:ext cx="4640580" cy="265176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© 2016 Charles Tabb. All rights reserved.</a:t>
            </a:r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71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/>
              <a:t>Creditor worries?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/>
              <a:t>What do CREDITORS have to worry about?</a:t>
            </a:r>
          </a:p>
          <a:p>
            <a:endParaRPr lang="en-US" sz="3200" dirty="0"/>
          </a:p>
          <a:p>
            <a:r>
              <a:rPr lang="en-US" sz="3200" dirty="0"/>
              <a:t>How will they get paid the money they are owed??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© 2016 Charles Tabb. All rights reserved.</a:t>
            </a:r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14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issue: Creditor </a:t>
            </a:r>
            <a:r>
              <a:rPr lang="en-US" dirty="0" err="1" smtClean="0"/>
              <a:t>vs</a:t>
            </a:r>
            <a:r>
              <a:rPr lang="en-US" dirty="0" smtClean="0"/>
              <a:t> Debtor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How can this </a:t>
            </a:r>
            <a:r>
              <a:rPr lang="en-US" b="1" u="sng" dirty="0" smtClean="0"/>
              <a:t>Creditor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collect from this </a:t>
            </a:r>
            <a:r>
              <a:rPr lang="en-US" b="1" u="sng" dirty="0" smtClean="0"/>
              <a:t>Debtor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nl_arnold_creditor.jpg"/>
          <p:cNvPicPr>
            <a:picLocks noChangeAspect="1"/>
          </p:cNvPicPr>
          <p:nvPr/>
        </p:nvPicPr>
        <p:blipFill>
          <a:blip r:embed="rId2" cstate="print"/>
          <a:srcRect t="10163" r="632"/>
          <a:stretch>
            <a:fillRect/>
          </a:stretch>
        </p:blipFill>
        <p:spPr>
          <a:xfrm>
            <a:off x="7543800" y="1600200"/>
            <a:ext cx="2514600" cy="3368040"/>
          </a:xfrm>
          <a:prstGeom prst="rect">
            <a:avLst/>
          </a:prstGeom>
        </p:spPr>
      </p:pic>
      <p:pic>
        <p:nvPicPr>
          <p:cNvPr id="5" name="Picture 4" descr="empty pocket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2819400"/>
            <a:ext cx="2449180" cy="327541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© 2016 Charles Tabb. All rights reserved.</a:t>
            </a:r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/>
              <a:t>A 2-party issue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200" dirty="0"/>
              <a:t>Like an arm-wrestling match:  Cr v Dr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No one else involved</a:t>
            </a:r>
          </a:p>
          <a:p>
            <a:endParaRPr lang="en-US" sz="3200" dirty="0"/>
          </a:p>
        </p:txBody>
      </p:sp>
      <p:pic>
        <p:nvPicPr>
          <p:cNvPr id="4" name="Picture 3" descr="arm-wrestlin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286000"/>
            <a:ext cx="4145280" cy="310896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© 2016 Charles Tabb. All rights reserved.</a:t>
            </a:r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4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/>
              <a:t>Problems?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200" u="sng" dirty="0"/>
          </a:p>
          <a:p>
            <a:r>
              <a:rPr lang="en-US" sz="3200" u="sng" dirty="0"/>
              <a:t>No money</a:t>
            </a:r>
            <a:r>
              <a:rPr lang="en-US" sz="3200" dirty="0"/>
              <a:t> – cupboards are bare</a:t>
            </a:r>
          </a:p>
          <a:p>
            <a:endParaRPr lang="en-US" sz="3200" dirty="0"/>
          </a:p>
          <a:p>
            <a:r>
              <a:rPr lang="en-US" sz="3200" dirty="0"/>
              <a:t>If the Debtor is broke, </a:t>
            </a:r>
          </a:p>
          <a:p>
            <a:pPr>
              <a:buNone/>
            </a:pPr>
            <a:r>
              <a:rPr lang="en-US" sz="3200" dirty="0"/>
              <a:t>   they’re broke, and you</a:t>
            </a:r>
          </a:p>
          <a:p>
            <a:pPr>
              <a:buNone/>
            </a:pPr>
            <a:r>
              <a:rPr lang="en-US" sz="3200" dirty="0"/>
              <a:t>   aren’t going to collect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You can’t eat a decent meal out of this cupboard</a:t>
            </a:r>
          </a:p>
          <a:p>
            <a:endParaRPr lang="en-US" dirty="0"/>
          </a:p>
        </p:txBody>
      </p:sp>
      <p:pic>
        <p:nvPicPr>
          <p:cNvPr id="4" name="Picture 3" descr="cupboard.jpg"/>
          <p:cNvPicPr>
            <a:picLocks noChangeAspect="1"/>
          </p:cNvPicPr>
          <p:nvPr/>
        </p:nvPicPr>
        <p:blipFill>
          <a:blip r:embed="rId2" cstate="print"/>
          <a:srcRect r="38571" b="-1852"/>
          <a:stretch>
            <a:fillRect/>
          </a:stretch>
        </p:blipFill>
        <p:spPr>
          <a:xfrm>
            <a:off x="6781801" y="2667000"/>
            <a:ext cx="2144675" cy="27432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© 2016 Charles Tabb. All rights reserved.</a:t>
            </a:r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1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/>
              <a:t>Sneaky debtor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/>
              <a:t>Or the debtor might have money, but they won’t give it up without a fight</a:t>
            </a:r>
          </a:p>
          <a:p>
            <a:endParaRPr lang="en-US" dirty="0"/>
          </a:p>
        </p:txBody>
      </p:sp>
      <p:pic>
        <p:nvPicPr>
          <p:cNvPr id="4" name="Picture 3" descr="hiding mon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2895600"/>
            <a:ext cx="3914458" cy="27432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© 2016 Charles Tabb. All rights reserved.</a:t>
            </a:r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issue:  Priority fights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Not just Cr v Dr</a:t>
            </a:r>
          </a:p>
          <a:p>
            <a:r>
              <a:rPr lang="en-US" sz="3200" dirty="0"/>
              <a:t>Creditor has to compete with other claimants for Debtor’s insufficient assets – other creditors, purchasers</a:t>
            </a:r>
          </a:p>
          <a:p>
            <a:endParaRPr lang="en-US" sz="3200" dirty="0"/>
          </a:p>
          <a:p>
            <a:r>
              <a:rPr lang="en-US" sz="3200" dirty="0"/>
              <a:t>Someone may get </a:t>
            </a:r>
          </a:p>
          <a:p>
            <a:pPr>
              <a:buNone/>
            </a:pPr>
            <a:r>
              <a:rPr lang="en-US" sz="3200" dirty="0"/>
              <a:t>     left out!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apbook_musicalchair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1" y="3276600"/>
            <a:ext cx="3571875" cy="28575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© 2016 Charles Tabb. All rights reserved.</a:t>
            </a:r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84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do Debtors worry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3200" dirty="0"/>
          </a:p>
          <a:p>
            <a:r>
              <a:rPr lang="en-US" sz="3200" dirty="0"/>
              <a:t>Do they have enough money to </a:t>
            </a:r>
          </a:p>
          <a:p>
            <a:pPr>
              <a:buNone/>
            </a:pPr>
            <a:r>
              <a:rPr lang="en-US" sz="3200" dirty="0"/>
              <a:t>	pay their debts?</a:t>
            </a:r>
          </a:p>
          <a:p>
            <a:endParaRPr lang="en-US" sz="3200" dirty="0"/>
          </a:p>
          <a:p>
            <a:r>
              <a:rPr lang="en-US" sz="3200" dirty="0"/>
              <a:t>Will they have any $ left?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oll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2286001"/>
            <a:ext cx="952500" cy="134302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464653"/>
                </a:solidFill>
              </a:rPr>
              <a:t>© 2016 Charles Tabb. All rights reserved.</a:t>
            </a:r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86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304</Words>
  <Application>Microsoft Macintosh PowerPoint</Application>
  <PresentationFormat>Widescreen</PresentationFormat>
  <Paragraphs>71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Bookman Old Style</vt:lpstr>
      <vt:lpstr>Calibri</vt:lpstr>
      <vt:lpstr>Gill Sans MT</vt:lpstr>
      <vt:lpstr>Wingdings</vt:lpstr>
      <vt:lpstr>Wingdings 3</vt:lpstr>
      <vt:lpstr>Origin</vt:lpstr>
      <vt:lpstr>Introduction to Debtors’ &amp; Creditors’ Rights; Judicial Collection – Introduction, Execution  © Charles Tabb 2016</vt:lpstr>
      <vt:lpstr>Our topic</vt:lpstr>
      <vt:lpstr>Creditor worries?</vt:lpstr>
      <vt:lpstr>1st issue: Creditor vs Debtor</vt:lpstr>
      <vt:lpstr>A 2-party issue only</vt:lpstr>
      <vt:lpstr>Problems?</vt:lpstr>
      <vt:lpstr>Sneaky debtor</vt:lpstr>
      <vt:lpstr>2nd issue:  Priority fights</vt:lpstr>
      <vt:lpstr>What do Debtors worry about?</vt:lpstr>
      <vt:lpstr>Debtor worries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Debtors’ &amp; Creditors’ Rights; Judicial Collection – Introduction, Execution  © Charles Tabb 2016</dc:title>
  <dc:creator>Production</dc:creator>
  <cp:lastModifiedBy>Production</cp:lastModifiedBy>
  <cp:revision>2</cp:revision>
  <dcterms:created xsi:type="dcterms:W3CDTF">2016-07-28T19:34:41Z</dcterms:created>
  <dcterms:modified xsi:type="dcterms:W3CDTF">2016-07-28T19:38:33Z</dcterms:modified>
</cp:coreProperties>
</file>