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69" r:id="rId5"/>
    <p:sldId id="272" r:id="rId6"/>
    <p:sldId id="277" r:id="rId7"/>
    <p:sldId id="278" r:id="rId8"/>
    <p:sldId id="271" r:id="rId9"/>
    <p:sldId id="279" r:id="rId10"/>
    <p:sldId id="273" r:id="rId11"/>
    <p:sldId id="274" r:id="rId12"/>
    <p:sldId id="280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6751" autoAdjust="0"/>
  </p:normalViewPr>
  <p:slideViewPr>
    <p:cSldViewPr>
      <p:cViewPr varScale="1">
        <p:scale>
          <a:sx n="131" d="100"/>
          <a:sy n="131" d="100"/>
        </p:scale>
        <p:origin x="16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="" xmlns:a16="http://schemas.microsoft.com/office/drawing/2014/main" id="{8690CB13-89BA-4A52-9A22-89F558D12C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299" name="Rectangle 3">
            <a:extLst>
              <a:ext uri="{FF2B5EF4-FFF2-40B4-BE49-F238E27FC236}">
                <a16:creationId xmlns="" xmlns:a16="http://schemas.microsoft.com/office/drawing/2014/main" id="{2A61CBAA-5673-4BA9-B54F-1FF95019FE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="" xmlns:a16="http://schemas.microsoft.com/office/drawing/2014/main" id="{04C48336-38DC-4B92-BF2F-8B8F5DEDD9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1" name="Rectangle 5">
            <a:extLst>
              <a:ext uri="{FF2B5EF4-FFF2-40B4-BE49-F238E27FC236}">
                <a16:creationId xmlns="" xmlns:a16="http://schemas.microsoft.com/office/drawing/2014/main" id="{757A445E-F7A0-47D9-AF64-52A84631925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07EB77-822B-42D1-B5D8-42A451DAF5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1EBB8DF7-7C17-4BC8-9949-458B1353E1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1A3D57C9-5D99-4B5F-B92B-D0889ADA0F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>
            <a:extLst>
              <a:ext uri="{FF2B5EF4-FFF2-40B4-BE49-F238E27FC236}">
                <a16:creationId xmlns="" xmlns:a16="http://schemas.microsoft.com/office/drawing/2014/main" id="{046FCA04-F573-4178-836B-91FBF3ABA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="" xmlns:a16="http://schemas.microsoft.com/office/drawing/2014/main" id="{0E195447-04B7-4B98-8B43-D0603D79F0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="" xmlns:a16="http://schemas.microsoft.com/office/drawing/2014/main" id="{780AFA1A-AFEB-48D2-925E-84CFCC44BC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>
            <a:extLst>
              <a:ext uri="{FF2B5EF4-FFF2-40B4-BE49-F238E27FC236}">
                <a16:creationId xmlns="" xmlns:a16="http://schemas.microsoft.com/office/drawing/2014/main" id="{ADDB92FC-3547-4777-91F8-A706ADC6D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648251D-CE0B-4F5F-B219-C50829034A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="" xmlns:a16="http://schemas.microsoft.com/office/drawing/2014/main" id="{3F0989C0-E9FC-4D0B-A11A-435A9200AD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B72E8C-C294-4733-A8F3-C3ED7C63DC49}" type="slidenum">
              <a:rPr kumimoji="0" lang="en-US" altLang="en-US"/>
              <a:pPr>
                <a:spcBef>
                  <a:spcPct val="0"/>
                </a:spcBef>
              </a:pPr>
              <a:t>1</a:t>
            </a:fld>
            <a:endParaRPr kumimoji="0" lang="en-US" altLang="en-US" dirty="0"/>
          </a:p>
        </p:txBody>
      </p:sp>
      <p:sp>
        <p:nvSpPr>
          <p:cNvPr id="18435" name="Rectangle 2">
            <a:extLst>
              <a:ext uri="{FF2B5EF4-FFF2-40B4-BE49-F238E27FC236}">
                <a16:creationId xmlns="" xmlns:a16="http://schemas.microsoft.com/office/drawing/2014/main" id="{7E6E299B-DD60-4CCB-ADDE-4AFF0A3778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="" xmlns:a16="http://schemas.microsoft.com/office/drawing/2014/main" id="{5AD2F65F-65A3-472C-9B23-F5F306F65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>
            <a:extLst>
              <a:ext uri="{FF2B5EF4-FFF2-40B4-BE49-F238E27FC236}">
                <a16:creationId xmlns="" xmlns:a16="http://schemas.microsoft.com/office/drawing/2014/main" id="{AB004EA7-DEE7-46E9-AB05-69BBD6E46E2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677" cy="6858000"/>
          </a:xfrm>
        </p:grpSpPr>
        <p:pic>
          <p:nvPicPr>
            <p:cNvPr id="5" name="Picture 12">
              <a:extLst>
                <a:ext uri="{FF2B5EF4-FFF2-40B4-BE49-F238E27FC236}">
                  <a16:creationId xmlns="" xmlns:a16="http://schemas.microsoft.com/office/drawing/2014/main" id="{C26BCC3C-0C30-4A25-8F89-69E56D30E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AE1DC1D9-298E-4011-8939-32E440E0FE27}"/>
                </a:ext>
              </a:extLst>
            </p:cNvPr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4">
              <a:extLst>
                <a:ext uri="{FF2B5EF4-FFF2-40B4-BE49-F238E27FC236}">
                  <a16:creationId xmlns="" xmlns:a16="http://schemas.microsoft.com/office/drawing/2014/main" id="{1CE7A7D8-9C78-4F14-B52D-C197E897F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0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5">
              <a:extLst>
                <a:ext uri="{FF2B5EF4-FFF2-40B4-BE49-F238E27FC236}">
                  <a16:creationId xmlns="" xmlns:a16="http://schemas.microsoft.com/office/drawing/2014/main" id="{6D2AD247-6016-41E5-89A1-94B8BEB26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7480469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AF2EF06-3C1F-4EBB-9519-777E61F81411}"/>
              </a:ext>
            </a:extLst>
          </p:cNvPr>
          <p:cNvCxnSpPr/>
          <p:nvPr/>
        </p:nvCxnSpPr>
        <p:spPr>
          <a:xfrm>
            <a:off x="2019300" y="3471863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E66C9BB0-F993-4761-9C03-A4053F78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65838" y="5054600"/>
            <a:ext cx="673100" cy="2794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F0C457B5-F117-4F41-A95B-7AFFF00C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2463" y="5054600"/>
            <a:ext cx="4064000" cy="2794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C75CA2BC-6751-41B1-A404-57150310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6725" y="5054600"/>
            <a:ext cx="414338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A462B9-35BB-4FD9-97ED-B9EF1BD7E1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973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FB8F6CE2-2F26-4BA7-9A06-43C555AC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0892873-6C83-49CC-BCBB-C7E7894C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E2B0F3C-58A7-4BC9-B258-4F6C7536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E27DD-EEB1-4DE1-9824-B6F479242B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882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EEBDF5EC-23D7-4B9F-AF08-4E40CC441AE3}"/>
              </a:ext>
            </a:extLst>
          </p:cNvPr>
          <p:cNvCxnSpPr/>
          <p:nvPr/>
        </p:nvCxnSpPr>
        <p:spPr>
          <a:xfrm>
            <a:off x="1277938" y="41402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59093A8-91F3-4B1D-ACED-53B79F7D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C3452FB-EB12-4B08-A486-700AC56A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9007495-FC66-4BC4-A87C-5E8E4FEA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8BE979-D7C3-4445-9897-EF63F15B8D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7595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18E83C5-9651-49D8-8DB9-8FD35537D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13" y="9048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7200" dirty="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629DDB8-816F-4203-9B0A-874DFAAF8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88" y="2827338"/>
            <a:ext cx="457200" cy="58578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7200" dirty="0"/>
              <a:t>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DF3C8A5A-C435-495D-B251-12215BAF59CC}"/>
              </a:ext>
            </a:extLst>
          </p:cNvPr>
          <p:cNvCxnSpPr/>
          <p:nvPr/>
        </p:nvCxnSpPr>
        <p:spPr>
          <a:xfrm>
            <a:off x="1277938" y="4140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CEC698D1-E45D-4313-A357-AC53EC67359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A0CC9486-4A7B-46E1-A201-108A48AAD7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C5B69A4E-F9C0-4ED5-BC28-565673A3E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0C8715-47AC-4575-8E86-393E77006A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756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C3FDAF-57CC-4C36-91F3-D52A4300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2F2836-89C5-4621-AFAE-49855AF7C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AB24D5-3BFA-47E5-8818-47E9B2E5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A69A-B149-4589-AAA4-42DC1E54FB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2839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27F85D3-85A5-45ED-B5F3-9C318BF4A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896938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dirty="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BF9B45C-92A1-415D-9F44-FEFC835E8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163" y="2608263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0" dirty="0"/>
              <a:t>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80C08405-C8A9-42D4-9EF4-ED65B9F97693}"/>
              </a:ext>
            </a:extLst>
          </p:cNvPr>
          <p:cNvCxnSpPr/>
          <p:nvPr/>
        </p:nvCxnSpPr>
        <p:spPr>
          <a:xfrm>
            <a:off x="1277938" y="34290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2D29A43C-3104-4601-87D6-33F1D3E3A4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F596C6B1-BE08-4BE4-AC1E-F1176728826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F4E06F0B-C3A8-4D50-B3CB-6AF08B2737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CFFB93-7256-4AA4-A6C4-601D5D63C1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6428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2CC5E17-5507-4325-8473-10D87610BAB2}"/>
              </a:ext>
            </a:extLst>
          </p:cNvPr>
          <p:cNvCxnSpPr/>
          <p:nvPr/>
        </p:nvCxnSpPr>
        <p:spPr>
          <a:xfrm>
            <a:off x="1277938" y="34290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rtlCol="0">
            <a:normAutofit/>
          </a:bodyPr>
          <a:lstStyle>
            <a:lvl1pPr>
              <a:defRPr lang="en-US" sz="3200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372505E8-CC35-4DBA-A33D-2BFABB02B61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FB19C774-C091-48C4-955D-01FEA4F4BF2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2324B38C-2E4A-4807-B20D-DDACB10C4B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7B2816-4143-4768-B911-ED78B77484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4291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179BC04F-E55E-4D16-B1DF-164661FA368C}"/>
              </a:ext>
            </a:extLst>
          </p:cNvPr>
          <p:cNvCxnSpPr/>
          <p:nvPr/>
        </p:nvCxnSpPr>
        <p:spPr>
          <a:xfrm>
            <a:off x="1277938" y="2354263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1522335-C26B-452D-ADE6-DF74ECB2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2B78B0D-5E67-4504-A5D8-BA13F9BD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6080F24-C9AE-4CAC-BDC8-85463390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717162-62D5-429F-BCF3-3A741FE158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405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D6CCE7C6-6E76-439C-92A1-D3B1BA26740D}"/>
              </a:ext>
            </a:extLst>
          </p:cNvPr>
          <p:cNvCxnSpPr/>
          <p:nvPr/>
        </p:nvCxnSpPr>
        <p:spPr>
          <a:xfrm>
            <a:off x="6245225" y="906463"/>
            <a:ext cx="0" cy="49688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D605832-F576-481E-B8FD-E99352BC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288422B9-CFF7-40CF-A0F9-EE8A105C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92EFBF1-F577-4B77-8D9D-990D80C40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2CFE28-940B-4D1C-A758-14DE0F4A78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010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0DF644E7-41B1-48F8-BA77-5170D0797216}"/>
              </a:ext>
            </a:extLst>
          </p:cNvPr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2ACBA80-DF8F-4BFE-8F53-C2F1AF67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A8584DF-99DD-4826-BEA4-ACB9B9004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624BBF8-32A9-4A3E-BD95-E4AE6B8A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F72F3E-38F7-4B81-9AE1-5E163727C9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864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2F91F4C5-F8AF-4B20-B868-A8C6C8C961E0}"/>
              </a:ext>
            </a:extLst>
          </p:cNvPr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BCF50FB-59FD-466B-91B2-4E6675D5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74C6429-9689-45AC-834C-5787F09D9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31D39B0-880E-41AC-B83A-46C3396D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51C00C-0966-4393-9619-54AD4E6988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75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8CB3C451-CA82-4BB4-8C0F-4EA30009B6FF}"/>
              </a:ext>
            </a:extLst>
          </p:cNvPr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EFCAA2E4-439A-4BFA-A203-99C8642D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5EB65EA7-EF82-4195-A1E0-35E51122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CC659763-6A57-4258-BFE0-F8DA51505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6F84F7-4F6A-4F2E-886A-7E1683F3BD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779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CC1E4C19-1702-4AF6-B60F-A86D6CD39FAF}"/>
              </a:ext>
            </a:extLst>
          </p:cNvPr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="" xmlns:a16="http://schemas.microsoft.com/office/drawing/2014/main" id="{5F8CFE5B-F448-44D8-AFEB-ED7C76C5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="" xmlns:a16="http://schemas.microsoft.com/office/drawing/2014/main" id="{15FE17EC-FC5F-4DBC-9CF6-7903A572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>
            <a:extLst>
              <a:ext uri="{FF2B5EF4-FFF2-40B4-BE49-F238E27FC236}">
                <a16:creationId xmlns="" xmlns:a16="http://schemas.microsoft.com/office/drawing/2014/main" id="{DD63CF62-D6A6-4EBC-AFDB-D5361330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812AA9-1071-4D2D-B29F-C3082F64A8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47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A256CEC4-D0D5-4890-B45D-1D7CC6AC9D31}"/>
              </a:ext>
            </a:extLst>
          </p:cNvPr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A9847D94-0DC2-41EF-AA74-49C05D8DA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5AB61CC0-3797-4819-98E3-EED1E4AD1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="" xmlns:a16="http://schemas.microsoft.com/office/drawing/2014/main" id="{6F726D9E-8EDE-47B0-BEEF-402B8430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1E7B06-6C21-46A6-B7AF-C931B4A7B5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608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28D4918F-81AB-48D9-B5CF-C9F49CD7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050A8EBA-E526-4C77-B624-EDD51B7A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912F1C9B-429E-4361-9758-76A322E7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D56E-0A69-4686-ADDF-9B31ECA579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3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27F6841A-1236-4E14-9CA1-C7516F574647}"/>
              </a:ext>
            </a:extLst>
          </p:cNvPr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35011BB9-B07A-43EB-B5C5-41573BEE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DB9EEE8B-2169-4A3F-A28C-6BC24CE8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FEECF541-6C7E-4F07-AEED-BEF39A67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15A219-8CAA-4A31-92F9-E919495673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33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5998869-33A3-4EB6-96B4-00E04BA7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2133DCB-DFCB-4934-96BA-FDE08DB61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17717C9-E0FF-4E24-852C-282A97CB1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CEE63-5AF9-4E72-8C86-76D46AAD27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563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="" xmlns:a16="http://schemas.microsoft.com/office/drawing/2014/main" id="{76F98351-3E32-4A0B-96D1-E0BCFE17D5E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>
              <a:extLst>
                <a:ext uri="{FF2B5EF4-FFF2-40B4-BE49-F238E27FC236}">
                  <a16:creationId xmlns="" xmlns:a16="http://schemas.microsoft.com/office/drawing/2014/main" id="{D0B37199-C509-4C6C-9EE2-FD7F9A32B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85FFDEBE-3643-4E14-A24D-18156DC71389}"/>
                </a:ext>
              </a:extLst>
            </p:cNvPr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>
              <a:extLst>
                <a:ext uri="{FF2B5EF4-FFF2-40B4-BE49-F238E27FC236}">
                  <a16:creationId xmlns="" xmlns:a16="http://schemas.microsoft.com/office/drawing/2014/main" id="{4F2506F7-53FE-452F-B236-95BA3AD07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>
              <a:extLst>
                <a:ext uri="{FF2B5EF4-FFF2-40B4-BE49-F238E27FC236}">
                  <a16:creationId xmlns="" xmlns:a16="http://schemas.microsoft.com/office/drawing/2014/main" id="{91A0A142-18D7-4921-B150-85A98A8B8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73B2E070-065A-412A-8B9A-26AAEDCCBC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D36728E2-3569-4DE2-A4C1-8DBBE0D47B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F7DD80-FB10-43AF-8533-49063ECF4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56350" y="5961063"/>
            <a:ext cx="11493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3BFB59-FBB7-462A-9CAC-8C2733F93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76338" y="5961063"/>
            <a:ext cx="51054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750B32-B2A0-42F0-BD1A-2C876F592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0313" y="5961063"/>
            <a:ext cx="395287" cy="279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CBC54A87-8589-492D-A673-6BB54E22C0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89" r:id="rId7"/>
    <p:sldLayoutId id="2147484299" r:id="rId8"/>
    <p:sldLayoutId id="2147484290" r:id="rId9"/>
    <p:sldLayoutId id="2147484291" r:id="rId10"/>
    <p:sldLayoutId id="2147484300" r:id="rId11"/>
    <p:sldLayoutId id="2147484301" r:id="rId12"/>
    <p:sldLayoutId id="2147484292" r:id="rId13"/>
    <p:sldLayoutId id="2147484302" r:id="rId14"/>
    <p:sldLayoutId id="2147484303" r:id="rId15"/>
    <p:sldLayoutId id="2147484304" r:id="rId16"/>
    <p:sldLayoutId id="2147484305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32479716-EB29-47D6-85C9-AB3766DFE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2463" y="1811338"/>
            <a:ext cx="5308600" cy="1516062"/>
          </a:xfrm>
        </p:spPr>
        <p:txBody>
          <a:bodyPr/>
          <a:lstStyle/>
          <a:p>
            <a:pPr eaLnBrk="1" hangingPunct="1"/>
            <a:r>
              <a:rPr lang="en-US" altLang="en-US" b="1" dirty="0">
                <a:ln>
                  <a:noFill/>
                </a:ln>
              </a:rPr>
              <a:t/>
            </a:r>
            <a:br>
              <a:rPr lang="en-US" altLang="en-US" b="1" dirty="0">
                <a:ln>
                  <a:noFill/>
                </a:ln>
              </a:rPr>
            </a:br>
            <a:r>
              <a:rPr lang="en-US" altLang="en-US" sz="3600" b="1" dirty="0">
                <a:ln>
                  <a:noFill/>
                </a:ln>
              </a:rPr>
              <a:t>Judicial Opinion Research </a:t>
            </a:r>
            <a:br>
              <a:rPr lang="en-US" altLang="en-US" sz="3600" b="1" dirty="0">
                <a:ln>
                  <a:noFill/>
                </a:ln>
              </a:rPr>
            </a:br>
            <a:r>
              <a:rPr lang="en-US" altLang="en-US" sz="3600" b="1" dirty="0">
                <a:ln>
                  <a:noFill/>
                </a:ln>
              </a:rPr>
              <a:t>and Citation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07812F60-C101-44EC-B686-AA40F507B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172200" cy="18288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Aft>
                <a:spcPts val="0"/>
              </a:spcAft>
            </a:pPr>
            <a:r>
              <a:rPr lang="en-US" altLang="en-US" sz="1800" b="1" dirty="0"/>
              <a:t>Wanda M. Temm and Julie M. Cheslik,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1800" b="1" i="1" dirty="0"/>
              <a:t>Missouri Legal Research </a:t>
            </a:r>
            <a:r>
              <a:rPr lang="en-US" altLang="en-US" sz="1800" b="1" dirty="0"/>
              <a:t>(4th ed. 2021)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5029200"/>
            <a:ext cx="66245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Copyright © </a:t>
            </a:r>
            <a:r>
              <a:rPr lang="en-US" sz="1100" dirty="0" smtClean="0"/>
              <a:t>2021. Carolina </a:t>
            </a:r>
            <a:r>
              <a:rPr lang="en-US" sz="1100" dirty="0"/>
              <a:t>Academic Press, </a:t>
            </a:r>
            <a:r>
              <a:rPr lang="en-US" sz="1100" dirty="0" smtClean="0"/>
              <a:t>LLC.</a:t>
            </a:r>
            <a:r>
              <a:rPr lang="en-US" sz="1100" dirty="0"/>
              <a:t> </a:t>
            </a:r>
            <a:r>
              <a:rPr lang="en-US" sz="1100" dirty="0" smtClean="0"/>
              <a:t>All </a:t>
            </a:r>
            <a:r>
              <a:rPr lang="en-US" sz="1100" dirty="0"/>
              <a:t>Rights </a:t>
            </a:r>
            <a:r>
              <a:rPr lang="en-US" sz="1100" dirty="0" smtClean="0"/>
              <a:t>Reserved.</a:t>
            </a:r>
            <a:endParaRPr lang="en-US" sz="1100" dirty="0"/>
          </a:p>
          <a:p>
            <a:pPr algn="ctr"/>
            <a:endParaRPr 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="" xmlns:a16="http://schemas.microsoft.com/office/drawing/2014/main" id="{A5F207DB-0838-45BB-9011-F0A255EB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338" y="838200"/>
            <a:ext cx="6799262" cy="1303338"/>
          </a:xfrm>
        </p:spPr>
        <p:txBody>
          <a:bodyPr/>
          <a:lstStyle/>
          <a:p>
            <a:r>
              <a:rPr lang="en-US" altLang="en-US" b="1" dirty="0">
                <a:ln>
                  <a:noFill/>
                </a:ln>
              </a:rPr>
              <a:t>Full Case Citations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="" xmlns:a16="http://schemas.microsoft.com/office/drawing/2014/main" id="{EBEDE675-39C5-4ECE-A352-396E212AC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u="sng" dirty="0">
                <a:solidFill>
                  <a:schemeClr val="tx1"/>
                </a:solidFill>
              </a:rPr>
              <a:t>Crandall v. Grandoff</a:t>
            </a:r>
            <a:r>
              <a:rPr lang="en-US" altLang="en-US" sz="2800" dirty="0">
                <a:solidFill>
                  <a:schemeClr val="tx1"/>
                </a:solidFill>
              </a:rPr>
              <a:t>, 734 P.2d 1257 (Mont. 1992).</a:t>
            </a: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Underline and Italics are equivalent (Underline is signal to a typesetter to put type in italics)</a:t>
            </a:r>
          </a:p>
          <a:p>
            <a:pPr eaLnBrk="1" hangingPunct="1">
              <a:defRPr/>
            </a:pPr>
            <a:r>
              <a:rPr lang="en-US" altLang="en-US" sz="2800" i="1" dirty="0">
                <a:solidFill>
                  <a:schemeClr val="tx1"/>
                </a:solidFill>
              </a:rPr>
              <a:t>Foster Bros. v. Indep. Truckers Co.</a:t>
            </a:r>
            <a:r>
              <a:rPr lang="en-US" altLang="en-US" sz="2800" dirty="0">
                <a:solidFill>
                  <a:schemeClr val="tx1"/>
                </a:solidFill>
              </a:rPr>
              <a:t>, 888 F. Supp. 23 (S.D. Fla. 1984).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4">
            <a:extLst>
              <a:ext uri="{FF2B5EF4-FFF2-40B4-BE49-F238E27FC236}">
                <a16:creationId xmlns="" xmlns:a16="http://schemas.microsoft.com/office/drawing/2014/main" id="{A443CC94-34D4-4766-B16C-B75AAAD7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1143000"/>
            <a:ext cx="73914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03213">
              <a:tabLst>
                <a:tab pos="309563" algn="l"/>
                <a:tab pos="412750" algn="l"/>
                <a:tab pos="827088" algn="l"/>
                <a:tab pos="1241425" algn="l"/>
                <a:tab pos="1657350" algn="l"/>
                <a:tab pos="2071688" algn="l"/>
                <a:tab pos="2486025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09563" algn="l"/>
                <a:tab pos="412750" algn="l"/>
                <a:tab pos="827088" algn="l"/>
                <a:tab pos="1241425" algn="l"/>
                <a:tab pos="1657350" algn="l"/>
                <a:tab pos="2071688" algn="l"/>
                <a:tab pos="2486025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09563" algn="l"/>
                <a:tab pos="412750" algn="l"/>
                <a:tab pos="827088" algn="l"/>
                <a:tab pos="1241425" algn="l"/>
                <a:tab pos="1657350" algn="l"/>
                <a:tab pos="2071688" algn="l"/>
                <a:tab pos="2486025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09563" algn="l"/>
                <a:tab pos="412750" algn="l"/>
                <a:tab pos="827088" algn="l"/>
                <a:tab pos="1241425" algn="l"/>
                <a:tab pos="1657350" algn="l"/>
                <a:tab pos="2071688" algn="l"/>
                <a:tab pos="2486025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09563" algn="l"/>
                <a:tab pos="412750" algn="l"/>
                <a:tab pos="827088" algn="l"/>
                <a:tab pos="1241425" algn="l"/>
                <a:tab pos="1657350" algn="l"/>
                <a:tab pos="2071688" algn="l"/>
                <a:tab pos="2486025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  <a:tab pos="412750" algn="l"/>
                <a:tab pos="827088" algn="l"/>
                <a:tab pos="1241425" algn="l"/>
                <a:tab pos="1657350" algn="l"/>
                <a:tab pos="2071688" algn="l"/>
                <a:tab pos="2486025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  <a:tab pos="412750" algn="l"/>
                <a:tab pos="827088" algn="l"/>
                <a:tab pos="1241425" algn="l"/>
                <a:tab pos="1657350" algn="l"/>
                <a:tab pos="2071688" algn="l"/>
                <a:tab pos="2486025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  <a:tab pos="412750" algn="l"/>
                <a:tab pos="827088" algn="l"/>
                <a:tab pos="1241425" algn="l"/>
                <a:tab pos="1657350" algn="l"/>
                <a:tab pos="2071688" algn="l"/>
                <a:tab pos="2486025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  <a:tab pos="412750" algn="l"/>
                <a:tab pos="827088" algn="l"/>
                <a:tab pos="1241425" algn="l"/>
                <a:tab pos="1657350" algn="l"/>
                <a:tab pos="2071688" algn="l"/>
                <a:tab pos="2486025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 dirty="0"/>
              <a:t>GET SPECIFIC</a:t>
            </a:r>
          </a:p>
          <a:p>
            <a:pPr algn="ctr"/>
            <a:endParaRPr lang="en-US" altLang="en-US" dirty="0"/>
          </a:p>
          <a:p>
            <a:r>
              <a:rPr lang="en-US" altLang="en-US" dirty="0"/>
              <a:t>Cite to the exact page that addresses your point. </a:t>
            </a:r>
          </a:p>
          <a:p>
            <a:endParaRPr lang="en-US" altLang="en-US" dirty="0"/>
          </a:p>
          <a:p>
            <a:r>
              <a:rPr lang="en-US" altLang="en-US" dirty="0"/>
              <a:t>To do this in a full citation, include the first page of the case add a comma and then include the pinpoint page (the page of your point) before the parenthetical of the court and date.</a:t>
            </a:r>
          </a:p>
          <a:p>
            <a:endParaRPr lang="en-US" altLang="en-US" dirty="0"/>
          </a:p>
          <a:p>
            <a:r>
              <a:rPr lang="en-US" altLang="en-US" dirty="0"/>
              <a:t>If the pinpoint cite is identical to the initial page number, STILL REPEAT that page number.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F3DB5493-8D5E-4537-9BCC-B1D24677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/>
              <a:t>Examples of Full Citations with Pinpoint Citations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EEEE8278-18F6-48E7-8867-9E4C57B2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>
                <a:solidFill>
                  <a:schemeClr val="tx1"/>
                </a:solidFill>
              </a:rPr>
              <a:t>Crandall v. Grandoff</a:t>
            </a:r>
            <a:r>
              <a:rPr lang="en-US" altLang="en-US" dirty="0">
                <a:solidFill>
                  <a:schemeClr val="tx1"/>
                </a:solidFill>
              </a:rPr>
              <a:t>, 734 P.2d 1257, </a:t>
            </a:r>
            <a:r>
              <a:rPr lang="en-US" altLang="en-US" dirty="0">
                <a:solidFill>
                  <a:srgbClr val="FF0000"/>
                </a:solidFill>
              </a:rPr>
              <a:t>1259</a:t>
            </a:r>
            <a:r>
              <a:rPr lang="en-US" altLang="en-US" dirty="0">
                <a:solidFill>
                  <a:schemeClr val="tx1"/>
                </a:solidFill>
              </a:rPr>
              <a:t> (Mont. 1992).</a:t>
            </a:r>
          </a:p>
          <a:p>
            <a:pPr eaLnBrk="1" hangingPunct="1"/>
            <a:r>
              <a:rPr lang="en-US" altLang="en-US" i="1" dirty="0">
                <a:solidFill>
                  <a:schemeClr val="tx1"/>
                </a:solidFill>
              </a:rPr>
              <a:t>Foster Bros. v. Indep. Truckers Co.</a:t>
            </a:r>
            <a:r>
              <a:rPr lang="en-US" altLang="en-US" dirty="0">
                <a:solidFill>
                  <a:schemeClr val="tx1"/>
                </a:solidFill>
              </a:rPr>
              <a:t>, 888 F. Supp. 23, </a:t>
            </a:r>
            <a:r>
              <a:rPr lang="en-US" altLang="en-US" dirty="0">
                <a:solidFill>
                  <a:srgbClr val="FF0000"/>
                </a:solidFill>
              </a:rPr>
              <a:t>23</a:t>
            </a:r>
            <a:r>
              <a:rPr lang="en-US" altLang="en-US" dirty="0">
                <a:solidFill>
                  <a:schemeClr val="tx1"/>
                </a:solidFill>
              </a:rPr>
              <a:t> (S.D. Fla. 1984).</a:t>
            </a:r>
          </a:p>
          <a:p>
            <a:pPr eaLnBrk="1" hangingPunct="1"/>
            <a:r>
              <a:rPr lang="en-US" altLang="en-US" u="sng" dirty="0">
                <a:solidFill>
                  <a:schemeClr val="tx1"/>
                </a:solidFill>
              </a:rPr>
              <a:t>Jackson v. Tyler</a:t>
            </a:r>
            <a:r>
              <a:rPr lang="en-US" altLang="en-US" dirty="0">
                <a:solidFill>
                  <a:schemeClr val="tx1"/>
                </a:solidFill>
              </a:rPr>
              <a:t>, 45 F.3d 134, </a:t>
            </a:r>
            <a:r>
              <a:rPr lang="en-US" altLang="en-US" dirty="0">
                <a:solidFill>
                  <a:srgbClr val="FF0000"/>
                </a:solidFill>
              </a:rPr>
              <a:t>134-36</a:t>
            </a:r>
            <a:r>
              <a:rPr lang="en-US" altLang="en-US" dirty="0">
                <a:solidFill>
                  <a:schemeClr val="tx1"/>
                </a:solidFill>
              </a:rPr>
              <a:t> (2d Cir. 1995).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4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5CDC0A90-D786-4292-9A4E-B4ACDAA9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n>
                  <a:noFill/>
                </a:ln>
              </a:rPr>
              <a:t>Judicial Opinions Research</a:t>
            </a:r>
            <a:br>
              <a:rPr lang="en-US" altLang="en-US" b="1" dirty="0">
                <a:ln>
                  <a:noFill/>
                </a:ln>
              </a:rPr>
            </a:br>
            <a:r>
              <a:rPr lang="en-US" altLang="en-US" b="1" dirty="0">
                <a:ln>
                  <a:noFill/>
                </a:ln>
              </a:rPr>
              <a:t>(Case law research)</a:t>
            </a:r>
            <a:br>
              <a:rPr lang="en-US" altLang="en-US" b="1" dirty="0">
                <a:ln>
                  <a:noFill/>
                </a:ln>
              </a:rPr>
            </a:br>
            <a:endParaRPr lang="en-US" altLang="en-US" b="1" dirty="0">
              <a:ln>
                <a:noFill/>
              </a:ln>
            </a:endParaRPr>
          </a:p>
        </p:txBody>
      </p:sp>
      <p:sp>
        <p:nvSpPr>
          <p:cNvPr id="35843" name="Content Placeholder 2">
            <a:extLst>
              <a:ext uri="{FF2B5EF4-FFF2-40B4-BE49-F238E27FC236}">
                <a16:creationId xmlns="" xmlns:a16="http://schemas.microsoft.com/office/drawing/2014/main" id="{39CE5BEE-3453-471B-8506-E6927B5D8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338" y="2743200"/>
            <a:ext cx="6799262" cy="3192463"/>
          </a:xfrm>
        </p:spPr>
        <p:txBody>
          <a:bodyPr/>
          <a:lstStyle/>
          <a:p>
            <a:r>
              <a:rPr lang="en-US" altLang="en-US" dirty="0"/>
              <a:t>Rules of law decided by the Judicial Branch:</a:t>
            </a:r>
          </a:p>
          <a:p>
            <a:pPr lvl="1"/>
            <a:r>
              <a:rPr lang="en-US" altLang="en-US" dirty="0"/>
              <a:t>Federal: Federal courts</a:t>
            </a:r>
          </a:p>
          <a:p>
            <a:pPr lvl="1"/>
            <a:r>
              <a:rPr lang="en-US" altLang="en-US" dirty="0"/>
              <a:t>State: State courts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="" xmlns:a16="http://schemas.microsoft.com/office/drawing/2014/main" id="{F18B5546-65DF-4449-81D1-DF72C99BC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n>
                  <a:noFill/>
                </a:ln>
              </a:rPr>
              <a:t>Binding v. Persuasive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="" xmlns:a16="http://schemas.microsoft.com/office/drawing/2014/main" id="{1290D019-35D2-43B3-AA61-A8A43C611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338" y="2743200"/>
            <a:ext cx="6799262" cy="31924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dirty="0"/>
              <a:t>Final arbiter’s rulings (highest court in that jurisdiction) are binding on all applying that law</a:t>
            </a:r>
          </a:p>
          <a:p>
            <a:r>
              <a:rPr lang="en-US" altLang="en-US" dirty="0"/>
              <a:t>Intermediate court of appeals’ rulings are binding on lower courts in that jurisdiction of the final arbiter has not yet ruled on the issue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="" xmlns:a16="http://schemas.microsoft.com/office/drawing/2014/main" id="{71532A76-75C4-4DAC-B4BC-027B94E4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n>
                  <a:noFill/>
                </a:ln>
              </a:rPr>
              <a:t>Which database?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="" xmlns:a16="http://schemas.microsoft.com/office/drawing/2014/main" id="{E89A9E15-3716-4515-B602-72B54689E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Choose the narrowest database that includes your jurisdiction’s law</a:t>
            </a:r>
          </a:p>
          <a:p>
            <a:pPr lvl="1"/>
            <a:r>
              <a:rPr lang="en-US" altLang="en-US" dirty="0"/>
              <a:t>The law that is being applied, not the court that you are in.</a:t>
            </a:r>
          </a:p>
          <a:p>
            <a:pPr lvl="1"/>
            <a:r>
              <a:rPr lang="en-US" altLang="en-US" dirty="0"/>
              <a:t>Kansas court applying Missouri law</a:t>
            </a:r>
          </a:p>
          <a:p>
            <a:r>
              <a:rPr lang="en-US" altLang="en-US" dirty="0"/>
              <a:t>Why?</a:t>
            </a:r>
          </a:p>
          <a:p>
            <a:pPr lvl="1"/>
            <a:r>
              <a:rPr lang="en-US" altLang="en-US" dirty="0"/>
              <a:t>Want binding authority</a:t>
            </a:r>
          </a:p>
          <a:p>
            <a:pPr lvl="1"/>
            <a:r>
              <a:rPr lang="en-US" altLang="en-US" dirty="0"/>
              <a:t>Want persuasive authority in that jurisdiction that you can use to analogize or distinguish your case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="" xmlns:a16="http://schemas.microsoft.com/office/drawing/2014/main" id="{DA0BDA8F-349E-44C5-A78F-B7D697139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338" y="922338"/>
            <a:ext cx="6799262" cy="1303337"/>
          </a:xfrm>
        </p:spPr>
        <p:txBody>
          <a:bodyPr/>
          <a:lstStyle/>
          <a:p>
            <a:r>
              <a:rPr lang="en-US" altLang="en-US" b="1" dirty="0">
                <a:ln>
                  <a:noFill/>
                </a:ln>
              </a:rPr>
              <a:t>Updating Statutes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="" xmlns:a16="http://schemas.microsoft.com/office/drawing/2014/main" id="{D5080B08-708D-481C-B10D-49B995481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Look for Proposed Legislation</a:t>
            </a:r>
          </a:p>
          <a:p>
            <a:pPr lvl="1"/>
            <a:r>
              <a:rPr lang="en-US" altLang="en-US" dirty="0"/>
              <a:t>Does it affect the part of the statute relevant to your issue?</a:t>
            </a:r>
          </a:p>
          <a:p>
            <a:pPr lvl="1"/>
            <a:r>
              <a:rPr lang="en-US" altLang="en-US" dirty="0"/>
              <a:t>How far along is the bill in the legislative process?</a:t>
            </a:r>
          </a:p>
          <a:p>
            <a:pPr lvl="1"/>
            <a:r>
              <a:rPr lang="en-US" altLang="en-US" dirty="0"/>
              <a:t>When would the bill be effective?</a:t>
            </a:r>
          </a:p>
          <a:p>
            <a:pPr lvl="1"/>
            <a:r>
              <a:rPr lang="en-US" altLang="en-US" dirty="0"/>
              <a:t>Does the effective date affect your client’s issue?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="" xmlns:a16="http://schemas.microsoft.com/office/drawing/2014/main" id="{DA0BDA8F-349E-44C5-A78F-B7D697139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338" y="922338"/>
            <a:ext cx="6799262" cy="1303337"/>
          </a:xfrm>
        </p:spPr>
        <p:txBody>
          <a:bodyPr/>
          <a:lstStyle/>
          <a:p>
            <a:r>
              <a:rPr lang="en-US" altLang="en-US" b="1" dirty="0">
                <a:ln>
                  <a:noFill/>
                </a:ln>
              </a:rPr>
              <a:t>Construct Search Query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="" xmlns:a16="http://schemas.microsoft.com/office/drawing/2014/main" id="{D5080B08-708D-481C-B10D-49B995481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Start with a broad search, then narrow</a:t>
            </a:r>
          </a:p>
          <a:p>
            <a:pPr lvl="1"/>
            <a:r>
              <a:rPr lang="en-US" altLang="en-US" sz="2400" dirty="0"/>
              <a:t>by using Boolean connectors</a:t>
            </a:r>
          </a:p>
          <a:p>
            <a:pPr lvl="1"/>
            <a:r>
              <a:rPr lang="en-US" altLang="en-US" sz="2400" dirty="0"/>
              <a:t>by using more restrictive words</a:t>
            </a:r>
          </a:p>
          <a:p>
            <a:r>
              <a:rPr lang="en-US" altLang="en-US" dirty="0"/>
              <a:t>If search did not produce sufficient results, then consider synonyms for the words you chose.</a:t>
            </a:r>
          </a:p>
        </p:txBody>
      </p:sp>
    </p:spTree>
    <p:extLst>
      <p:ext uri="{BB962C8B-B14F-4D97-AF65-F5344CB8AC3E}">
        <p14:creationId xmlns:p14="http://schemas.microsoft.com/office/powerpoint/2010/main" val="350966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07E711-383C-4278-ADD5-13679DD7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A1A870-6300-4909-84CA-0D2D63625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to see if the cases address your issue</a:t>
            </a:r>
          </a:p>
          <a:p>
            <a:r>
              <a:rPr lang="en-US" dirty="0"/>
              <a:t>If not, then revise your search and begin again</a:t>
            </a:r>
          </a:p>
          <a:p>
            <a:r>
              <a:rPr lang="en-US" dirty="0"/>
              <a:t>The relevant case may not be in the first few cases listed</a:t>
            </a:r>
          </a:p>
          <a:p>
            <a:r>
              <a:rPr lang="en-US" dirty="0"/>
              <a:t>Note: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Topics and key numbers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Statutes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Other relevant judicial opinions</a:t>
            </a:r>
          </a:p>
        </p:txBody>
      </p:sp>
    </p:spTree>
    <p:extLst>
      <p:ext uri="{BB962C8B-B14F-4D97-AF65-F5344CB8AC3E}">
        <p14:creationId xmlns:p14="http://schemas.microsoft.com/office/powerpoint/2010/main" val="2323350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2">
            <a:extLst>
              <a:ext uri="{FF2B5EF4-FFF2-40B4-BE49-F238E27FC236}">
                <a16:creationId xmlns="" xmlns:a16="http://schemas.microsoft.com/office/drawing/2014/main" id="{3EC4AFF4-6C38-49B0-B8E0-AC17B4AD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n>
                  <a:noFill/>
                </a:ln>
              </a:rPr>
              <a:t>Significant Step for ALL Research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4930E15-2F6F-45CE-B0C9-8929D2601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6000" b="1" dirty="0"/>
              <a:t>UPDATE, UPDATE, UPDATE!!!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CBFC44-E010-4BCB-88F7-672C178B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Updating Judicial 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C2A9F7-9573-4D59-BAD4-B45646710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Use a Citator</a:t>
            </a:r>
          </a:p>
          <a:p>
            <a:r>
              <a:rPr lang="en-US" sz="2800" dirty="0"/>
              <a:t>Update Topic and Key Number</a:t>
            </a:r>
          </a:p>
        </p:txBody>
      </p:sp>
    </p:spTree>
    <p:extLst>
      <p:ext uri="{BB962C8B-B14F-4D97-AF65-F5344CB8AC3E}">
        <p14:creationId xmlns:p14="http://schemas.microsoft.com/office/powerpoint/2010/main" val="2700913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492</Words>
  <Application>Microsoft Macintosh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Garamond</vt:lpstr>
      <vt:lpstr>Times New Roman</vt:lpstr>
      <vt:lpstr>Organic</vt:lpstr>
      <vt:lpstr> Judicial Opinion Research  and Citation</vt:lpstr>
      <vt:lpstr>Judicial Opinions Research (Case law research) </vt:lpstr>
      <vt:lpstr>Binding v. Persuasive</vt:lpstr>
      <vt:lpstr>Which database?</vt:lpstr>
      <vt:lpstr>Updating Statutes</vt:lpstr>
      <vt:lpstr>Construct Search Query</vt:lpstr>
      <vt:lpstr>Review Results</vt:lpstr>
      <vt:lpstr>Significant Step for ALL Research</vt:lpstr>
      <vt:lpstr>Updating Judicial Opinions</vt:lpstr>
      <vt:lpstr>Full Case Citations</vt:lpstr>
      <vt:lpstr>PowerPoint Presentation</vt:lpstr>
      <vt:lpstr>Examples of Full Citations with Pinpoint Citations</vt:lpstr>
    </vt:vector>
  </TitlesOfParts>
  <Company>UMKC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Law</dc:title>
  <dc:creator>Barbara Wilson</dc:creator>
  <cp:lastModifiedBy>Microsoft Office User</cp:lastModifiedBy>
  <cp:revision>58</cp:revision>
  <cp:lastPrinted>2018-08-24T16:48:17Z</cp:lastPrinted>
  <dcterms:created xsi:type="dcterms:W3CDTF">2001-09-13T17:44:54Z</dcterms:created>
  <dcterms:modified xsi:type="dcterms:W3CDTF">2021-09-07T18:59:29Z</dcterms:modified>
</cp:coreProperties>
</file>