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7" r:id="rId2"/>
    <p:sldId id="268" r:id="rId3"/>
    <p:sldId id="269" r:id="rId4"/>
    <p:sldId id="270" r:id="rId5"/>
    <p:sldId id="271" r:id="rId6"/>
    <p:sldId id="272" r:id="rId7"/>
    <p:sldId id="273"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BE5F4-F6B1-E24C-9C0A-0193377ECB4E}" type="datetimeFigureOut">
              <a:rPr lang="en-US" smtClean="0"/>
              <a:t>8/16/16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2BED8-DFF4-CB4F-A112-8AB8A919C5E3}" type="slidenum">
              <a:rPr lang="en-US" smtClean="0"/>
              <a:t>‹#›</a:t>
            </a:fld>
            <a:endParaRPr lang="en-US"/>
          </a:p>
        </p:txBody>
      </p:sp>
    </p:spTree>
    <p:extLst>
      <p:ext uri="{BB962C8B-B14F-4D97-AF65-F5344CB8AC3E}">
        <p14:creationId xmlns:p14="http://schemas.microsoft.com/office/powerpoint/2010/main" val="1034715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CA066B-8540-40A5-B805-9740972D53F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34666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15BEC8A0-FCC2-3649-9A24-2D47BCDF5BE9}"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185871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72DC9-43C1-6647-92DD-0764EEDCF9A0}"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6888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E21B3-BCF4-8F43-B034-D021FBF00554}"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9426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AA16156-5FAA-574D-BB78-ADE80DAC7F4C}"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812800" y="1600200"/>
            <a:ext cx="10566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469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275C4-A911-9041-91F9-D9FC041A5FFE}"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8216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66DA6EC-80E3-A044-8B29-CD2DDD1BF804}" type="datetime1">
              <a:rPr lang="en-US" smtClean="0">
                <a:solidFill>
                  <a:srgbClr val="FFFFFF"/>
                </a:solidFill>
              </a:rPr>
              <a:pPr/>
              <a:t>8/16/16</a:t>
            </a:fld>
            <a:endParaRPr lang="en-US">
              <a:solidFill>
                <a:srgbClr val="FFFFFF"/>
              </a:solidFill>
            </a:endParaRPr>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7" name="Slide Number Placeholder 6"/>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7063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A6EC148-D406-624A-9C3D-9C4FC64B2B32}" type="datetime1">
              <a:rPr lang="en-US" smtClean="0">
                <a:solidFill>
                  <a:srgbClr val="FFFFFF"/>
                </a:solidFill>
              </a:rPr>
              <a:pPr/>
              <a:t>8/16/16</a:t>
            </a:fld>
            <a:endParaRPr lang="en-US">
              <a:solidFill>
                <a:srgbClr val="FFFFFF"/>
              </a:solidFill>
            </a:endParaRPr>
          </a:p>
        </p:txBody>
      </p:sp>
      <p:sp>
        <p:nvSpPr>
          <p:cNvPr id="8" name="Footer Placeholder 7"/>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9" name="Slide Number Placeholder 8"/>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2722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5FF6AB-8A06-6D4A-A82C-EABC6D206E1E}" type="datetime1">
              <a:rPr lang="en-US" smtClean="0">
                <a:solidFill>
                  <a:srgbClr val="FFFFFF"/>
                </a:solidFill>
              </a:rPr>
              <a:pPr/>
              <a:t>8/16/16</a:t>
            </a:fld>
            <a:endParaRPr lang="en-US">
              <a:solidFill>
                <a:srgbClr val="FFFFFF"/>
              </a:solidFill>
            </a:endParaRPr>
          </a:p>
        </p:txBody>
      </p:sp>
      <p:sp>
        <p:nvSpPr>
          <p:cNvPr id="4" name="Footer Placeholder 3"/>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20433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A2498-960A-224C-B453-1C51566BEF61}" type="datetime1">
              <a:rPr lang="en-US" smtClean="0">
                <a:solidFill>
                  <a:srgbClr val="FFFFFF"/>
                </a:solidFill>
              </a:rPr>
              <a:pPr/>
              <a:t>8/16/16</a:t>
            </a:fld>
            <a:endParaRPr lang="en-US">
              <a:solidFill>
                <a:srgbClr val="FFFFFF"/>
              </a:solidFill>
            </a:endParaRPr>
          </a:p>
        </p:txBody>
      </p:sp>
      <p:sp>
        <p:nvSpPr>
          <p:cNvPr id="3" name="Footer Placeholder 2"/>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4" name="Slide Number Placeholder 3"/>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9869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74AC0-1115-EF4E-AA91-F3AC39779851}" type="datetime1">
              <a:rPr lang="en-US" smtClean="0">
                <a:solidFill>
                  <a:srgbClr val="FFFFFF"/>
                </a:solidFill>
              </a:rPr>
              <a:pPr/>
              <a:t>8/16/16</a:t>
            </a:fld>
            <a:endParaRPr lang="en-US">
              <a:solidFill>
                <a:srgbClr val="FFFFFF"/>
              </a:solidFill>
            </a:endParaRPr>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7" name="Slide Number Placeholder 6"/>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1589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D09D9-5617-8544-A04D-05A745968592}" type="datetime1">
              <a:rPr lang="en-US" smtClean="0">
                <a:solidFill>
                  <a:srgbClr val="FFFFFF"/>
                </a:solidFill>
              </a:rPr>
              <a:pPr/>
              <a:t>8/16/16</a:t>
            </a:fld>
            <a:endParaRPr lang="en-US">
              <a:solidFill>
                <a:srgbClr val="FFFFFF"/>
              </a:solidFill>
            </a:endParaRPr>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7" name="Slide Number Placeholder 6"/>
          <p:cNvSpPr>
            <a:spLocks noGrp="1"/>
          </p:cNvSpPr>
          <p:nvPr>
            <p:ph type="sldNum" sz="quarter" idx="12"/>
          </p:nvPr>
        </p:nvSpPr>
        <p:spPr/>
        <p:txBody>
          <a:bodyPr/>
          <a:lstStyle/>
          <a:p>
            <a:fld id="{746DC2B1-C354-4055-951F-42C98C89480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41152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8FD8B11-D89F-6747-B349-162CCC37D1F0}" type="datetime1">
              <a:rPr lang="en-US" smtClean="0">
                <a:solidFill>
                  <a:srgbClr val="FFFFFF"/>
                </a:solidFill>
              </a:rPr>
              <a:pPr/>
              <a:t>8/16/16</a:t>
            </a:fld>
            <a:endParaRPr lang="en-US">
              <a:solidFill>
                <a:srgbClr val="FFFFFF"/>
              </a:solidFill>
            </a:endParaRPr>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en-US" smtClean="0">
                <a:solidFill>
                  <a:srgbClr val="FFFFFF"/>
                </a:solidFill>
              </a:rPr>
              <a:t>© 2016 John B. Thornton. All rights reserved.</a:t>
            </a:r>
            <a:endParaRPr lang="en-US" dirty="0">
              <a:solidFill>
                <a:srgbClr val="FFFFFF"/>
              </a:solidFill>
            </a:endParaRPr>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746DC2B1-C354-4055-951F-42C98C894802}"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870443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United States is a Federal Republic</a:t>
            </a:r>
            <a:endParaRPr lang="en-US" dirty="0"/>
          </a:p>
        </p:txBody>
      </p:sp>
      <p:sp>
        <p:nvSpPr>
          <p:cNvPr id="5" name="Footer Placeholder 4"/>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6" name="Slide Number Placeholder 5"/>
          <p:cNvSpPr>
            <a:spLocks noGrp="1"/>
          </p:cNvSpPr>
          <p:nvPr>
            <p:ph type="sldNum" sz="quarter" idx="12"/>
          </p:nvPr>
        </p:nvSpPr>
        <p:spPr/>
        <p:txBody>
          <a:bodyPr/>
          <a:lstStyle/>
          <a:p>
            <a:fld id="{746DC2B1-C354-4055-951F-42C98C894802}" type="slidenum">
              <a:rPr lang="en-US" smtClean="0">
                <a:solidFill>
                  <a:srgbClr val="FFFFFF"/>
                </a:solidFill>
              </a:rPr>
              <a:pPr/>
              <a:t>1</a:t>
            </a:fld>
            <a:endParaRPr lang="en-US">
              <a:solidFill>
                <a:srgbClr val="FFFFFF"/>
              </a:solidFill>
            </a:endParaRPr>
          </a:p>
        </p:txBody>
      </p:sp>
      <p:sp>
        <p:nvSpPr>
          <p:cNvPr id="3" name="Content Placeholder 2"/>
          <p:cNvSpPr>
            <a:spLocks noGrp="1"/>
          </p:cNvSpPr>
          <p:nvPr>
            <p:ph sz="quarter" idx="13"/>
          </p:nvPr>
        </p:nvSpPr>
        <p:spPr/>
        <p:txBody>
          <a:bodyPr/>
          <a:lstStyle/>
          <a:p>
            <a:r>
              <a:rPr lang="en-US" sz="2800" dirty="0"/>
              <a:t>The U.S. is a republic of 50 states.</a:t>
            </a:r>
          </a:p>
          <a:p>
            <a:r>
              <a:rPr lang="en-US" sz="2800" dirty="0"/>
              <a:t>Each state’s government consists of 3 branches – legislative, executive, and judicial.</a:t>
            </a:r>
          </a:p>
          <a:p>
            <a:r>
              <a:rPr lang="en-US" sz="2800" dirty="0"/>
              <a:t>The U.S. also has a federal (national) government with legislative, executive, and judicial branches.</a:t>
            </a:r>
          </a:p>
          <a:p>
            <a:pPr marL="0" indent="0">
              <a:buNone/>
            </a:pPr>
            <a:endParaRPr lang="en-US" dirty="0" smtClean="0"/>
          </a:p>
          <a:p>
            <a:endParaRPr lang="en-US" dirty="0" smtClean="0"/>
          </a:p>
        </p:txBody>
      </p:sp>
    </p:spTree>
    <p:extLst>
      <p:ext uri="{BB962C8B-B14F-4D97-AF65-F5344CB8AC3E}">
        <p14:creationId xmlns:p14="http://schemas.microsoft.com/office/powerpoint/2010/main" val="44686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the executive branch</a:t>
            </a:r>
            <a:endParaRPr lang="en-US" dirty="0"/>
          </a:p>
        </p:txBody>
      </p:sp>
      <p:sp>
        <p:nvSpPr>
          <p:cNvPr id="4" name="Footer Placeholder 3"/>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10</a:t>
            </a:fld>
            <a:endParaRPr lang="en-US">
              <a:solidFill>
                <a:srgbClr val="FFFFFF"/>
              </a:solidFill>
            </a:endParaRPr>
          </a:p>
        </p:txBody>
      </p:sp>
      <p:sp>
        <p:nvSpPr>
          <p:cNvPr id="6" name="Content Placeholder 5"/>
          <p:cNvSpPr>
            <a:spLocks noGrp="1"/>
          </p:cNvSpPr>
          <p:nvPr>
            <p:ph sz="quarter" idx="13"/>
          </p:nvPr>
        </p:nvSpPr>
        <p:spPr/>
        <p:txBody>
          <a:bodyPr>
            <a:normAutofit/>
          </a:bodyPr>
          <a:lstStyle/>
          <a:p>
            <a:r>
              <a:rPr lang="en-US" dirty="0" smtClean="0"/>
              <a:t>Article I of the constitution is devoted to the Legislative Branch, and it is longer and more detailed than the articles about the Executive Branch and the Judicial Branch, likely because the Framers saw the Legislative Branch as more important than the other two, even though the three branches are considered separate and equal. Remember that they were concerned about having an overly powerful Executive Branch. Article II of the Constitution refers to the President, the Vice President, the “public Ministers and consuls,” “all other Officers of the United States,” and “Heads of Departments.”</a:t>
            </a:r>
          </a:p>
          <a:p>
            <a:r>
              <a:rPr lang="en-US" dirty="0" smtClean="0"/>
              <a:t>Over time, Congress has created 15 Executive Branch departments (Agriculture, Commerce, Defense, Education, Energy, Health and Human services, Homeland Security, Housing and Urban Development, Interior, Justice, Labor, State, Transportation, Treasury, and Veteran’s Affairs). The head of each department is called a </a:t>
            </a:r>
            <a:r>
              <a:rPr lang="en-US" b="1" dirty="0" smtClean="0"/>
              <a:t>Secretary </a:t>
            </a:r>
            <a:r>
              <a:rPr lang="en-US" dirty="0" smtClean="0"/>
              <a:t>(the equivalent of a minister), and all 15 secretaries form the </a:t>
            </a:r>
            <a:r>
              <a:rPr lang="en-US" b="1" dirty="0" smtClean="0"/>
              <a:t>Cabinet</a:t>
            </a:r>
            <a:r>
              <a:rPr lang="en-US" dirty="0" smtClean="0"/>
              <a:t>.</a:t>
            </a:r>
            <a:endParaRPr lang="en-US" dirty="0"/>
          </a:p>
          <a:p>
            <a:r>
              <a:rPr lang="en-US" dirty="0" smtClean="0"/>
              <a:t>Now, there are also several dozen agencies such as the SEC, FCC, FTC, CIA, etc.</a:t>
            </a:r>
          </a:p>
          <a:p>
            <a:r>
              <a:rPr lang="en-US" dirty="0" smtClean="0"/>
              <a:t>The Executive Branch now has more than 4 million employees, including the military. At the time of the Declaration of Independence, the new country had only about 4 million people, so the Framers would be shocked by the size of today’s government!</a:t>
            </a:r>
            <a:endParaRPr lang="en-US" dirty="0"/>
          </a:p>
        </p:txBody>
      </p:sp>
    </p:spTree>
    <p:extLst>
      <p:ext uri="{BB962C8B-B14F-4D97-AF65-F5344CB8AC3E}">
        <p14:creationId xmlns:p14="http://schemas.microsoft.com/office/powerpoint/2010/main" val="20221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(and Multiple) Sovereignties</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2</a:t>
            </a:fld>
            <a:endParaRPr lang="en-US">
              <a:solidFill>
                <a:srgbClr val="FFFFFF"/>
              </a:solidFill>
            </a:endParaRPr>
          </a:p>
        </p:txBody>
      </p:sp>
      <p:sp>
        <p:nvSpPr>
          <p:cNvPr id="3" name="Content Placeholder 2"/>
          <p:cNvSpPr>
            <a:spLocks noGrp="1"/>
          </p:cNvSpPr>
          <p:nvPr>
            <p:ph sz="quarter" idx="13"/>
          </p:nvPr>
        </p:nvSpPr>
        <p:spPr/>
        <p:txBody>
          <a:bodyPr>
            <a:normAutofit/>
          </a:bodyPr>
          <a:lstStyle/>
          <a:p>
            <a:r>
              <a:rPr lang="en-US" sz="2400" dirty="0"/>
              <a:t>The federal and state governments coexist and operate simultaneously throughout the U.S.</a:t>
            </a:r>
          </a:p>
          <a:p>
            <a:r>
              <a:rPr lang="en-US" sz="2400" dirty="0"/>
              <a:t>Each state has its own statutes and its own court system.</a:t>
            </a:r>
          </a:p>
          <a:p>
            <a:r>
              <a:rPr lang="en-US" sz="2400" dirty="0"/>
              <a:t>Within states, there are local governments (e.g., cities, counties, regional boards).</a:t>
            </a:r>
          </a:p>
          <a:p>
            <a:r>
              <a:rPr lang="en-US" sz="2400" dirty="0"/>
              <a:t>Thus, an attorney may have to consult the laws of one, two, or more levels when dealing with a legal issue (federal, state, municipal).</a:t>
            </a:r>
          </a:p>
          <a:p>
            <a:endParaRPr lang="en-US" dirty="0"/>
          </a:p>
        </p:txBody>
      </p:sp>
    </p:spTree>
    <p:extLst>
      <p:ext uri="{BB962C8B-B14F-4D97-AF65-F5344CB8AC3E}">
        <p14:creationId xmlns:p14="http://schemas.microsoft.com/office/powerpoint/2010/main" val="165170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States Have Residual Govt. Power</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3</a:t>
            </a:fld>
            <a:endParaRPr lang="en-US">
              <a:solidFill>
                <a:srgbClr val="FFFFFF"/>
              </a:solidFill>
            </a:endParaRPr>
          </a:p>
        </p:txBody>
      </p:sp>
      <p:sp>
        <p:nvSpPr>
          <p:cNvPr id="3" name="Content Placeholder 2"/>
          <p:cNvSpPr>
            <a:spLocks noGrp="1"/>
          </p:cNvSpPr>
          <p:nvPr>
            <p:ph sz="quarter" idx="13"/>
          </p:nvPr>
        </p:nvSpPr>
        <p:spPr/>
        <p:txBody>
          <a:bodyPr>
            <a:normAutofit/>
          </a:bodyPr>
          <a:lstStyle/>
          <a:p>
            <a:r>
              <a:rPr lang="en-US" sz="2400" dirty="0"/>
              <a:t>Unless limited by the U.S. Constitution, states have the full range of governmental powers.</a:t>
            </a:r>
          </a:p>
          <a:p>
            <a:r>
              <a:rPr lang="en-US" sz="2400" dirty="0"/>
              <a:t>The Constitution limits the powers of the federal government by granting it “limited and enumerated” powers.</a:t>
            </a:r>
          </a:p>
          <a:p>
            <a:r>
              <a:rPr lang="en-US" sz="2400" dirty="0"/>
              <a:t>All powers not specified to federal govt. remain with the states.</a:t>
            </a:r>
          </a:p>
          <a:p>
            <a:r>
              <a:rPr lang="en-US" sz="2400" dirty="0"/>
              <a:t>In practice, often through use of the “Commerce </a:t>
            </a:r>
            <a:r>
              <a:rPr lang="en-US" sz="2400" dirty="0"/>
              <a:t>C</a:t>
            </a:r>
            <a:r>
              <a:rPr lang="en-US" sz="2400" dirty="0"/>
              <a:t>lause,” the federal government has come to control and regulate many areas that were previously reserved for states.</a:t>
            </a:r>
            <a:endParaRPr lang="en-US" sz="2400" dirty="0"/>
          </a:p>
        </p:txBody>
      </p:sp>
    </p:spTree>
    <p:extLst>
      <p:ext uri="{BB962C8B-B14F-4D97-AF65-F5344CB8AC3E}">
        <p14:creationId xmlns:p14="http://schemas.microsoft.com/office/powerpoint/2010/main" val="185838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Powers are also Limited</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4</a:t>
            </a:fld>
            <a:endParaRPr lang="en-US">
              <a:solidFill>
                <a:srgbClr val="FFFFFF"/>
              </a:solidFill>
            </a:endParaRPr>
          </a:p>
        </p:txBody>
      </p:sp>
      <p:sp>
        <p:nvSpPr>
          <p:cNvPr id="3" name="Content Placeholder 2"/>
          <p:cNvSpPr>
            <a:spLocks noGrp="1"/>
          </p:cNvSpPr>
          <p:nvPr>
            <p:ph sz="quarter" idx="13"/>
          </p:nvPr>
        </p:nvSpPr>
        <p:spPr/>
        <p:txBody>
          <a:bodyPr>
            <a:normAutofit fontScale="92500"/>
          </a:bodyPr>
          <a:lstStyle/>
          <a:p>
            <a:r>
              <a:rPr lang="en-US" sz="2400" dirty="0"/>
              <a:t>Pre-Constitution (Articles of Confederation): State governments very strong, national government very weak. National government had no chief executive such as a president or prime minister, and no power to tax, to regulate commerce, or even to enforce its laws.</a:t>
            </a:r>
          </a:p>
          <a:p>
            <a:r>
              <a:rPr lang="en-US" sz="2400" dirty="0"/>
              <a:t>This led to many problems in governance: trade wars broke out between the states, and different states and other nations ignored provisions of the treaty ending the Revolutionary War.</a:t>
            </a:r>
          </a:p>
          <a:p>
            <a:r>
              <a:rPr lang="en-US" sz="2400" dirty="0"/>
              <a:t>Result: the drafting of the U.S. Constitution, a compromise between those who favored </a:t>
            </a:r>
            <a:r>
              <a:rPr lang="en-US" sz="2400" dirty="0"/>
              <a:t>a strong national government </a:t>
            </a:r>
            <a:r>
              <a:rPr lang="en-US" sz="2400" dirty="0"/>
              <a:t>(“Federalists”) and those who </a:t>
            </a:r>
            <a:r>
              <a:rPr lang="en-US" sz="2400" dirty="0"/>
              <a:t>favored </a:t>
            </a:r>
            <a:r>
              <a:rPr lang="en-US" sz="2400" dirty="0"/>
              <a:t>strong states and a weak national government  (“Anti-Federalists”).</a:t>
            </a:r>
          </a:p>
          <a:p>
            <a:r>
              <a:rPr lang="en-US" sz="2400" dirty="0"/>
              <a:t>Note: Although “United States” looks plural, we use the singular verb with it – “The U.S. </a:t>
            </a:r>
            <a:r>
              <a:rPr lang="en-US" sz="2400" b="1" dirty="0"/>
              <a:t>is</a:t>
            </a:r>
            <a:r>
              <a:rPr lang="en-US" sz="2400" dirty="0"/>
              <a:t> . . . .”  </a:t>
            </a:r>
            <a:endParaRPr lang="en-US" sz="2400" dirty="0"/>
          </a:p>
        </p:txBody>
      </p:sp>
    </p:spTree>
    <p:extLst>
      <p:ext uri="{BB962C8B-B14F-4D97-AF65-F5344CB8AC3E}">
        <p14:creationId xmlns:p14="http://schemas.microsoft.com/office/powerpoint/2010/main" val="81629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Supremacy Clause</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5</a:t>
            </a:fld>
            <a:endParaRPr lang="en-US">
              <a:solidFill>
                <a:srgbClr val="FFFFFF"/>
              </a:solidFill>
            </a:endParaRPr>
          </a:p>
        </p:txBody>
      </p:sp>
      <p:sp>
        <p:nvSpPr>
          <p:cNvPr id="3" name="Content Placeholder 2"/>
          <p:cNvSpPr>
            <a:spLocks noGrp="1"/>
          </p:cNvSpPr>
          <p:nvPr>
            <p:ph sz="quarter" idx="13"/>
          </p:nvPr>
        </p:nvSpPr>
        <p:spPr/>
        <p:txBody>
          <a:bodyPr>
            <a:normAutofit/>
          </a:bodyPr>
          <a:lstStyle/>
          <a:p>
            <a:r>
              <a:rPr lang="en-US" sz="2400" dirty="0"/>
              <a:t>The Supremacy Clause of the US Constitution provides that the US Constitution and federal law are the supreme law of the land.</a:t>
            </a:r>
          </a:p>
          <a:p>
            <a:r>
              <a:rPr lang="en-US" sz="2400" dirty="0"/>
              <a:t>Thus, where state and federal statues conflict, federal statutes generally control, and Congress may also </a:t>
            </a:r>
            <a:r>
              <a:rPr lang="en-US" sz="2400" i="1" dirty="0"/>
              <a:t>preempt</a:t>
            </a:r>
            <a:r>
              <a:rPr lang="en-US" sz="2400" dirty="0"/>
              <a:t> states from adopting laws that conflict with federal laws.</a:t>
            </a:r>
          </a:p>
          <a:p>
            <a:r>
              <a:rPr lang="en-US" sz="2400" dirty="0"/>
              <a:t>How? One way is by enacting a statute that says it intends to be the only law on that issue (i.e., prohibiting states from enacting statutes on that topic).</a:t>
            </a:r>
          </a:p>
          <a:p>
            <a:endParaRPr lang="en-US" sz="2400" dirty="0"/>
          </a:p>
        </p:txBody>
      </p:sp>
    </p:spTree>
    <p:extLst>
      <p:ext uri="{BB962C8B-B14F-4D97-AF65-F5344CB8AC3E}">
        <p14:creationId xmlns:p14="http://schemas.microsoft.com/office/powerpoint/2010/main" val="137439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Powers</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6</a:t>
            </a:fld>
            <a:endParaRPr lang="en-US">
              <a:solidFill>
                <a:srgbClr val="FFFFFF"/>
              </a:solidFill>
            </a:endParaRPr>
          </a:p>
        </p:txBody>
      </p:sp>
      <p:sp>
        <p:nvSpPr>
          <p:cNvPr id="3" name="Content Placeholder 2"/>
          <p:cNvSpPr>
            <a:spLocks noGrp="1"/>
          </p:cNvSpPr>
          <p:nvPr>
            <p:ph sz="quarter" idx="13"/>
          </p:nvPr>
        </p:nvSpPr>
        <p:spPr/>
        <p:txBody>
          <a:bodyPr>
            <a:normAutofit/>
          </a:bodyPr>
          <a:lstStyle/>
          <a:p>
            <a:r>
              <a:rPr lang="en-US" sz="2800" dirty="0"/>
              <a:t>The U.S. Constitution establishes three branches of government – legislative (Congress), executive (President, V.P. and agencies) and judicial (federal court system).  </a:t>
            </a:r>
          </a:p>
          <a:p>
            <a:r>
              <a:rPr lang="en-US" sz="2800" dirty="0"/>
              <a:t>State constitutions establish the same division of power in each of the 50 states.</a:t>
            </a:r>
          </a:p>
          <a:p>
            <a:r>
              <a:rPr lang="en-US" sz="2800" dirty="0"/>
              <a:t>Each branch has unique functions and responsibilities, but in practice they overlap.    </a:t>
            </a:r>
          </a:p>
          <a:p>
            <a:endParaRPr lang="en-US" sz="2800" dirty="0"/>
          </a:p>
        </p:txBody>
      </p:sp>
    </p:spTree>
    <p:extLst>
      <p:ext uri="{BB962C8B-B14F-4D97-AF65-F5344CB8AC3E}">
        <p14:creationId xmlns:p14="http://schemas.microsoft.com/office/powerpoint/2010/main" val="110590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Law-Making Function of Branches</a:t>
            </a:r>
            <a:endParaRPr lang="en-US" dirty="0"/>
          </a:p>
        </p:txBody>
      </p:sp>
      <p:sp>
        <p:nvSpPr>
          <p:cNvPr id="6" name="Footer Placeholder 5"/>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7</a:t>
            </a:fld>
            <a:endParaRPr lang="en-US">
              <a:solidFill>
                <a:srgbClr val="FFFFFF"/>
              </a:solidFill>
            </a:endParaRPr>
          </a:p>
        </p:txBody>
      </p:sp>
      <p:sp>
        <p:nvSpPr>
          <p:cNvPr id="3" name="Content Placeholder 2"/>
          <p:cNvSpPr>
            <a:spLocks noGrp="1"/>
          </p:cNvSpPr>
          <p:nvPr>
            <p:ph sz="quarter" idx="13"/>
          </p:nvPr>
        </p:nvSpPr>
        <p:spPr/>
        <p:txBody>
          <a:bodyPr>
            <a:normAutofit lnSpcReduction="10000"/>
          </a:bodyPr>
          <a:lstStyle/>
          <a:p>
            <a:r>
              <a:rPr lang="en-US" sz="2800" dirty="0"/>
              <a:t>Broadly, we say that the legislative branch </a:t>
            </a:r>
            <a:r>
              <a:rPr lang="en-US" sz="2800" i="1" dirty="0"/>
              <a:t>makes</a:t>
            </a:r>
            <a:r>
              <a:rPr lang="en-US" sz="2800" dirty="0"/>
              <a:t> laws, the executive branch </a:t>
            </a:r>
            <a:r>
              <a:rPr lang="en-US" sz="2800" i="1" dirty="0"/>
              <a:t>enforces</a:t>
            </a:r>
            <a:r>
              <a:rPr lang="en-US" sz="2800" dirty="0"/>
              <a:t> laws, and the judicial branch </a:t>
            </a:r>
            <a:r>
              <a:rPr lang="en-US" sz="2800" i="1" dirty="0"/>
              <a:t>interprets</a:t>
            </a:r>
            <a:r>
              <a:rPr lang="en-US" sz="2800" dirty="0"/>
              <a:t> laws.  </a:t>
            </a:r>
          </a:p>
          <a:p>
            <a:r>
              <a:rPr lang="en-US" sz="2400" dirty="0"/>
              <a:t>However, each branch has a law-making function:</a:t>
            </a:r>
          </a:p>
          <a:p>
            <a:pPr marL="342900" lvl="1" indent="-342900"/>
            <a:r>
              <a:rPr lang="en-US" sz="2400" dirty="0"/>
              <a:t>Legislative: by enacting statutes.</a:t>
            </a:r>
          </a:p>
          <a:p>
            <a:pPr marL="342900" lvl="1" indent="-342900"/>
            <a:r>
              <a:rPr lang="en-US" sz="2400" dirty="0"/>
              <a:t>Judicial: by deciding cases (either common law cases or cases interpreting statutes). Judge-made rules are law.</a:t>
            </a:r>
          </a:p>
          <a:p>
            <a:pPr marL="342900" lvl="1" indent="-342900"/>
            <a:r>
              <a:rPr lang="en-US" sz="2400" dirty="0"/>
              <a:t>Executive: President</a:t>
            </a:r>
            <a:r>
              <a:rPr lang="en-US" sz="2400" dirty="0">
                <a:solidFill>
                  <a:prstClr val="white"/>
                </a:solidFill>
              </a:rPr>
              <a:t> </a:t>
            </a:r>
            <a:r>
              <a:rPr lang="en-US" sz="2400" dirty="0">
                <a:solidFill>
                  <a:prstClr val="white"/>
                </a:solidFill>
              </a:rPr>
              <a:t>issues executive orders, enters treaties. Also, </a:t>
            </a:r>
            <a:r>
              <a:rPr lang="en-US" sz="2400" dirty="0"/>
              <a:t>agencies (IRS, SEC, FDA, etc.) make law by issuing rules &amp; regulations in their subject matter areas, and deciding admin. cases applying those rules/</a:t>
            </a:r>
            <a:r>
              <a:rPr lang="en-US" sz="2400" dirty="0" err="1"/>
              <a:t>regs</a:t>
            </a:r>
            <a:r>
              <a:rPr lang="en-US" sz="2400" dirty="0"/>
              <a:t>. </a:t>
            </a:r>
          </a:p>
          <a:p>
            <a:endParaRPr lang="en-US" dirty="0" smtClean="0"/>
          </a:p>
          <a:p>
            <a:endParaRPr lang="en-US" dirty="0"/>
          </a:p>
        </p:txBody>
      </p:sp>
    </p:spTree>
    <p:extLst>
      <p:ext uri="{BB962C8B-B14F-4D97-AF65-F5344CB8AC3E}">
        <p14:creationId xmlns:p14="http://schemas.microsoft.com/office/powerpoint/2010/main" val="4119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Law-enforcing function of branches</a:t>
            </a:r>
            <a:endParaRPr lang="en-US" dirty="0"/>
          </a:p>
        </p:txBody>
      </p:sp>
      <p:sp>
        <p:nvSpPr>
          <p:cNvPr id="4" name="Footer Placeholder 3"/>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8</a:t>
            </a:fld>
            <a:endParaRPr lang="en-US">
              <a:solidFill>
                <a:srgbClr val="FFFFFF"/>
              </a:solidFill>
            </a:endParaRPr>
          </a:p>
        </p:txBody>
      </p:sp>
      <p:sp>
        <p:nvSpPr>
          <p:cNvPr id="6" name="Content Placeholder 5"/>
          <p:cNvSpPr>
            <a:spLocks noGrp="1"/>
          </p:cNvSpPr>
          <p:nvPr>
            <p:ph sz="quarter" idx="13"/>
          </p:nvPr>
        </p:nvSpPr>
        <p:spPr/>
        <p:txBody>
          <a:bodyPr/>
          <a:lstStyle/>
          <a:p>
            <a:r>
              <a:rPr lang="en-US" dirty="0" smtClean="0"/>
              <a:t>It is the main duty of the Executive Branch to enforce the law.</a:t>
            </a:r>
          </a:p>
          <a:p>
            <a:r>
              <a:rPr lang="en-US" dirty="0" smtClean="0"/>
              <a:t>However, by pronouncing judgments in court that are legally binding upon the parties before them, courts also enforce the law.</a:t>
            </a:r>
          </a:p>
          <a:p>
            <a:r>
              <a:rPr lang="en-US" dirty="0" smtClean="0"/>
              <a:t>Likewise, Congressional committees may conduct investigations, issue subpoenas, and subject those who ignore the subpoenas to “contempt of Congress.” Congress may also impeach the President, other Executive officers, or federal judges for violating the law. </a:t>
            </a:r>
            <a:endParaRPr lang="en-US" dirty="0"/>
          </a:p>
        </p:txBody>
      </p:sp>
    </p:spTree>
    <p:extLst>
      <p:ext uri="{BB962C8B-B14F-4D97-AF65-F5344CB8AC3E}">
        <p14:creationId xmlns:p14="http://schemas.microsoft.com/office/powerpoint/2010/main" val="987276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Law-interpreting function of branches</a:t>
            </a:r>
            <a:endParaRPr lang="en-US" dirty="0"/>
          </a:p>
        </p:txBody>
      </p:sp>
      <p:sp>
        <p:nvSpPr>
          <p:cNvPr id="4" name="Footer Placeholder 3"/>
          <p:cNvSpPr>
            <a:spLocks noGrp="1"/>
          </p:cNvSpPr>
          <p:nvPr>
            <p:ph type="ftr" sz="quarter" idx="11"/>
          </p:nvPr>
        </p:nvSpPr>
        <p:spPr/>
        <p:txBody>
          <a:bodyPr/>
          <a:lstStyle/>
          <a:p>
            <a:r>
              <a:rPr lang="en-US" smtClean="0">
                <a:solidFill>
                  <a:srgbClr val="FFFFFF"/>
                </a:solidFill>
              </a:rPr>
              <a:t>© 2016 John B. Thornton. All rights reserved.</a:t>
            </a:r>
            <a:endParaRPr lang="en-US">
              <a:solidFill>
                <a:srgbClr val="FFFFFF"/>
              </a:solidFill>
            </a:endParaRPr>
          </a:p>
        </p:txBody>
      </p:sp>
      <p:sp>
        <p:nvSpPr>
          <p:cNvPr id="5" name="Slide Number Placeholder 4"/>
          <p:cNvSpPr>
            <a:spLocks noGrp="1"/>
          </p:cNvSpPr>
          <p:nvPr>
            <p:ph type="sldNum" sz="quarter" idx="12"/>
          </p:nvPr>
        </p:nvSpPr>
        <p:spPr/>
        <p:txBody>
          <a:bodyPr/>
          <a:lstStyle/>
          <a:p>
            <a:fld id="{746DC2B1-C354-4055-951F-42C98C894802}" type="slidenum">
              <a:rPr lang="en-US" smtClean="0">
                <a:solidFill>
                  <a:srgbClr val="FFFFFF"/>
                </a:solidFill>
              </a:rPr>
              <a:pPr/>
              <a:t>9</a:t>
            </a:fld>
            <a:endParaRPr lang="en-US">
              <a:solidFill>
                <a:srgbClr val="FFFFFF"/>
              </a:solidFill>
            </a:endParaRPr>
          </a:p>
        </p:txBody>
      </p:sp>
      <p:sp>
        <p:nvSpPr>
          <p:cNvPr id="6" name="Content Placeholder 5"/>
          <p:cNvSpPr>
            <a:spLocks noGrp="1"/>
          </p:cNvSpPr>
          <p:nvPr>
            <p:ph sz="quarter" idx="13"/>
          </p:nvPr>
        </p:nvSpPr>
        <p:spPr/>
        <p:txBody>
          <a:bodyPr/>
          <a:lstStyle/>
          <a:p>
            <a:r>
              <a:rPr lang="en-US" dirty="0" smtClean="0"/>
              <a:t>It is the main function of the judicial branch to interpret the law.</a:t>
            </a:r>
          </a:p>
          <a:p>
            <a:r>
              <a:rPr lang="en-US" dirty="0" smtClean="0"/>
              <a:t>However, Executive Branch agencies interpret statutes when they promulgate regulations related to those statutes, and when their administrative courts hear cases.</a:t>
            </a:r>
          </a:p>
          <a:p>
            <a:r>
              <a:rPr lang="en-US" dirty="0" smtClean="0"/>
              <a:t>Finally, Congress plays a judicial role in the impeachment process, and it must also interpret existing law when it drafts new legislation, which must be legal and constitutional, and work together with existing law in a coherent, consistent way. </a:t>
            </a:r>
          </a:p>
          <a:p>
            <a:endParaRPr lang="en-US" dirty="0"/>
          </a:p>
        </p:txBody>
      </p:sp>
    </p:spTree>
    <p:extLst>
      <p:ext uri="{BB962C8B-B14F-4D97-AF65-F5344CB8AC3E}">
        <p14:creationId xmlns:p14="http://schemas.microsoft.com/office/powerpoint/2010/main" val="1698117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1168</Words>
  <Application>Microsoft Macintosh PowerPoint</Application>
  <PresentationFormat>Widescreen</PresentationFormat>
  <Paragraphs>67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Calibri</vt:lpstr>
      <vt:lpstr>Horizon</vt:lpstr>
      <vt:lpstr>The United States is a Federal Republic</vt:lpstr>
      <vt:lpstr>Parallel (and Multiple) Sovereignties</vt:lpstr>
      <vt:lpstr>States Have Residual Govt. Power</vt:lpstr>
      <vt:lpstr>State Powers are also Limited</vt:lpstr>
      <vt:lpstr>The Supremacy Clause</vt:lpstr>
      <vt:lpstr>Separation of Powers</vt:lpstr>
      <vt:lpstr>Law-Making Function of Branches</vt:lpstr>
      <vt:lpstr>Law-enforcing function of branches</vt:lpstr>
      <vt:lpstr>Law-interpreting function of branches</vt:lpstr>
      <vt:lpstr>The growth of the executive branch</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is a Federal Republic</dc:title>
  <dc:creator>Prod3</dc:creator>
  <cp:lastModifiedBy>Prod3</cp:lastModifiedBy>
  <cp:revision>1</cp:revision>
  <dcterms:created xsi:type="dcterms:W3CDTF">2016-08-16T17:16:21Z</dcterms:created>
  <dcterms:modified xsi:type="dcterms:W3CDTF">2016-08-16T17:18:52Z</dcterms:modified>
</cp:coreProperties>
</file>