
<file path=[Content_Types].xml><?xml version="1.0" encoding="utf-8"?>
<Types xmlns="http://schemas.openxmlformats.org/package/2006/content-types">
  <Override PartName="/ppt/slideLayouts/slideLayout14.xml" ContentType="application/vnd.openxmlformats-officedocument.presentationml.slideLayout+xml"/>
  <Override PartName="/docProps/core.xml" ContentType="application/vnd.openxmlformats-package.core-properties+xml"/>
  <Override PartName="/ppt/slides/slide11.xml" ContentType="application/vnd.openxmlformats-officedocument.presentationml.slide+xml"/>
  <Override PartName="/ppt/slides/slide9.xml" ContentType="application/vnd.openxmlformats-officedocument.presentationml.slide+xml"/>
  <Override PartName="/ppt/slideLayouts/slideLayout21.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Layouts/slideLayout22.xml" ContentType="application/vnd.openxmlformats-officedocument.presentationml.slideLayout+xml"/>
  <Override PartName="/ppt/slides/slide7.xml" ContentType="application/vnd.openxmlformats-officedocument.presentationml.slide+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Masters/slideMaster2.xml" ContentType="application/vnd.openxmlformats-officedocument.presentationml.slideMaster+xml"/>
  <Default Extension="rels" ContentType="application/vnd.openxmlformats-package.relationships+xml"/>
  <Override PartName="/ppt/slides/slide10.xml" ContentType="application/vnd.openxmlformats-officedocument.presentationml.slide+xml"/>
  <Default Extension="jpeg" ContentType="image/jpeg"/>
  <Override PartName="/ppt/slides/slide8.xml" ContentType="application/vnd.openxmlformats-officedocument.presentationml.slide+xml"/>
  <Override PartName="/ppt/tableStyles.xml" ContentType="application/vnd.openxmlformats-officedocument.presentationml.tableStyles+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0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DF6DA-6716-45E8-BD58-ACEB1B4DF12B}" type="datetimeFigureOut">
              <a:rPr lang="en-US" smtClean="0"/>
              <a:t>1/18/10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F6DA-6716-45E8-BD58-ACEB1B4DF12B}" type="datetimeFigureOut">
              <a:rPr lang="en-US" smtClean="0"/>
              <a:t>1/18/10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F6DA-6716-45E8-BD58-ACEB1B4DF12B}" type="datetimeFigureOut">
              <a:rPr lang="en-US" smtClean="0"/>
              <a:t>1/18/10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prstTxWarp prst="textNoShape">
                <a:avLst/>
              </a:prstTxWarp>
            </a:bodyPr>
            <a:lstStyle/>
            <a:p>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prstTxWarp prst="textNoShape">
                <a:avLst/>
              </a:prstTxWarp>
            </a:bodyPr>
            <a:lstStyle/>
            <a:p>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prstTxWarp prst="textNoShape">
                <a:avLst/>
              </a:prstTxWarp>
            </a:bodyPr>
            <a:lstStyle/>
            <a:p>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prstTxWarp prst="textNoShape">
                <a:avLst/>
              </a:prstTxWarp>
            </a:bodyPr>
            <a:lstStyle/>
            <a:p>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grpSp>
      <p:sp>
        <p:nvSpPr>
          <p:cNvPr id="720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84" charset="2"/>
              <a:buNone/>
              <a:defRPr/>
            </a:lvl1pPr>
          </a:lstStyle>
          <a:p>
            <a:r>
              <a:rPr lang="en-US"/>
              <a:t>Click to edit Master subtitle style</a:t>
            </a:r>
          </a:p>
        </p:txBody>
      </p:sp>
      <p:sp>
        <p:nvSpPr>
          <p:cNvPr id="720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endParaRPr lang="en-US"/>
          </a:p>
        </p:txBody>
      </p:sp>
      <p:sp>
        <p:nvSpPr>
          <p:cNvPr id="40" name="Rectangle 38"/>
          <p:cNvSpPr>
            <a:spLocks noGrp="1" noChangeArrowheads="1"/>
          </p:cNvSpPr>
          <p:nvPr>
            <p:ph type="ftr" sz="quarter" idx="11"/>
          </p:nvPr>
        </p:nvSpPr>
        <p:spPr/>
        <p:txBody>
          <a:bodyPr/>
          <a:lstStyle>
            <a:lvl1pPr>
              <a:defRPr/>
            </a:lvl1pPr>
          </a:lstStyle>
          <a:p>
            <a:endParaRPr lang="en-US"/>
          </a:p>
        </p:txBody>
      </p:sp>
      <p:sp>
        <p:nvSpPr>
          <p:cNvPr id="41" name="Rectangle 41"/>
          <p:cNvSpPr>
            <a:spLocks noGrp="1" noChangeArrowheads="1"/>
          </p:cNvSpPr>
          <p:nvPr>
            <p:ph type="sldNum" sz="quarter" idx="12"/>
          </p:nvPr>
        </p:nvSpPr>
        <p:spPr/>
        <p:txBody>
          <a:bodyPr/>
          <a:lstStyle>
            <a:lvl1pPr>
              <a:defRPr/>
            </a:lvl1pPr>
          </a:lstStyle>
          <a:p>
            <a:fld id="{C507FB9E-EEFA-4635-ADF8-EDCEB95C4AEA}"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5BCE6AD3-6A1E-40AD-B3BC-7FD489785BF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8A609D86-EE80-41C1-811E-99049A22129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E55DB94B-627F-441E-8F71-D083AA85D54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endParaRPr lang="en-US"/>
          </a:p>
        </p:txBody>
      </p:sp>
      <p:sp>
        <p:nvSpPr>
          <p:cNvPr id="8" name="Rectangle 40"/>
          <p:cNvSpPr>
            <a:spLocks noGrp="1" noChangeArrowheads="1"/>
          </p:cNvSpPr>
          <p:nvPr>
            <p:ph type="ftr" sz="quarter" idx="11"/>
          </p:nvPr>
        </p:nvSpPr>
        <p:spPr>
          <a:ln/>
        </p:spPr>
        <p:txBody>
          <a:bodyPr/>
          <a:lstStyle>
            <a:lvl1pPr>
              <a:defRPr/>
            </a:lvl1pPr>
          </a:lstStyle>
          <a:p>
            <a:endParaRPr lang="en-US"/>
          </a:p>
        </p:txBody>
      </p:sp>
      <p:sp>
        <p:nvSpPr>
          <p:cNvPr id="9" name="Rectangle 41"/>
          <p:cNvSpPr>
            <a:spLocks noGrp="1" noChangeArrowheads="1"/>
          </p:cNvSpPr>
          <p:nvPr>
            <p:ph type="sldNum" sz="quarter" idx="12"/>
          </p:nvPr>
        </p:nvSpPr>
        <p:spPr>
          <a:ln/>
        </p:spPr>
        <p:txBody>
          <a:bodyPr/>
          <a:lstStyle>
            <a:lvl1pPr>
              <a:defRPr/>
            </a:lvl1pPr>
          </a:lstStyle>
          <a:p>
            <a:fld id="{C54511D4-C15B-41D9-96A2-AE321A66F32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endParaRPr lang="en-US"/>
          </a:p>
        </p:txBody>
      </p:sp>
      <p:sp>
        <p:nvSpPr>
          <p:cNvPr id="4" name="Rectangle 40"/>
          <p:cNvSpPr>
            <a:spLocks noGrp="1" noChangeArrowheads="1"/>
          </p:cNvSpPr>
          <p:nvPr>
            <p:ph type="ftr" sz="quarter" idx="11"/>
          </p:nvPr>
        </p:nvSpPr>
        <p:spPr>
          <a:ln/>
        </p:spPr>
        <p:txBody>
          <a:bodyPr/>
          <a:lstStyle>
            <a:lvl1pPr>
              <a:defRPr/>
            </a:lvl1pPr>
          </a:lstStyle>
          <a:p>
            <a:endParaRPr lang="en-US"/>
          </a:p>
        </p:txBody>
      </p:sp>
      <p:sp>
        <p:nvSpPr>
          <p:cNvPr id="5" name="Rectangle 41"/>
          <p:cNvSpPr>
            <a:spLocks noGrp="1" noChangeArrowheads="1"/>
          </p:cNvSpPr>
          <p:nvPr>
            <p:ph type="sldNum" sz="quarter" idx="12"/>
          </p:nvPr>
        </p:nvSpPr>
        <p:spPr>
          <a:ln/>
        </p:spPr>
        <p:txBody>
          <a:bodyPr/>
          <a:lstStyle>
            <a:lvl1pPr>
              <a:defRPr/>
            </a:lvl1pPr>
          </a:lstStyle>
          <a:p>
            <a:fld id="{F97778B3-9098-4BAF-8315-41230F75FC5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endParaRPr lang="en-US"/>
          </a:p>
        </p:txBody>
      </p:sp>
      <p:sp>
        <p:nvSpPr>
          <p:cNvPr id="3" name="Rectangle 40"/>
          <p:cNvSpPr>
            <a:spLocks noGrp="1" noChangeArrowheads="1"/>
          </p:cNvSpPr>
          <p:nvPr>
            <p:ph type="ftr" sz="quarter" idx="11"/>
          </p:nvPr>
        </p:nvSpPr>
        <p:spPr>
          <a:ln/>
        </p:spPr>
        <p:txBody>
          <a:bodyPr/>
          <a:lstStyle>
            <a:lvl1pPr>
              <a:defRPr/>
            </a:lvl1pPr>
          </a:lstStyle>
          <a:p>
            <a:endParaRPr lang="en-US"/>
          </a:p>
        </p:txBody>
      </p:sp>
      <p:sp>
        <p:nvSpPr>
          <p:cNvPr id="4" name="Rectangle 41"/>
          <p:cNvSpPr>
            <a:spLocks noGrp="1" noChangeArrowheads="1"/>
          </p:cNvSpPr>
          <p:nvPr>
            <p:ph type="sldNum" sz="quarter" idx="12"/>
          </p:nvPr>
        </p:nvSpPr>
        <p:spPr>
          <a:ln/>
        </p:spPr>
        <p:txBody>
          <a:bodyPr/>
          <a:lstStyle>
            <a:lvl1pPr>
              <a:defRPr/>
            </a:lvl1pPr>
          </a:lstStyle>
          <a:p>
            <a:fld id="{769A62A5-D5E8-41A4-9AA2-889429D7D41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F97419BB-E0D6-4388-B58D-2CCF276D64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F6DA-6716-45E8-BD58-ACEB1B4DF12B}" type="datetimeFigureOut">
              <a:rPr lang="en-US" smtClean="0"/>
              <a:t>1/18/10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endParaRPr lang="en-US"/>
          </a:p>
        </p:txBody>
      </p:sp>
      <p:sp>
        <p:nvSpPr>
          <p:cNvPr id="6" name="Rectangle 40"/>
          <p:cNvSpPr>
            <a:spLocks noGrp="1" noChangeArrowheads="1"/>
          </p:cNvSpPr>
          <p:nvPr>
            <p:ph type="ftr" sz="quarter" idx="11"/>
          </p:nvPr>
        </p:nvSpPr>
        <p:spPr>
          <a:ln/>
        </p:spPr>
        <p:txBody>
          <a:bodyPr/>
          <a:lstStyle>
            <a:lvl1pPr>
              <a:defRPr/>
            </a:lvl1pPr>
          </a:lstStyle>
          <a:p>
            <a:endParaRPr lang="en-US"/>
          </a:p>
        </p:txBody>
      </p:sp>
      <p:sp>
        <p:nvSpPr>
          <p:cNvPr id="7" name="Rectangle 41"/>
          <p:cNvSpPr>
            <a:spLocks noGrp="1" noChangeArrowheads="1"/>
          </p:cNvSpPr>
          <p:nvPr>
            <p:ph type="sldNum" sz="quarter" idx="12"/>
          </p:nvPr>
        </p:nvSpPr>
        <p:spPr>
          <a:ln/>
        </p:spPr>
        <p:txBody>
          <a:bodyPr/>
          <a:lstStyle>
            <a:lvl1pPr>
              <a:defRPr/>
            </a:lvl1pPr>
          </a:lstStyle>
          <a:p>
            <a:fld id="{1779C2BB-47A4-456E-8518-4876950C5053}"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472BA3C0-254D-4427-B4FB-67D2A76A2F6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endParaRPr lang="en-US"/>
          </a:p>
        </p:txBody>
      </p:sp>
      <p:sp>
        <p:nvSpPr>
          <p:cNvPr id="5" name="Rectangle 40"/>
          <p:cNvSpPr>
            <a:spLocks noGrp="1" noChangeArrowheads="1"/>
          </p:cNvSpPr>
          <p:nvPr>
            <p:ph type="ftr" sz="quarter" idx="11"/>
          </p:nvPr>
        </p:nvSpPr>
        <p:spPr>
          <a:ln/>
        </p:spPr>
        <p:txBody>
          <a:bodyPr/>
          <a:lstStyle>
            <a:lvl1pPr>
              <a:defRPr/>
            </a:lvl1pPr>
          </a:lstStyle>
          <a:p>
            <a:endParaRPr lang="en-US"/>
          </a:p>
        </p:txBody>
      </p:sp>
      <p:sp>
        <p:nvSpPr>
          <p:cNvPr id="6" name="Rectangle 41"/>
          <p:cNvSpPr>
            <a:spLocks noGrp="1" noChangeArrowheads="1"/>
          </p:cNvSpPr>
          <p:nvPr>
            <p:ph type="sldNum" sz="quarter" idx="12"/>
          </p:nvPr>
        </p:nvSpPr>
        <p:spPr>
          <a:ln/>
        </p:spPr>
        <p:txBody>
          <a:bodyPr/>
          <a:lstStyle>
            <a:lvl1pPr>
              <a:defRPr/>
            </a:lvl1pPr>
          </a:lstStyle>
          <a:p>
            <a:fld id="{46560CAB-514D-49D0-B955-EAC8D1F8C1C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DF6DA-6716-45E8-BD58-ACEB1B4DF12B}" type="datetimeFigureOut">
              <a:rPr lang="en-US" smtClean="0"/>
              <a:t>1/18/10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DF6DA-6716-45E8-BD58-ACEB1B4DF12B}" type="datetimeFigureOut">
              <a:rPr lang="en-US" smtClean="0"/>
              <a:t>1/18/10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DF6DA-6716-45E8-BD58-ACEB1B4DF12B}" type="datetimeFigureOut">
              <a:rPr lang="en-US" smtClean="0"/>
              <a:t>1/18/10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DF6DA-6716-45E8-BD58-ACEB1B4DF12B}" type="datetimeFigureOut">
              <a:rPr lang="en-US" smtClean="0"/>
              <a:t>1/18/10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DF6DA-6716-45E8-BD58-ACEB1B4DF12B}" type="datetimeFigureOut">
              <a:rPr lang="en-US" smtClean="0"/>
              <a:t>1/18/10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DF6DA-6716-45E8-BD58-ACEB1B4DF12B}" type="datetimeFigureOut">
              <a:rPr lang="en-US" smtClean="0"/>
              <a:t>1/18/10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DF6DA-6716-45E8-BD58-ACEB1B4DF12B}" type="datetimeFigureOut">
              <a:rPr lang="en-US" smtClean="0"/>
              <a:t>1/18/10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9351A-9D1E-49CB-B2E9-DB544BCBC1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DF6DA-6716-45E8-BD58-ACEB1B4DF12B}" type="datetimeFigureOut">
              <a:rPr lang="en-US" smtClean="0"/>
              <a:t>1/18/10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9351A-9D1E-49CB-B2E9-DB544BCBC1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prstTxWarp prst="textNoShape">
                <a:avLst/>
              </a:prstTxWarp>
            </a:bodyPr>
            <a:lstStyle/>
            <a:p>
              <a:endParaRPr lang="en-US"/>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prstTxWarp prst="textNoShape">
                <a:avLst/>
              </a:prstTxWarp>
            </a:bodyPr>
            <a:lstStyle/>
            <a:p>
              <a:endParaRPr lang="en-US"/>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prstTxWarp prst="textNoShape">
                <a:avLst/>
              </a:prstTxWarp>
            </a:bodyPr>
            <a:lstStyle/>
            <a:p>
              <a:endParaRPr lang="en-US"/>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prstTxWarp prst="textNoShape">
                <a:avLst/>
              </a:prstTxWarp>
            </a:bodyPr>
            <a:lstStyle/>
            <a:p>
              <a:endParaRPr lang="en-US"/>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prstTxWarp prst="textNoShape">
                <a:avLst/>
              </a:prstTxWarp>
            </a:bodyPr>
            <a:lstStyle/>
            <a:p>
              <a:endParaRPr lang="en-US"/>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prstTxWarp prst="textNoShape">
                <a:avLst/>
              </a:prstTxWarp>
            </a:bodyPr>
            <a:lstStyle/>
            <a:p>
              <a:endParaRPr lang="en-US"/>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prstTxWarp prst="textNoShape">
                <a:avLst/>
              </a:prstTxWarp>
            </a:bodyPr>
            <a:lstStyle/>
            <a:p>
              <a:endParaRPr lang="en-US"/>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prstTxWarp prst="textNoShape">
                <a:avLst/>
              </a:prstTxWarp>
            </a:bodyPr>
            <a:lstStyle/>
            <a:p>
              <a:endParaRPr lang="en-US"/>
            </a:p>
          </p:txBody>
        </p:sp>
      </p:grpSp>
      <p:sp>
        <p:nvSpPr>
          <p:cNvPr id="618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8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8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8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618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9E15FE0-E040-4CC3-9402-762332A57D9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81"/>
                                        </p:tgtEl>
                                        <p:attrNameLst>
                                          <p:attrName>style.visibility</p:attrName>
                                        </p:attrNameLst>
                                      </p:cBhvr>
                                      <p:to>
                                        <p:strVal val="visible"/>
                                      </p:to>
                                    </p:set>
                                    <p:animEffect transition="in" filter="fade">
                                      <p:cBhvr>
                                        <p:cTn id="7" dur="2000"/>
                                        <p:tgtEl>
                                          <p:spTgt spid="61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82">
                                            <p:txEl>
                                              <p:pRg st="0" end="0"/>
                                            </p:txEl>
                                          </p:spTgt>
                                        </p:tgtEl>
                                        <p:attrNameLst>
                                          <p:attrName>style.visibility</p:attrName>
                                        </p:attrNameLst>
                                      </p:cBhvr>
                                      <p:to>
                                        <p:strVal val="visible"/>
                                      </p:to>
                                    </p:set>
                                    <p:animEffect transition="in" filter="fade">
                                      <p:cBhvr>
                                        <p:cTn id="12" dur="2000"/>
                                        <p:tgtEl>
                                          <p:spTgt spid="618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182">
                                            <p:txEl>
                                              <p:pRg st="1" end="1"/>
                                            </p:txEl>
                                          </p:spTgt>
                                        </p:tgtEl>
                                        <p:attrNameLst>
                                          <p:attrName>style.visibility</p:attrName>
                                        </p:attrNameLst>
                                      </p:cBhvr>
                                      <p:to>
                                        <p:strVal val="visible"/>
                                      </p:to>
                                    </p:set>
                                    <p:animEffect transition="in" filter="fade">
                                      <p:cBhvr>
                                        <p:cTn id="15" dur="2000"/>
                                        <p:tgtEl>
                                          <p:spTgt spid="618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182">
                                            <p:txEl>
                                              <p:pRg st="2" end="2"/>
                                            </p:txEl>
                                          </p:spTgt>
                                        </p:tgtEl>
                                        <p:attrNameLst>
                                          <p:attrName>style.visibility</p:attrName>
                                        </p:attrNameLst>
                                      </p:cBhvr>
                                      <p:to>
                                        <p:strVal val="visible"/>
                                      </p:to>
                                    </p:set>
                                    <p:animEffect transition="in" filter="fade">
                                      <p:cBhvr>
                                        <p:cTn id="18" dur="2000"/>
                                        <p:tgtEl>
                                          <p:spTgt spid="6182">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82">
                                            <p:txEl>
                                              <p:pRg st="3" end="3"/>
                                            </p:txEl>
                                          </p:spTgt>
                                        </p:tgtEl>
                                        <p:attrNameLst>
                                          <p:attrName>style.visibility</p:attrName>
                                        </p:attrNameLst>
                                      </p:cBhvr>
                                      <p:to>
                                        <p:strVal val="visible"/>
                                      </p:to>
                                    </p:set>
                                    <p:animEffect transition="in" filter="fade">
                                      <p:cBhvr>
                                        <p:cTn id="21" dur="2000"/>
                                        <p:tgtEl>
                                          <p:spTgt spid="6182">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82">
                                            <p:txEl>
                                              <p:pRg st="4" end="4"/>
                                            </p:txEl>
                                          </p:spTgt>
                                        </p:tgtEl>
                                        <p:attrNameLst>
                                          <p:attrName>style.visibility</p:attrName>
                                        </p:attrNameLst>
                                      </p:cBhvr>
                                      <p:to>
                                        <p:strVal val="visible"/>
                                      </p:to>
                                    </p:set>
                                    <p:animEffect transition="in" filter="fade">
                                      <p:cBhvr>
                                        <p:cTn id="24" dur="2000"/>
                                        <p:tgtEl>
                                          <p:spTgt spid="61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1" grpId="0"/>
      <p:bldP spid="6182" grpId="0" build="p">
        <p:tmplLst>
          <p:tmpl lvl="1">
            <p:tnLst>
              <p:par>
                <p:cTn presetID="10" presetClass="entr" presetSubtype="0" fill="hold" nodeType="clickEffect">
                  <p:stCondLst>
                    <p:cond delay="0"/>
                  </p:stCondLst>
                  <p:childTnLst>
                    <p:set>
                      <p:cBhvr>
                        <p:cTn dur="1" fill="hold">
                          <p:stCondLst>
                            <p:cond delay="0"/>
                          </p:stCondLst>
                        </p:cTn>
                        <p:tgtEl>
                          <p:spTgt spid="6182"/>
                        </p:tgtEl>
                        <p:attrNameLst>
                          <p:attrName>style.visibility</p:attrName>
                        </p:attrNameLst>
                      </p:cBhvr>
                      <p:to>
                        <p:strVal val="visible"/>
                      </p:to>
                    </p:set>
                    <p:animEffect transition="in" filter="fade">
                      <p:cBhvr>
                        <p:cTn dur="2000"/>
                        <p:tgtEl>
                          <p:spTgt spid="6182"/>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6182"/>
                        </p:tgtEl>
                        <p:attrNameLst>
                          <p:attrName>style.visibility</p:attrName>
                        </p:attrNameLst>
                      </p:cBhvr>
                      <p:to>
                        <p:strVal val="visible"/>
                      </p:to>
                    </p:set>
                    <p:animEffect transition="in" filter="fade">
                      <p:cBhvr>
                        <p:cTn dur="2000"/>
                        <p:tgtEl>
                          <p:spTgt spid="6182"/>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6182"/>
                        </p:tgtEl>
                        <p:attrNameLst>
                          <p:attrName>style.visibility</p:attrName>
                        </p:attrNameLst>
                      </p:cBhvr>
                      <p:to>
                        <p:strVal val="visible"/>
                      </p:to>
                    </p:set>
                    <p:animEffect transition="in" filter="fade">
                      <p:cBhvr>
                        <p:cTn dur="2000"/>
                        <p:tgtEl>
                          <p:spTgt spid="6182"/>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6182"/>
                        </p:tgtEl>
                        <p:attrNameLst>
                          <p:attrName>style.visibility</p:attrName>
                        </p:attrNameLst>
                      </p:cBhvr>
                      <p:to>
                        <p:strVal val="visible"/>
                      </p:to>
                    </p:set>
                    <p:animEffect transition="in" filter="fade">
                      <p:cBhvr>
                        <p:cTn dur="2000"/>
                        <p:tgtEl>
                          <p:spTgt spid="6182"/>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6182"/>
                        </p:tgtEl>
                        <p:attrNameLst>
                          <p:attrName>style.visibility</p:attrName>
                        </p:attrNameLst>
                      </p:cBhvr>
                      <p:to>
                        <p:strVal val="visible"/>
                      </p:to>
                    </p:set>
                    <p:animEffect transition="in" filter="fade">
                      <p:cBhvr>
                        <p:cTn dur="2000"/>
                        <p:tgtEl>
                          <p:spTgt spid="6182"/>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84" charset="0"/>
          <a:ea typeface="Arial" pitchFamily="84" charset="0"/>
          <a:cs typeface="Arial" pitchFamily="84" charset="0"/>
        </a:defRPr>
      </a:lvl9pPr>
    </p:titleStyle>
    <p:bodyStyle>
      <a:lvl1pPr marL="342900" indent="-342900" algn="l" rtl="0" eaLnBrk="0" fontAlgn="base" hangingPunct="0">
        <a:spcBef>
          <a:spcPct val="20000"/>
        </a:spcBef>
        <a:spcAft>
          <a:spcPct val="0"/>
        </a:spcAft>
        <a:buClr>
          <a:schemeClr val="hlink"/>
        </a:buClr>
        <a:buSzPct val="65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charset="2"/>
        <a:buChar char="n"/>
        <a:defRPr sz="28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charset="2"/>
        <a:buChar char="n"/>
        <a:defRPr sz="24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charset="2"/>
        <a:buChar char="n"/>
        <a:defRPr sz="20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charset="2"/>
        <a:buChar char="n"/>
        <a:defRPr sz="2000">
          <a:solidFill>
            <a:schemeClr val="tx1"/>
          </a:solidFill>
          <a:effectLst>
            <a:outerShdw blurRad="38100" dist="38100" dir="2700000" algn="tl">
              <a:srgbClr val="000000"/>
            </a:outerShdw>
          </a:effectLst>
          <a:latin typeface="+mn-lt"/>
          <a:ea typeface="+mn-ea"/>
          <a:cs typeface="+mn-cs"/>
        </a:defRPr>
      </a:lvl5pPr>
      <a:lvl6pPr marL="2514600" indent="-228600" algn="l" rtl="0" fontAlgn="base">
        <a:spcBef>
          <a:spcPct val="20000"/>
        </a:spcBef>
        <a:spcAft>
          <a:spcPct val="0"/>
        </a:spcAft>
        <a:buClr>
          <a:schemeClr val="folHlink"/>
        </a:buClr>
        <a:buSzPct val="65000"/>
        <a:buFont typeface="Wingdings" pitchFamily="84" charset="2"/>
        <a:buChar char="n"/>
        <a:defRPr sz="2000">
          <a:solidFill>
            <a:schemeClr val="tx1"/>
          </a:solidFill>
          <a:effectLst>
            <a:outerShdw blurRad="38100" dist="38100" dir="2700000" algn="tl">
              <a:srgbClr val="000000"/>
            </a:outerShdw>
          </a:effectLst>
          <a:latin typeface="+mn-lt"/>
          <a:ea typeface="+mn-ea"/>
          <a:cs typeface="+mn-cs"/>
        </a:defRPr>
      </a:lvl6pPr>
      <a:lvl7pPr marL="2971800" indent="-228600" algn="l" rtl="0" fontAlgn="base">
        <a:spcBef>
          <a:spcPct val="20000"/>
        </a:spcBef>
        <a:spcAft>
          <a:spcPct val="0"/>
        </a:spcAft>
        <a:buClr>
          <a:schemeClr val="folHlink"/>
        </a:buClr>
        <a:buSzPct val="65000"/>
        <a:buFont typeface="Wingdings" pitchFamily="84" charset="2"/>
        <a:buChar char="n"/>
        <a:defRPr sz="2000">
          <a:solidFill>
            <a:schemeClr val="tx1"/>
          </a:solidFill>
          <a:effectLst>
            <a:outerShdw blurRad="38100" dist="38100" dir="2700000" algn="tl">
              <a:srgbClr val="000000"/>
            </a:outerShdw>
          </a:effectLst>
          <a:latin typeface="+mn-lt"/>
          <a:ea typeface="+mn-ea"/>
          <a:cs typeface="+mn-cs"/>
        </a:defRPr>
      </a:lvl7pPr>
      <a:lvl8pPr marL="3429000" indent="-228600" algn="l" rtl="0" fontAlgn="base">
        <a:spcBef>
          <a:spcPct val="20000"/>
        </a:spcBef>
        <a:spcAft>
          <a:spcPct val="0"/>
        </a:spcAft>
        <a:buClr>
          <a:schemeClr val="folHlink"/>
        </a:buClr>
        <a:buSzPct val="65000"/>
        <a:buFont typeface="Wingdings" pitchFamily="84" charset="2"/>
        <a:buChar char="n"/>
        <a:defRPr sz="2000">
          <a:solidFill>
            <a:schemeClr val="tx1"/>
          </a:solidFill>
          <a:effectLst>
            <a:outerShdw blurRad="38100" dist="38100" dir="2700000" algn="tl">
              <a:srgbClr val="000000"/>
            </a:outerShdw>
          </a:effectLst>
          <a:latin typeface="+mn-lt"/>
          <a:ea typeface="+mn-ea"/>
          <a:cs typeface="+mn-cs"/>
        </a:defRPr>
      </a:lvl8pPr>
      <a:lvl9pPr marL="3886200" indent="-228600" algn="l" rtl="0" fontAlgn="base">
        <a:spcBef>
          <a:spcPct val="20000"/>
        </a:spcBef>
        <a:spcAft>
          <a:spcPct val="0"/>
        </a:spcAft>
        <a:buClr>
          <a:schemeClr val="folHlink"/>
        </a:buClr>
        <a:buSzPct val="65000"/>
        <a:buFont typeface="Wingdings" pitchFamily="84" charset="2"/>
        <a:buChar char="n"/>
        <a:defRPr sz="2000">
          <a:solidFill>
            <a:schemeClr val="tx1"/>
          </a:solidFill>
          <a:effectLst>
            <a:outerShdw blurRad="38100" dist="38100" dir="2700000" algn="tl">
              <a:srgbClr val="000000"/>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b="1"/>
              <a:t>The Court System and Legal Rights</a:t>
            </a:r>
            <a:r>
              <a:rPr lang="en-US"/>
              <a:t> </a:t>
            </a:r>
          </a:p>
        </p:txBody>
      </p:sp>
      <p:sp>
        <p:nvSpPr>
          <p:cNvPr id="2051" name="Rectangle 3"/>
          <p:cNvSpPr>
            <a:spLocks noGrp="1" noChangeArrowheads="1"/>
          </p:cNvSpPr>
          <p:nvPr>
            <p:ph type="subTitle" idx="1"/>
          </p:nvPr>
        </p:nvSpPr>
        <p:spPr/>
        <p:txBody>
          <a:bodyPr/>
          <a:lstStyle/>
          <a:p>
            <a:pPr eaLnBrk="1" hangingPunct="1">
              <a:buFont typeface="Wingdings" charset="2"/>
              <a:buNone/>
            </a:pPr>
            <a:endParaRPr lang="en-US"/>
          </a:p>
          <a:p>
            <a:pPr eaLnBrk="1" hangingPunct="1">
              <a:buFont typeface="Wingdings" charset="2"/>
              <a:buNone/>
            </a:pPr>
            <a:r>
              <a:rPr lang="en-US"/>
              <a:t>CHAPTER ONE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a:t>III. The Trial and Appellate Processes Distinguished</a:t>
            </a:r>
          </a:p>
        </p:txBody>
      </p:sp>
      <p:sp>
        <p:nvSpPr>
          <p:cNvPr id="30723" name="Rectangle 3"/>
          <p:cNvSpPr>
            <a:spLocks noGrp="1" noChangeArrowheads="1"/>
          </p:cNvSpPr>
          <p:nvPr>
            <p:ph type="body" idx="1"/>
          </p:nvPr>
        </p:nvSpPr>
        <p:spPr/>
        <p:txBody>
          <a:bodyPr/>
          <a:lstStyle/>
          <a:p>
            <a:pPr eaLnBrk="1" hangingPunct="1">
              <a:lnSpc>
                <a:spcPct val="80000"/>
              </a:lnSpc>
            </a:pPr>
            <a:r>
              <a:rPr lang="en-US" sz="2400"/>
              <a:t>A. The U. S. makes a clear distinction between         </a:t>
            </a:r>
          </a:p>
          <a:p>
            <a:pPr eaLnBrk="1" hangingPunct="1">
              <a:lnSpc>
                <a:spcPct val="80000"/>
              </a:lnSpc>
              <a:buFont typeface="Wingdings" charset="2"/>
              <a:buNone/>
            </a:pPr>
            <a:r>
              <a:rPr lang="en-US" sz="2400"/>
              <a:t>	    the trial process and the appellate process.</a:t>
            </a:r>
          </a:p>
          <a:p>
            <a:pPr eaLnBrk="1" hangingPunct="1">
              <a:lnSpc>
                <a:spcPct val="80000"/>
              </a:lnSpc>
              <a:buFont typeface="Wingdings" charset="2"/>
              <a:buNone/>
            </a:pPr>
            <a:r>
              <a:rPr lang="en-US" sz="1800"/>
              <a:t>		1. The trial courts try the facts of the case, arrive at certain 	     	    findings of fact, and reach conclusions based on these findings. </a:t>
            </a:r>
          </a:p>
          <a:p>
            <a:pPr eaLnBrk="1" hangingPunct="1">
              <a:lnSpc>
                <a:spcPct val="80000"/>
              </a:lnSpc>
              <a:buFont typeface="Wingdings" charset="2"/>
              <a:buNone/>
            </a:pPr>
            <a:r>
              <a:rPr lang="en-US" sz="1800"/>
              <a:t>		2. As a result, the defendant is either convicted or acquitted.</a:t>
            </a:r>
          </a:p>
          <a:p>
            <a:pPr eaLnBrk="1" hangingPunct="1">
              <a:lnSpc>
                <a:spcPct val="80000"/>
              </a:lnSpc>
            </a:pPr>
            <a:endParaRPr lang="en-US" sz="2400"/>
          </a:p>
          <a:p>
            <a:pPr eaLnBrk="1" hangingPunct="1">
              <a:lnSpc>
                <a:spcPct val="80000"/>
              </a:lnSpc>
            </a:pPr>
            <a:r>
              <a:rPr lang="en-US" sz="2400"/>
              <a:t>B. The appellate process</a:t>
            </a:r>
          </a:p>
          <a:p>
            <a:pPr eaLnBrk="1" hangingPunct="1">
              <a:lnSpc>
                <a:spcPct val="80000"/>
              </a:lnSpc>
              <a:buFont typeface="Wingdings" charset="2"/>
              <a:buNone/>
            </a:pPr>
            <a:r>
              <a:rPr lang="en-US" sz="1800"/>
              <a:t>	     1. In this phase of the trial, an aggrieved party in a trial court can 	 appeal his or her conviction.</a:t>
            </a:r>
          </a:p>
          <a:p>
            <a:pPr eaLnBrk="1" hangingPunct="1">
              <a:lnSpc>
                <a:spcPct val="80000"/>
              </a:lnSpc>
              <a:buFont typeface="Wingdings" charset="2"/>
              <a:buNone/>
            </a:pPr>
            <a:r>
              <a:rPr lang="en-US" sz="1800"/>
              <a:t>	     2. This is the last phase of the trial process.</a:t>
            </a:r>
          </a:p>
          <a:p>
            <a:pPr eaLnBrk="1" hangingPunct="1">
              <a:lnSpc>
                <a:spcPct val="80000"/>
              </a:lnSpc>
              <a:buFont typeface="Wingdings" charset="2"/>
              <a:buNone/>
            </a:pPr>
            <a:r>
              <a:rPr lang="en-US" sz="1800"/>
              <a:t>	     3. The appellate process involves both a determination and remediation 	of errors of law that may have taken place during the trial phase or 	sentencing phase.</a:t>
            </a:r>
          </a:p>
          <a:p>
            <a:pPr eaLnBrk="1" hangingPunct="1">
              <a:lnSpc>
                <a:spcPct val="80000"/>
              </a:lnSpc>
              <a:buFont typeface="Wingdings" charset="2"/>
              <a:buNone/>
            </a:pPr>
            <a:r>
              <a:rPr lang="en-US" sz="1800"/>
              <a:t>	     4. The appellate court has three options. It may either affirm, reverse, 	or reverse and remand.</a:t>
            </a:r>
          </a:p>
        </p:txBody>
      </p:sp>
      <p:sp>
        <p:nvSpPr>
          <p:cNvPr id="22532"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9301"/>
            <a:ext cx="7772400" cy="1951149"/>
          </a:xfrm>
        </p:spPr>
        <p:txBody>
          <a:bodyPr>
            <a:normAutofit fontScale="90000"/>
          </a:bodyPr>
          <a:lstStyle/>
          <a:p>
            <a:r>
              <a:rPr lang="en-US" b="1" dirty="0" smtClean="0"/>
              <a:t>The full set of PowerPoint </a:t>
            </a:r>
            <a:r>
              <a:rPr lang="en-US" b="1" dirty="0"/>
              <a:t>slides</a:t>
            </a:r>
            <a:r>
              <a:rPr lang="en-US" b="1" dirty="0" smtClean="0"/>
              <a:t> is available </a:t>
            </a:r>
            <a:r>
              <a:rPr lang="en-US" b="1" dirty="0"/>
              <a:t>upon adoption.</a:t>
            </a:r>
            <a:r>
              <a:rPr lang="en-US" b="1" dirty="0" smtClean="0"/>
              <a:t> </a:t>
            </a:r>
            <a:br>
              <a:rPr lang="en-US" b="1" dirty="0" smtClean="0"/>
            </a:br>
            <a:r>
              <a:rPr lang="en-US" b="1" dirty="0" smtClean="0"/>
              <a:t>Email </a:t>
            </a:r>
            <a:r>
              <a:rPr lang="en-US" b="1" dirty="0" err="1"/>
              <a:t>bhall@cap-press.com</a:t>
            </a:r>
            <a:r>
              <a:rPr lang="en-US" b="1" dirty="0" smtClean="0"/>
              <a:t> </a:t>
            </a:r>
            <a:br>
              <a:rPr lang="en-US" b="1" dirty="0" smtClean="0"/>
            </a:br>
            <a:r>
              <a:rPr lang="en-US" b="1" dirty="0" smtClean="0"/>
              <a:t>for </a:t>
            </a:r>
            <a:r>
              <a:rPr lang="en-US" b="1" dirty="0"/>
              <a:t>more information.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I. Introduction</a:t>
            </a:r>
          </a:p>
        </p:txBody>
      </p:sp>
      <p:sp>
        <p:nvSpPr>
          <p:cNvPr id="12291" name="Rectangle 3"/>
          <p:cNvSpPr>
            <a:spLocks noGrp="1" noChangeArrowheads="1"/>
          </p:cNvSpPr>
          <p:nvPr>
            <p:ph type="body" idx="1"/>
          </p:nvPr>
        </p:nvSpPr>
        <p:spPr/>
        <p:txBody>
          <a:bodyPr/>
          <a:lstStyle/>
          <a:p>
            <a:pPr eaLnBrk="1" hangingPunct="1">
              <a:lnSpc>
                <a:spcPct val="80000"/>
              </a:lnSpc>
            </a:pPr>
            <a:r>
              <a:rPr lang="en-US" sz="2400"/>
              <a:t>A. The United States is a nation governed by laws.</a:t>
            </a:r>
          </a:p>
          <a:p>
            <a:pPr lvl="1" eaLnBrk="1" hangingPunct="1">
              <a:lnSpc>
                <a:spcPct val="80000"/>
              </a:lnSpc>
              <a:buFont typeface="Wingdings" charset="2"/>
              <a:buNone/>
            </a:pPr>
            <a:r>
              <a:rPr lang="en-US" sz="2000"/>
              <a:t>1. This promotes civility and precludes private retribution.</a:t>
            </a:r>
          </a:p>
          <a:p>
            <a:pPr lvl="1" eaLnBrk="1" hangingPunct="1">
              <a:lnSpc>
                <a:spcPct val="80000"/>
              </a:lnSpc>
              <a:buFont typeface="Wingdings" charset="2"/>
              <a:buNone/>
            </a:pPr>
            <a:r>
              <a:rPr lang="en-US" sz="2000"/>
              <a:t>2. The law functions to heal society.</a:t>
            </a:r>
          </a:p>
          <a:p>
            <a:pPr eaLnBrk="1" hangingPunct="1">
              <a:lnSpc>
                <a:spcPct val="80000"/>
              </a:lnSpc>
            </a:pPr>
            <a:endParaRPr lang="en-US" sz="2000"/>
          </a:p>
          <a:p>
            <a:pPr eaLnBrk="1" hangingPunct="1">
              <a:lnSpc>
                <a:spcPct val="80000"/>
              </a:lnSpc>
            </a:pPr>
            <a:r>
              <a:rPr lang="en-US" sz="2400"/>
              <a:t>B. The criminal justice system has the complicated task of dispensing justice to the victim as well as the offender.</a:t>
            </a:r>
          </a:p>
          <a:p>
            <a:pPr eaLnBrk="1" hangingPunct="1">
              <a:lnSpc>
                <a:spcPct val="80000"/>
              </a:lnSpc>
              <a:buFont typeface="Wingdings" charset="2"/>
              <a:buNone/>
            </a:pPr>
            <a:r>
              <a:rPr lang="en-US" sz="2000"/>
              <a:t>		1. The primary objective is to protect the rights of the victim.</a:t>
            </a:r>
          </a:p>
          <a:p>
            <a:pPr lvl="1" eaLnBrk="1" hangingPunct="1">
              <a:lnSpc>
                <a:spcPct val="80000"/>
              </a:lnSpc>
              <a:buFont typeface="Wingdings" charset="2"/>
              <a:buNone/>
            </a:pPr>
            <a:r>
              <a:rPr lang="en-US" sz="2000"/>
              <a:t>		2. The court system assumes that the defendant is innocent                	    until proven guilty.</a:t>
            </a:r>
          </a:p>
          <a:p>
            <a:pPr eaLnBrk="1" hangingPunct="1">
              <a:lnSpc>
                <a:spcPct val="80000"/>
              </a:lnSpc>
              <a:buFont typeface="Wingdings" charset="2"/>
              <a:buNone/>
            </a:pPr>
            <a:r>
              <a:rPr lang="en-US" sz="2000"/>
              <a:t>		3. The presiding court must have proper venue.</a:t>
            </a:r>
          </a:p>
          <a:p>
            <a:pPr eaLnBrk="1" hangingPunct="1">
              <a:lnSpc>
                <a:spcPct val="80000"/>
              </a:lnSpc>
              <a:buFont typeface="Wingdings" charset="2"/>
              <a:buNone/>
            </a:pPr>
            <a:r>
              <a:rPr lang="en-US" sz="2000"/>
              <a:t>		4. The court ensures justice is served by providing              	    for an appeal if there was a procedural error.</a:t>
            </a:r>
          </a:p>
        </p:txBody>
      </p:sp>
      <p:sp>
        <p:nvSpPr>
          <p:cNvPr id="14340" name="Text Box 5"/>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I. Introduction</a:t>
            </a:r>
          </a:p>
        </p:txBody>
      </p:sp>
      <p:sp>
        <p:nvSpPr>
          <p:cNvPr id="23555" name="Rectangle 3"/>
          <p:cNvSpPr>
            <a:spLocks noGrp="1" noChangeArrowheads="1"/>
          </p:cNvSpPr>
          <p:nvPr>
            <p:ph type="body" idx="1"/>
          </p:nvPr>
        </p:nvSpPr>
        <p:spPr/>
        <p:txBody>
          <a:bodyPr/>
          <a:lstStyle/>
          <a:p>
            <a:pPr eaLnBrk="1" hangingPunct="1"/>
            <a:r>
              <a:rPr lang="en-US"/>
              <a:t>C. The Duality of the United States Court System (Bifurcated System).</a:t>
            </a:r>
          </a:p>
          <a:p>
            <a:pPr eaLnBrk="1" hangingPunct="1">
              <a:buFont typeface="Wingdings" charset="2"/>
              <a:buNone/>
            </a:pPr>
            <a:r>
              <a:rPr lang="en-US"/>
              <a:t>		</a:t>
            </a:r>
            <a:r>
              <a:rPr lang="en-US" sz="2400"/>
              <a:t>1. There are both feral and state courts.</a:t>
            </a:r>
          </a:p>
          <a:p>
            <a:pPr eaLnBrk="1" hangingPunct="1">
              <a:buFont typeface="Wingdings" charset="2"/>
              <a:buNone/>
            </a:pPr>
            <a:r>
              <a:rPr lang="en-US" sz="2400"/>
              <a:t>		2. A case may be tried under state or federal 	   	   statutes if the act constitutes a crime 	   	   	   under both jurisdictions.</a:t>
            </a:r>
          </a:p>
          <a:p>
            <a:pPr eaLnBrk="1" hangingPunct="1">
              <a:buFont typeface="Wingdings" charset="2"/>
              <a:buNone/>
            </a:pPr>
            <a:r>
              <a:rPr lang="en-US" sz="2400"/>
              <a:t>		3. However, because law and order are    	   	   primarily a local function most criminal 	   	   cases are tried in the state courts.</a:t>
            </a:r>
          </a:p>
        </p:txBody>
      </p:sp>
      <p:sp>
        <p:nvSpPr>
          <p:cNvPr id="15364"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a:t>I. Introduction</a:t>
            </a:r>
          </a:p>
        </p:txBody>
      </p:sp>
      <p:sp>
        <p:nvSpPr>
          <p:cNvPr id="24579" name="Rectangle 3"/>
          <p:cNvSpPr>
            <a:spLocks noGrp="1" noChangeArrowheads="1"/>
          </p:cNvSpPr>
          <p:nvPr>
            <p:ph type="body" idx="1"/>
          </p:nvPr>
        </p:nvSpPr>
        <p:spPr/>
        <p:txBody>
          <a:bodyPr/>
          <a:lstStyle/>
          <a:p>
            <a:pPr eaLnBrk="1" hangingPunct="1">
              <a:lnSpc>
                <a:spcPct val="80000"/>
              </a:lnSpc>
            </a:pPr>
            <a:r>
              <a:rPr lang="en-US" sz="2800"/>
              <a:t>D. This chapter is divided into several sections.</a:t>
            </a:r>
          </a:p>
          <a:p>
            <a:pPr eaLnBrk="1" hangingPunct="1">
              <a:lnSpc>
                <a:spcPct val="80000"/>
              </a:lnSpc>
              <a:buFont typeface="Wingdings" charset="2"/>
              <a:buNone/>
            </a:pPr>
            <a:r>
              <a:rPr lang="en-US" sz="1800"/>
              <a:t>		</a:t>
            </a:r>
            <a:r>
              <a:rPr lang="en-US" sz="2400"/>
              <a:t>1. Part one examines the dual nature of the court 	   system.</a:t>
            </a:r>
          </a:p>
          <a:p>
            <a:pPr eaLnBrk="1" hangingPunct="1">
              <a:lnSpc>
                <a:spcPct val="80000"/>
              </a:lnSpc>
              <a:buFont typeface="Wingdings" charset="2"/>
              <a:buNone/>
            </a:pPr>
            <a:r>
              <a:rPr lang="en-US" sz="2400"/>
              <a:t>		2. Part two looks at the trial and appellate process.</a:t>
            </a:r>
          </a:p>
          <a:p>
            <a:pPr eaLnBrk="1" hangingPunct="1">
              <a:lnSpc>
                <a:spcPct val="80000"/>
              </a:lnSpc>
              <a:buFont typeface="Wingdings" charset="2"/>
              <a:buNone/>
            </a:pPr>
            <a:r>
              <a:rPr lang="en-US" sz="2400"/>
              <a:t>		3. Part three focuses on the territorial effect of 	   	   judicial decisions.</a:t>
            </a:r>
          </a:p>
          <a:p>
            <a:pPr eaLnBrk="1" hangingPunct="1">
              <a:lnSpc>
                <a:spcPct val="80000"/>
              </a:lnSpc>
              <a:buFont typeface="Wingdings" charset="2"/>
              <a:buNone/>
            </a:pPr>
            <a:r>
              <a:rPr lang="en-US" sz="2400"/>
              <a:t> 		4. Part four explains the doctrine of stare decisis</a:t>
            </a:r>
          </a:p>
          <a:p>
            <a:pPr eaLnBrk="1" hangingPunct="1">
              <a:lnSpc>
                <a:spcPct val="80000"/>
              </a:lnSpc>
              <a:buFont typeface="Wingdings" charset="2"/>
              <a:buNone/>
            </a:pPr>
            <a:r>
              <a:rPr lang="en-US" sz="2400"/>
              <a:t>		5. Part five addresses the exclusivity of federal and 	   state jurisdictions</a:t>
            </a:r>
          </a:p>
          <a:p>
            <a:pPr eaLnBrk="1" hangingPunct="1">
              <a:lnSpc>
                <a:spcPct val="80000"/>
              </a:lnSpc>
              <a:buFont typeface="Wingdings" charset="2"/>
              <a:buNone/>
            </a:pPr>
            <a:r>
              <a:rPr lang="en-US" sz="2400"/>
              <a:t>		6. Part six presents the distinction between 	   		   jurisdiction and venue.</a:t>
            </a:r>
          </a:p>
          <a:p>
            <a:pPr eaLnBrk="1" hangingPunct="1">
              <a:lnSpc>
                <a:spcPct val="80000"/>
              </a:lnSpc>
              <a:buFont typeface="Wingdings" charset="2"/>
              <a:buNone/>
            </a:pPr>
            <a:r>
              <a:rPr lang="en-US" sz="2400"/>
              <a:t>		7. Part seven covers the juridical origins of rights.</a:t>
            </a:r>
          </a:p>
          <a:p>
            <a:pPr eaLnBrk="1" hangingPunct="1">
              <a:lnSpc>
                <a:spcPct val="80000"/>
              </a:lnSpc>
              <a:buFont typeface="Wingdings" charset="2"/>
              <a:buNone/>
            </a:pPr>
            <a:r>
              <a:rPr lang="en-US" sz="2400"/>
              <a:t>		8. Part eight explains the incorporation doctrine.</a:t>
            </a:r>
          </a:p>
        </p:txBody>
      </p:sp>
      <p:sp>
        <p:nvSpPr>
          <p:cNvPr id="16388"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a:t>II. The United States Dual Court System</a:t>
            </a:r>
          </a:p>
        </p:txBody>
      </p:sp>
      <p:sp>
        <p:nvSpPr>
          <p:cNvPr id="25603" name="Rectangle 3"/>
          <p:cNvSpPr>
            <a:spLocks noGrp="1" noChangeArrowheads="1"/>
          </p:cNvSpPr>
          <p:nvPr>
            <p:ph type="body" idx="1"/>
          </p:nvPr>
        </p:nvSpPr>
        <p:spPr/>
        <p:txBody>
          <a:bodyPr/>
          <a:lstStyle/>
          <a:p>
            <a:pPr eaLnBrk="1" hangingPunct="1">
              <a:lnSpc>
                <a:spcPct val="90000"/>
              </a:lnSpc>
            </a:pPr>
            <a:r>
              <a:rPr lang="en-US" sz="2800"/>
              <a:t>A. Duality of the court system.</a:t>
            </a:r>
          </a:p>
          <a:p>
            <a:pPr eaLnBrk="1" hangingPunct="1">
              <a:lnSpc>
                <a:spcPct val="90000"/>
              </a:lnSpc>
              <a:buFont typeface="Wingdings" charset="2"/>
              <a:buNone/>
            </a:pPr>
            <a:r>
              <a:rPr lang="en-US" sz="2400"/>
              <a:t>		</a:t>
            </a:r>
            <a:r>
              <a:rPr lang="en-US" sz="2000"/>
              <a:t>1. State crimes are crimes prohibited at the state and local 	   levels</a:t>
            </a:r>
          </a:p>
          <a:p>
            <a:pPr eaLnBrk="1" hangingPunct="1">
              <a:lnSpc>
                <a:spcPct val="90000"/>
              </a:lnSpc>
              <a:buFont typeface="Wingdings" charset="2"/>
              <a:buNone/>
            </a:pPr>
            <a:r>
              <a:rPr lang="en-US" sz="2000"/>
              <a:t>		2. Federal crimes are proscribed by Congress</a:t>
            </a:r>
          </a:p>
          <a:p>
            <a:pPr eaLnBrk="1" hangingPunct="1">
              <a:lnSpc>
                <a:spcPct val="90000"/>
              </a:lnSpc>
              <a:buFont typeface="Wingdings" charset="2"/>
              <a:buNone/>
            </a:pPr>
            <a:r>
              <a:rPr lang="en-US" sz="2000"/>
              <a:t>		3. Certain acts are both federal and state crimes and can be 	   tried at both the state and local levels.</a:t>
            </a:r>
          </a:p>
          <a:p>
            <a:pPr eaLnBrk="1" hangingPunct="1">
              <a:lnSpc>
                <a:spcPct val="90000"/>
              </a:lnSpc>
              <a:buFont typeface="Wingdings" charset="2"/>
              <a:buNone/>
            </a:pPr>
            <a:r>
              <a:rPr lang="en-US" sz="2000"/>
              <a:t>			a. This does not constitute double jeopardy because 	               the defendant is not being tried by a single 			   sovereign twice.</a:t>
            </a:r>
          </a:p>
          <a:p>
            <a:pPr eaLnBrk="1" hangingPunct="1">
              <a:lnSpc>
                <a:spcPct val="90000"/>
              </a:lnSpc>
            </a:pPr>
            <a:r>
              <a:rPr lang="en-US" sz="2800"/>
              <a:t>B. The federal level</a:t>
            </a:r>
          </a:p>
          <a:p>
            <a:pPr eaLnBrk="1" hangingPunct="1">
              <a:lnSpc>
                <a:spcPct val="90000"/>
              </a:lnSpc>
              <a:buFont typeface="Wingdings" charset="2"/>
              <a:buNone/>
            </a:pPr>
            <a:r>
              <a:rPr lang="en-US" sz="2000"/>
              <a:t>		1. The federal system consists of the United States Supreme 	   Court, the United States courts of appeals, and the U.S. 	   district courts.</a:t>
            </a:r>
          </a:p>
        </p:txBody>
      </p:sp>
      <p:sp>
        <p:nvSpPr>
          <p:cNvPr id="17412"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a:t>II. The United States Dual Court System</a:t>
            </a:r>
          </a:p>
        </p:txBody>
      </p:sp>
      <p:sp>
        <p:nvSpPr>
          <p:cNvPr id="26627" name="Rectangle 3"/>
          <p:cNvSpPr>
            <a:spLocks noGrp="1" noChangeArrowheads="1"/>
          </p:cNvSpPr>
          <p:nvPr>
            <p:ph type="body" idx="1"/>
          </p:nvPr>
        </p:nvSpPr>
        <p:spPr/>
        <p:txBody>
          <a:bodyPr/>
          <a:lstStyle/>
          <a:p>
            <a:pPr eaLnBrk="1" hangingPunct="1">
              <a:lnSpc>
                <a:spcPct val="90000"/>
              </a:lnSpc>
            </a:pPr>
            <a:r>
              <a:rPr lang="en-US" sz="3600"/>
              <a:t>C. The state level</a:t>
            </a:r>
          </a:p>
          <a:p>
            <a:pPr eaLnBrk="1" hangingPunct="1">
              <a:lnSpc>
                <a:spcPct val="90000"/>
              </a:lnSpc>
              <a:buFont typeface="Wingdings" charset="2"/>
              <a:buNone/>
            </a:pPr>
            <a:r>
              <a:rPr lang="en-US" sz="2800"/>
              <a:t>		</a:t>
            </a:r>
            <a:r>
              <a:rPr lang="en-US" sz="2000"/>
              <a:t>1. States usually have one state supreme court, which    	     	    renders final decisions involving the laws of the state and its    	    constitution</a:t>
            </a:r>
          </a:p>
          <a:p>
            <a:pPr eaLnBrk="1" hangingPunct="1">
              <a:lnSpc>
                <a:spcPct val="90000"/>
              </a:lnSpc>
              <a:buFont typeface="Wingdings" charset="2"/>
              <a:buNone/>
            </a:pPr>
            <a:r>
              <a:rPr lang="en-US" sz="2000"/>
              <a:t>			a. Texas and Oklahoma vary from this model 		               in that they both have a final court of last 		               resort for both criminal and civil matters</a:t>
            </a:r>
          </a:p>
          <a:p>
            <a:pPr eaLnBrk="1" hangingPunct="1">
              <a:lnSpc>
                <a:spcPct val="90000"/>
              </a:lnSpc>
              <a:buFont typeface="Wingdings" charset="2"/>
              <a:buNone/>
            </a:pPr>
            <a:r>
              <a:rPr lang="en-US" sz="2000"/>
              <a:t>		2. States usually have intermediate appellate courts. </a:t>
            </a:r>
          </a:p>
          <a:p>
            <a:pPr eaLnBrk="1" hangingPunct="1">
              <a:lnSpc>
                <a:spcPct val="90000"/>
              </a:lnSpc>
              <a:buFont typeface="Wingdings" charset="2"/>
              <a:buNone/>
            </a:pPr>
            <a:r>
              <a:rPr lang="en-US" sz="2000"/>
              <a:t>			a. This is not a rigid stipulation. Thirty-five of 		               the fifty states have such courts.</a:t>
            </a:r>
          </a:p>
          <a:p>
            <a:pPr eaLnBrk="1" hangingPunct="1">
              <a:lnSpc>
                <a:spcPct val="90000"/>
              </a:lnSpc>
              <a:buFont typeface="Wingdings" charset="2"/>
              <a:buNone/>
            </a:pPr>
            <a:r>
              <a:rPr lang="en-US" sz="2000"/>
              <a:t>			b. In states with no intermediate appellate 	            	               courts, cases on appeal go directly from the trial 		   courts having venue to the state’s supreme court.</a:t>
            </a:r>
          </a:p>
        </p:txBody>
      </p:sp>
      <p:sp>
        <p:nvSpPr>
          <p:cNvPr id="18436"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a:t>II. The United States Dual Court System</a:t>
            </a:r>
          </a:p>
        </p:txBody>
      </p:sp>
      <p:sp>
        <p:nvSpPr>
          <p:cNvPr id="27651" name="Rectangle 3"/>
          <p:cNvSpPr>
            <a:spLocks noGrp="1" noChangeArrowheads="1"/>
          </p:cNvSpPr>
          <p:nvPr>
            <p:ph type="body" idx="1"/>
          </p:nvPr>
        </p:nvSpPr>
        <p:spPr/>
        <p:txBody>
          <a:bodyPr/>
          <a:lstStyle/>
          <a:p>
            <a:pPr eaLnBrk="1" hangingPunct="1">
              <a:lnSpc>
                <a:spcPct val="80000"/>
              </a:lnSpc>
            </a:pPr>
            <a:r>
              <a:rPr lang="en-US" sz="2800"/>
              <a:t>C. The state level</a:t>
            </a:r>
          </a:p>
          <a:p>
            <a:pPr eaLnBrk="1" hangingPunct="1">
              <a:lnSpc>
                <a:spcPct val="80000"/>
              </a:lnSpc>
              <a:buFont typeface="Wingdings" charset="2"/>
              <a:buNone/>
            </a:pPr>
            <a:r>
              <a:rPr lang="en-US" sz="2000"/>
              <a:t>		3. Below the intermediate appellate courts, states have trial  	   courts of general jurisdiction.</a:t>
            </a:r>
          </a:p>
          <a:p>
            <a:pPr eaLnBrk="1" hangingPunct="1">
              <a:lnSpc>
                <a:spcPct val="80000"/>
              </a:lnSpc>
              <a:buFont typeface="Wingdings" charset="2"/>
              <a:buNone/>
            </a:pPr>
            <a:r>
              <a:rPr lang="en-US" sz="2000"/>
              <a:t>			a. these include such diverse entities as circuit courts, 		   district courts, and courts of common pleas.</a:t>
            </a:r>
          </a:p>
          <a:p>
            <a:pPr eaLnBrk="1" hangingPunct="1">
              <a:lnSpc>
                <a:spcPct val="80000"/>
              </a:lnSpc>
              <a:buFont typeface="Wingdings" charset="2"/>
              <a:buNone/>
            </a:pPr>
            <a:endParaRPr lang="en-US" sz="2000"/>
          </a:p>
          <a:p>
            <a:pPr eaLnBrk="1" hangingPunct="1">
              <a:lnSpc>
                <a:spcPct val="80000"/>
              </a:lnSpc>
              <a:buFont typeface="Wingdings" charset="2"/>
              <a:buNone/>
            </a:pPr>
            <a:r>
              <a:rPr lang="en-US" sz="2000"/>
              <a:t>		4. At the bottom of the state judicial structure are the courts of 	   limited jurisdiction.</a:t>
            </a:r>
          </a:p>
          <a:p>
            <a:pPr eaLnBrk="1" hangingPunct="1">
              <a:lnSpc>
                <a:spcPct val="80000"/>
              </a:lnSpc>
              <a:buFont typeface="Wingdings" charset="2"/>
              <a:buNone/>
            </a:pPr>
            <a:r>
              <a:rPr lang="en-US" sz="2000"/>
              <a:t>			a. Their jurisdiction is limited.</a:t>
            </a:r>
          </a:p>
          <a:p>
            <a:pPr eaLnBrk="1" hangingPunct="1">
              <a:lnSpc>
                <a:spcPct val="80000"/>
              </a:lnSpc>
              <a:buFont typeface="Wingdings" charset="2"/>
              <a:buNone/>
            </a:pPr>
            <a:r>
              <a:rPr lang="en-US" sz="2000"/>
              <a:t>			b. Legally, they can hear only specific types of cases. 		   For example, minor civil matters and crimes 			   described as misdemeanors.</a:t>
            </a:r>
          </a:p>
          <a:p>
            <a:pPr eaLnBrk="1" hangingPunct="1">
              <a:lnSpc>
                <a:spcPct val="80000"/>
              </a:lnSpc>
              <a:buFont typeface="Wingdings" charset="2"/>
              <a:buNone/>
            </a:pPr>
            <a:r>
              <a:rPr lang="en-US" sz="2000"/>
              <a:t>			c. They are known by such names as magistrate 		   courts, police courts, justices of the peace courts, 		   and municipal courts.</a:t>
            </a:r>
          </a:p>
        </p:txBody>
      </p:sp>
      <p:sp>
        <p:nvSpPr>
          <p:cNvPr id="19460"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a:t>II. The United States Dual Court System</a:t>
            </a:r>
          </a:p>
        </p:txBody>
      </p:sp>
      <p:sp>
        <p:nvSpPr>
          <p:cNvPr id="28675" name="Rectangle 3"/>
          <p:cNvSpPr>
            <a:spLocks noGrp="1" noChangeArrowheads="1"/>
          </p:cNvSpPr>
          <p:nvPr>
            <p:ph type="body" idx="1"/>
          </p:nvPr>
        </p:nvSpPr>
        <p:spPr/>
        <p:txBody>
          <a:bodyPr/>
          <a:lstStyle/>
          <a:p>
            <a:pPr eaLnBrk="1" hangingPunct="1"/>
            <a:r>
              <a:rPr lang="en-US"/>
              <a:t>C. The state level</a:t>
            </a:r>
          </a:p>
          <a:p>
            <a:pPr eaLnBrk="1" hangingPunct="1">
              <a:buFont typeface="Wingdings" charset="2"/>
              <a:buNone/>
            </a:pPr>
            <a:r>
              <a:rPr lang="en-US" sz="2800"/>
              <a:t>		</a:t>
            </a:r>
            <a:r>
              <a:rPr lang="en-US" sz="2400"/>
              <a:t>5. The United States Supreme Court</a:t>
            </a:r>
          </a:p>
          <a:p>
            <a:pPr eaLnBrk="1" hangingPunct="1">
              <a:buFont typeface="Wingdings" charset="2"/>
              <a:buNone/>
            </a:pPr>
            <a:r>
              <a:rPr lang="en-US" sz="2400"/>
              <a:t>		    a. In the federal system, the Supreme Court is 	        the highest court in the land.</a:t>
            </a:r>
          </a:p>
          <a:p>
            <a:pPr eaLnBrk="1" hangingPunct="1">
              <a:buFont typeface="Wingdings" charset="2"/>
              <a:buNone/>
            </a:pPr>
            <a:r>
              <a:rPr lang="en-US" sz="2400"/>
              <a:t>		    b. Its constitutional importance is articulated by 	       Article III of the United States Constitution.</a:t>
            </a:r>
          </a:p>
          <a:p>
            <a:pPr eaLnBrk="1" hangingPunct="1">
              <a:buFont typeface="Wingdings" charset="2"/>
              <a:buNone/>
            </a:pPr>
            <a:r>
              <a:rPr lang="en-US" sz="2400"/>
              <a:t>		    c. The Court is composed of a chief justice and 	       eight associate justices. </a:t>
            </a:r>
          </a:p>
          <a:p>
            <a:pPr eaLnBrk="1" hangingPunct="1">
              <a:buFont typeface="Wingdings" charset="2"/>
              <a:buNone/>
            </a:pPr>
            <a:r>
              <a:rPr lang="en-US" sz="2400"/>
              <a:t>		    d. The justices are appointed by the president 	        with the “advice and consent” of the senate.</a:t>
            </a:r>
          </a:p>
        </p:txBody>
      </p:sp>
      <p:sp>
        <p:nvSpPr>
          <p:cNvPr id="20484"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a:t>II. The United States Dual Court System</a:t>
            </a:r>
          </a:p>
        </p:txBody>
      </p:sp>
      <p:sp>
        <p:nvSpPr>
          <p:cNvPr id="29699" name="Rectangle 3"/>
          <p:cNvSpPr>
            <a:spLocks noGrp="1" noChangeArrowheads="1"/>
          </p:cNvSpPr>
          <p:nvPr>
            <p:ph type="body" idx="1"/>
          </p:nvPr>
        </p:nvSpPr>
        <p:spPr/>
        <p:txBody>
          <a:bodyPr/>
          <a:lstStyle/>
          <a:p>
            <a:pPr eaLnBrk="1" hangingPunct="1">
              <a:lnSpc>
                <a:spcPct val="80000"/>
              </a:lnSpc>
            </a:pPr>
            <a:r>
              <a:rPr lang="en-US" sz="2800"/>
              <a:t>C. The state level</a:t>
            </a:r>
          </a:p>
          <a:p>
            <a:pPr eaLnBrk="1" hangingPunct="1">
              <a:lnSpc>
                <a:spcPct val="80000"/>
              </a:lnSpc>
              <a:buFont typeface="Wingdings" charset="2"/>
              <a:buNone/>
            </a:pPr>
            <a:r>
              <a:rPr lang="en-US" sz="2000"/>
              <a:t>		5. The United States Supreme Court</a:t>
            </a:r>
          </a:p>
          <a:p>
            <a:pPr eaLnBrk="1" hangingPunct="1">
              <a:lnSpc>
                <a:spcPct val="80000"/>
              </a:lnSpc>
              <a:buFont typeface="Wingdings" charset="2"/>
              <a:buNone/>
            </a:pPr>
            <a:r>
              <a:rPr lang="en-US" sz="2000"/>
              <a:t>		    e. The justices enjoy life tenure and can only be removed by     	        impeachment.</a:t>
            </a:r>
          </a:p>
          <a:p>
            <a:pPr eaLnBrk="1" hangingPunct="1">
              <a:lnSpc>
                <a:spcPct val="80000"/>
              </a:lnSpc>
              <a:buFont typeface="Wingdings" charset="2"/>
              <a:buNone/>
            </a:pPr>
            <a:r>
              <a:rPr lang="en-US" sz="2000"/>
              <a:t>	           f. The Court is the final appellate court in the land.</a:t>
            </a:r>
          </a:p>
          <a:p>
            <a:pPr eaLnBrk="1" hangingPunct="1">
              <a:lnSpc>
                <a:spcPct val="80000"/>
              </a:lnSpc>
              <a:buFont typeface="Wingdings" charset="2"/>
              <a:buNone/>
            </a:pPr>
            <a:r>
              <a:rPr lang="en-US" sz="2000"/>
              <a:t>		    g. Its basic function is to interpret federal laws and the U.S. 	       Constitution.</a:t>
            </a:r>
          </a:p>
          <a:p>
            <a:pPr eaLnBrk="1" hangingPunct="1">
              <a:lnSpc>
                <a:spcPct val="80000"/>
              </a:lnSpc>
              <a:buFont typeface="Wingdings" charset="2"/>
              <a:buNone/>
            </a:pPr>
            <a:r>
              <a:rPr lang="en-US" sz="2000"/>
              <a:t>		    h. Below the U.S. Supreme Court, at the intermediate level,    	       are the U.S. courts of appeals.</a:t>
            </a:r>
          </a:p>
          <a:p>
            <a:pPr eaLnBrk="1" hangingPunct="1">
              <a:lnSpc>
                <a:spcPct val="80000"/>
              </a:lnSpc>
              <a:buFont typeface="Wingdings" charset="2"/>
              <a:buNone/>
            </a:pPr>
            <a:r>
              <a:rPr lang="en-US" sz="2000"/>
              <a:t>	           i. Below the intermediate level are the U.S. District courts 	      which are located in ninety-four judicial districts. There 	      are approximately 646 judges. These courts have limited 	      jurisdiction and were designed to relieve the heavy judicial 	      workload. They try minor cases punishable by one year or 	      less.</a:t>
            </a:r>
          </a:p>
        </p:txBody>
      </p:sp>
      <p:sp>
        <p:nvSpPr>
          <p:cNvPr id="21508" name="Text Box 4"/>
          <p:cNvSpPr txBox="1">
            <a:spLocks noChangeArrowheads="1"/>
          </p:cNvSpPr>
          <p:nvPr/>
        </p:nvSpPr>
        <p:spPr bwMode="auto">
          <a:xfrm>
            <a:off x="6248400" y="6324600"/>
            <a:ext cx="2743200" cy="274638"/>
          </a:xfrm>
          <a:prstGeom prst="rect">
            <a:avLst/>
          </a:prstGeom>
          <a:noFill/>
          <a:ln w="9525">
            <a:noFill/>
            <a:miter lim="800000"/>
            <a:headEnd/>
            <a:tailEnd/>
          </a:ln>
        </p:spPr>
        <p:txBody>
          <a:bodyPr>
            <a:prstTxWarp prst="textNoShape">
              <a:avLst/>
            </a:prstTxWarp>
            <a:spAutoFit/>
          </a:bodyPr>
          <a:lstStyle/>
          <a:p>
            <a:pPr>
              <a:spcBef>
                <a:spcPct val="50000"/>
              </a:spcBef>
            </a:pPr>
            <a:r>
              <a:rPr lang="en-US" sz="1200"/>
              <a:t>Langsam, Brooks &amp; Anderson (2007)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Arial"/>
        <a:cs typeface="Arial"/>
      </a:majorFont>
      <a:minorFont>
        <a:latin typeface="Tahom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1386</Words>
  <Application>Microsoft Macintosh PowerPoint</Application>
  <PresentationFormat>On-screen Show (4:3)</PresentationFormat>
  <Paragraphs>88</Paragraphs>
  <Slides>11</Slides>
  <Notes>0</Notes>
  <HiddenSlides>0</HiddenSlides>
  <MMClips>0</MMClips>
  <ScaleCrop>false</ScaleCrop>
  <HeadingPairs>
    <vt:vector size="4" baseType="variant">
      <vt:variant>
        <vt:lpstr>Design Template</vt:lpstr>
      </vt:variant>
      <vt:variant>
        <vt:i4>2</vt:i4>
      </vt:variant>
      <vt:variant>
        <vt:lpstr>Slide Titles</vt:lpstr>
      </vt:variant>
      <vt:variant>
        <vt:i4>11</vt:i4>
      </vt:variant>
    </vt:vector>
  </HeadingPairs>
  <TitlesOfParts>
    <vt:vector size="13" baseType="lpstr">
      <vt:lpstr>Office Theme</vt:lpstr>
      <vt:lpstr>Balance</vt:lpstr>
      <vt:lpstr>The Court System and Legal Rights </vt:lpstr>
      <vt:lpstr>I. Introduction</vt:lpstr>
      <vt:lpstr>I. Introduction</vt:lpstr>
      <vt:lpstr>I. Introduction</vt:lpstr>
      <vt:lpstr>II. The United States Dual Court System</vt:lpstr>
      <vt:lpstr>II. The United States Dual Court System</vt:lpstr>
      <vt:lpstr>II. The United States Dual Court System</vt:lpstr>
      <vt:lpstr>II. The United States Dual Court System</vt:lpstr>
      <vt:lpstr>II. The United States Dual Court System</vt:lpstr>
      <vt:lpstr>III. The Trial and Appellate Processes Distinguished</vt:lpstr>
      <vt:lpstr>The full set of PowerPoint slides is available upon adoption.  Email bhall@cap-press.com  for more information.</vt:lpstr>
    </vt:vector>
  </TitlesOfParts>
  <Company>Carolina Academic Press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Sipe</dc:creator>
  <cp:lastModifiedBy>Keith Sipe</cp:lastModifiedBy>
  <cp:revision>2</cp:revision>
  <dcterms:created xsi:type="dcterms:W3CDTF">2010-01-18T16:59:52Z</dcterms:created>
  <dcterms:modified xsi:type="dcterms:W3CDTF">2010-01-18T17:04:40Z</dcterms:modified>
</cp:coreProperties>
</file>