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D978DC-5D28-2243-9B62-5D0D7E99E53F}" type="datetimeFigureOut">
              <a:rPr lang="en-US" smtClean="0"/>
              <a:t>9/1/17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0FE16-F640-2646-968B-37E08ED48AF0}" type="slidenum">
              <a:rPr lang="en-US" smtClean="0"/>
              <a:t>‹#›</a:t>
            </a:fld>
            <a:endParaRPr lang="en-US"/>
          </a:p>
        </p:txBody>
      </p:sp>
    </p:spTree>
    <p:extLst>
      <p:ext uri="{BB962C8B-B14F-4D97-AF65-F5344CB8AC3E}">
        <p14:creationId xmlns:p14="http://schemas.microsoft.com/office/powerpoint/2010/main" val="103506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8D6AEB-FEA4-6646-8D79-4109A7582A1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9007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A51947FF-C3AD-B043-B14D-65EB1C042CF7}" type="datetime1">
              <a:rPr lang="en-US" smtClean="0">
                <a:solidFill>
                  <a:srgbClr val="438086"/>
                </a:solidFill>
              </a:rPr>
              <a:pPr/>
              <a:t>9/1/17</a:t>
            </a:fld>
            <a:endParaRPr lang="en-US">
              <a:solidFill>
                <a:srgbClr val="438086"/>
              </a:solidFill>
            </a:endParaRPr>
          </a:p>
        </p:txBody>
      </p:sp>
      <p:sp>
        <p:nvSpPr>
          <p:cNvPr id="17" name="Footer Placeholder 16"/>
          <p:cNvSpPr>
            <a:spLocks noGrp="1"/>
          </p:cNvSpPr>
          <p:nvPr>
            <p:ph type="ftr" sz="quarter" idx="11"/>
          </p:nvPr>
        </p:nvSpPr>
        <p:spPr>
          <a:xfrm>
            <a:off x="7213600" y="4205288"/>
            <a:ext cx="1727200" cy="457200"/>
          </a:xfrm>
        </p:spPr>
        <p:txBody>
          <a:bodyPr/>
          <a:lstStyle/>
          <a:p>
            <a:r>
              <a:rPr lang="en-US" smtClean="0">
                <a:solidFill>
                  <a:srgbClr val="438086"/>
                </a:solidFill>
              </a:rPr>
              <a:t>Copyright © 2017 Elaine Gunnison. All rights reserved.</a:t>
            </a:r>
            <a:endParaRPr lang="en-US">
              <a:solidFill>
                <a:srgbClr val="438086"/>
              </a:solidFill>
            </a:endParaRPr>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6266A326-9AEF-44E8-845D-C3EBCA0203E3}"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7713DF-3998-B448-8E55-F2912FE343BC}" type="datetime1">
              <a:rPr lang="en-US" smtClean="0">
                <a:solidFill>
                  <a:srgbClr val="438086"/>
                </a:solidFill>
              </a:rPr>
              <a:pPr/>
              <a:t>9/1/17</a:t>
            </a:fld>
            <a:endParaRPr lang="en-US">
              <a:solidFill>
                <a:srgbClr val="438086"/>
              </a:solidFill>
            </a:endParaRPr>
          </a:p>
        </p:txBody>
      </p:sp>
      <p:sp>
        <p:nvSpPr>
          <p:cNvPr id="5" name="Footer Placeholder 4"/>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6" name="Slide Number Placeholder 5"/>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11F7FA-8930-744D-9A04-285E336C043A}" type="datetime1">
              <a:rPr lang="en-US" smtClean="0">
                <a:solidFill>
                  <a:srgbClr val="438086"/>
                </a:solidFill>
              </a:rPr>
              <a:pPr/>
              <a:t>9/1/17</a:t>
            </a:fld>
            <a:endParaRPr lang="en-US">
              <a:solidFill>
                <a:srgbClr val="438086"/>
              </a:solidFill>
            </a:endParaRPr>
          </a:p>
        </p:txBody>
      </p:sp>
      <p:sp>
        <p:nvSpPr>
          <p:cNvPr id="5" name="Footer Placeholder 4"/>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6" name="Slide Number Placeholder 5"/>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4DD93D-955E-604B-877F-2EA78CAC6DFD}" type="datetime1">
              <a:rPr lang="en-US" smtClean="0">
                <a:solidFill>
                  <a:srgbClr val="438086"/>
                </a:solidFill>
              </a:rPr>
              <a:pPr/>
              <a:t>9/1/17</a:t>
            </a:fld>
            <a:endParaRPr lang="en-US">
              <a:solidFill>
                <a:srgbClr val="438086"/>
              </a:solidFill>
            </a:endParaRPr>
          </a:p>
        </p:txBody>
      </p:sp>
      <p:sp>
        <p:nvSpPr>
          <p:cNvPr id="5" name="Footer Placeholder 4"/>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6" name="Slide Number Placeholder 5"/>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3E783E7-92FE-7047-8D74-F65AB11A4AC3}" type="datetime1">
              <a:rPr lang="en-US" smtClean="0">
                <a:solidFill>
                  <a:srgbClr val="438086"/>
                </a:solidFill>
              </a:rPr>
              <a:pPr/>
              <a:t>9/1/17</a:t>
            </a:fld>
            <a:endParaRPr lang="en-US">
              <a:solidFill>
                <a:srgbClr val="438086"/>
              </a:solidFill>
            </a:endParaRPr>
          </a:p>
        </p:txBody>
      </p:sp>
      <p:sp>
        <p:nvSpPr>
          <p:cNvPr id="5" name="Footer Placeholder 4"/>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6" name="Slide Number Placeholder 5"/>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F180D95-50EA-764A-9DA0-233DC1B7FC72}" type="datetime1">
              <a:rPr lang="en-US" smtClean="0">
                <a:solidFill>
                  <a:srgbClr val="438086"/>
                </a:solidFill>
              </a:rPr>
              <a:pPr/>
              <a:t>9/1/17</a:t>
            </a:fld>
            <a:endParaRPr lang="en-US">
              <a:solidFill>
                <a:srgbClr val="438086"/>
              </a:solidFill>
            </a:endParaRPr>
          </a:p>
        </p:txBody>
      </p:sp>
      <p:sp>
        <p:nvSpPr>
          <p:cNvPr id="6" name="Footer Placeholder 5"/>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7" name="Slide Number Placeholder 6"/>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9AC9D6EE-D51D-EE47-944C-C708FE43579A}" type="datetime1">
              <a:rPr lang="en-US" smtClean="0">
                <a:solidFill>
                  <a:srgbClr val="438086"/>
                </a:solidFill>
              </a:rPr>
              <a:pPr/>
              <a:t>9/1/17</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6266A326-9AEF-44E8-845D-C3EBCA0203E3}"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solidFill>
                  <a:srgbClr val="438086"/>
                </a:solidFill>
              </a:rPr>
              <a:t>Copyright © 2017 Elaine Gunnison. All rights reserved.</a:t>
            </a:r>
            <a:endParaRPr lang="en-US">
              <a:solidFill>
                <a:srgbClr val="438086"/>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CE402DAA-4275-5849-9F29-37A7D205AC21}" type="datetime1">
              <a:rPr lang="en-US" smtClean="0">
                <a:solidFill>
                  <a:srgbClr val="438086"/>
                </a:solidFill>
              </a:rPr>
              <a:pPr/>
              <a:t>9/1/17</a:t>
            </a:fld>
            <a:endParaRPr lang="en-US">
              <a:solidFill>
                <a:srgbClr val="438086"/>
              </a:solidFill>
            </a:endParaRPr>
          </a:p>
        </p:txBody>
      </p:sp>
      <p:sp>
        <p:nvSpPr>
          <p:cNvPr id="4" name="Footer Placeholder 3"/>
          <p:cNvSpPr>
            <a:spLocks noGrp="1"/>
          </p:cNvSpPr>
          <p:nvPr>
            <p:ph type="ftr" sz="quarter" idx="11"/>
          </p:nvPr>
        </p:nvSpPr>
        <p:spPr>
          <a:xfrm>
            <a:off x="7010400" y="612648"/>
            <a:ext cx="1767840" cy="457200"/>
          </a:xfrm>
        </p:spPr>
        <p:txBody>
          <a:bodyPr/>
          <a:lstStyle/>
          <a:p>
            <a:r>
              <a:rPr lang="en-US" smtClean="0">
                <a:solidFill>
                  <a:srgbClr val="438086"/>
                </a:solidFill>
              </a:rPr>
              <a:t>Copyright © 2017 Elaine Gunnison. All rights reserved.</a:t>
            </a:r>
            <a:endParaRPr lang="en-US">
              <a:solidFill>
                <a:srgbClr val="438086"/>
              </a:solidFill>
            </a:endParaRPr>
          </a:p>
        </p:txBody>
      </p:sp>
      <p:sp>
        <p:nvSpPr>
          <p:cNvPr id="5" name="Slide Number Placeholder 4"/>
          <p:cNvSpPr>
            <a:spLocks noGrp="1"/>
          </p:cNvSpPr>
          <p:nvPr>
            <p:ph type="sldNum" sz="quarter" idx="12"/>
          </p:nvPr>
        </p:nvSpPr>
        <p:spPr>
          <a:xfrm>
            <a:off x="10899648" y="2272"/>
            <a:ext cx="1016000" cy="365760"/>
          </a:xfrm>
        </p:spPr>
        <p:txBody>
          <a:bodyPr/>
          <a:lstStyle/>
          <a:p>
            <a:fld id="{6266A326-9AEF-44E8-845D-C3EBCA0203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EB704-AF80-9F42-AF9C-1B25662C8BB3}" type="datetime1">
              <a:rPr lang="en-US" smtClean="0">
                <a:solidFill>
                  <a:srgbClr val="438086"/>
                </a:solidFill>
              </a:rPr>
              <a:pPr/>
              <a:t>9/1/17</a:t>
            </a:fld>
            <a:endParaRPr lang="en-US">
              <a:solidFill>
                <a:srgbClr val="438086"/>
              </a:solidFill>
            </a:endParaRPr>
          </a:p>
        </p:txBody>
      </p:sp>
      <p:sp>
        <p:nvSpPr>
          <p:cNvPr id="3" name="Footer Placeholder 2"/>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4" name="Slide Number Placeholder 3"/>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1F62AF-DC4C-0842-B5E4-B9DA1A319F24}" type="datetime1">
              <a:rPr lang="en-US" smtClean="0">
                <a:solidFill>
                  <a:srgbClr val="438086"/>
                </a:solidFill>
              </a:rPr>
              <a:pPr/>
              <a:t>9/1/17</a:t>
            </a:fld>
            <a:endParaRPr lang="en-US">
              <a:solidFill>
                <a:srgbClr val="438086"/>
              </a:solidFill>
            </a:endParaRPr>
          </a:p>
        </p:txBody>
      </p:sp>
      <p:sp>
        <p:nvSpPr>
          <p:cNvPr id="6" name="Footer Placeholder 5"/>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7" name="Slide Number Placeholder 6"/>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FCE5B6C-1994-B840-95EA-8F0D8C890A81}" type="datetime1">
              <a:rPr lang="en-US" smtClean="0">
                <a:solidFill>
                  <a:srgbClr val="438086"/>
                </a:solidFill>
              </a:rPr>
              <a:pPr/>
              <a:t>9/1/17</a:t>
            </a:fld>
            <a:endParaRPr lang="en-US">
              <a:solidFill>
                <a:srgbClr val="438086"/>
              </a:solidFill>
            </a:endParaRPr>
          </a:p>
        </p:txBody>
      </p:sp>
      <p:sp>
        <p:nvSpPr>
          <p:cNvPr id="6" name="Footer Placeholder 5"/>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
        <p:nvSpPr>
          <p:cNvPr id="7" name="Slide Number Placeholder 6"/>
          <p:cNvSpPr>
            <a:spLocks noGrp="1"/>
          </p:cNvSpPr>
          <p:nvPr>
            <p:ph type="sldNum" sz="quarter" idx="12"/>
          </p:nvPr>
        </p:nvSpPr>
        <p:spPr/>
        <p:txBody>
          <a:bodyPr/>
          <a:lstStyle/>
          <a:p>
            <a:fld id="{6266A326-9AEF-44E8-845D-C3EBCA0203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7D4BCE79-BB26-1242-902D-F02176AFF517}" type="datetime1">
              <a:rPr lang="en-US" smtClean="0">
                <a:solidFill>
                  <a:srgbClr val="438086"/>
                </a:solidFill>
              </a:rPr>
              <a:pPr/>
              <a:t>9/1/17</a:t>
            </a:fld>
            <a:endParaRPr lang="en-US">
              <a:solidFill>
                <a:srgbClr val="438086"/>
              </a:solidFill>
            </a:endParaRP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r>
              <a:rPr lang="en-US" smtClean="0">
                <a:solidFill>
                  <a:srgbClr val="438086"/>
                </a:solidFill>
              </a:rPr>
              <a:t>Copyright © 2017 Elaine Gunnison. All rights reserved.</a:t>
            </a:r>
            <a:endParaRPr lang="en-US">
              <a:solidFill>
                <a:srgbClr val="438086"/>
              </a:solidFill>
            </a:endParaRPr>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6266A326-9AEF-44E8-845D-C3EBCA0203E3}" type="slidenum">
              <a:rPr lang="en-US" smtClean="0"/>
              <a:pPr/>
              <a:t>‹#›</a:t>
            </a:fld>
            <a:endParaRPr lang="en-US"/>
          </a:p>
        </p:txBody>
      </p:sp>
    </p:spTree>
    <p:extLst>
      <p:ext uri="{BB962C8B-B14F-4D97-AF65-F5344CB8AC3E}">
        <p14:creationId xmlns:p14="http://schemas.microsoft.com/office/powerpoint/2010/main" val="1732658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a:t>
            </a:r>
          </a:p>
        </p:txBody>
      </p:sp>
      <p:sp>
        <p:nvSpPr>
          <p:cNvPr id="3" name="Subtitle 2"/>
          <p:cNvSpPr>
            <a:spLocks noGrp="1"/>
          </p:cNvSpPr>
          <p:nvPr>
            <p:ph type="subTitle" idx="1"/>
          </p:nvPr>
        </p:nvSpPr>
        <p:spPr/>
        <p:txBody>
          <a:bodyPr/>
          <a:lstStyle/>
          <a:p>
            <a:r>
              <a:rPr lang="en-US" dirty="0"/>
              <a:t>Community Corrections: Historical Development &amp; Current Trends</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915173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spcBef>
                <a:spcPts val="0"/>
              </a:spcBef>
              <a:buClrTx/>
              <a:buNone/>
            </a:pPr>
            <a:r>
              <a:rPr lang="en-US" dirty="0"/>
              <a:t>The full set of PowerPoint slides is available upon </a:t>
            </a:r>
            <a:r>
              <a:rPr lang="en-US" dirty="0" smtClean="0"/>
              <a:t>adoption of </a:t>
            </a:r>
            <a:r>
              <a:rPr lang="en-US" i="1" dirty="0" smtClean="0"/>
              <a:t>Community Corrections</a:t>
            </a:r>
            <a:r>
              <a:rPr lang="en-US" dirty="0" smtClean="0"/>
              <a:t>. If you are a professor using the book for a class, email </a:t>
            </a:r>
            <a:r>
              <a:rPr lang="en-US" dirty="0">
                <a:hlinkClick r:id="rId2"/>
              </a:rPr>
              <a:t>bhall@cap-press.com</a:t>
            </a:r>
            <a:r>
              <a:rPr lang="en-US" dirty="0"/>
              <a:t> for more information.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92914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lstStyle/>
          <a:p>
            <a:r>
              <a:rPr lang="en-US" dirty="0"/>
              <a:t>Student Learning Outcomes</a:t>
            </a:r>
          </a:p>
        </p:txBody>
      </p:sp>
      <p:sp>
        <p:nvSpPr>
          <p:cNvPr id="3" name="Content Placeholder 2"/>
          <p:cNvSpPr>
            <a:spLocks noGrp="1"/>
          </p:cNvSpPr>
          <p:nvPr>
            <p:ph idx="1"/>
          </p:nvPr>
        </p:nvSpPr>
        <p:spPr/>
        <p:txBody>
          <a:bodyPr>
            <a:normAutofit lnSpcReduction="10000"/>
          </a:bodyPr>
          <a:lstStyle/>
          <a:p>
            <a:pPr lvl="0"/>
            <a:r>
              <a:rPr lang="en-US" dirty="0"/>
              <a:t>Explain why a text on community corrections is important</a:t>
            </a:r>
          </a:p>
          <a:p>
            <a:pPr lvl="0"/>
            <a:endParaRPr lang="en-US" dirty="0"/>
          </a:p>
          <a:p>
            <a:pPr lvl="0"/>
            <a:r>
              <a:rPr lang="en-US" dirty="0"/>
              <a:t>Describe what is meant by the term community corrections</a:t>
            </a:r>
          </a:p>
          <a:p>
            <a:pPr lvl="0"/>
            <a:endParaRPr lang="en-US" dirty="0"/>
          </a:p>
          <a:p>
            <a:pPr lvl="0"/>
            <a:r>
              <a:rPr lang="en-US" dirty="0"/>
              <a:t>Summarize the history of community corrections in the U.S., and describe how current economic conditions have impacted community corrections practices in the U.S.</a:t>
            </a:r>
          </a:p>
          <a:p>
            <a:pPr lvl="0"/>
            <a:endParaRPr lang="en-US" dirty="0"/>
          </a:p>
          <a:p>
            <a:pPr lvl="0"/>
            <a:r>
              <a:rPr lang="en-US" dirty="0"/>
              <a:t>Describe reentry challenges faced by community corrections offenders</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137718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lstStyle/>
          <a:p>
            <a:r>
              <a:rPr lang="en-US" dirty="0"/>
              <a:t>Introduction</a:t>
            </a:r>
          </a:p>
        </p:txBody>
      </p:sp>
      <p:sp>
        <p:nvSpPr>
          <p:cNvPr id="3" name="Content Placeholder 2"/>
          <p:cNvSpPr>
            <a:spLocks noGrp="1"/>
          </p:cNvSpPr>
          <p:nvPr>
            <p:ph idx="1"/>
          </p:nvPr>
        </p:nvSpPr>
        <p:spPr/>
        <p:txBody>
          <a:bodyPr>
            <a:normAutofit/>
          </a:bodyPr>
          <a:lstStyle/>
          <a:p>
            <a:pPr lvl="0"/>
            <a:r>
              <a:rPr lang="en-US" dirty="0"/>
              <a:t>Prison is commonly thought of when discussing punishment in the criminal justice system due to its visibility and presence in media</a:t>
            </a:r>
          </a:p>
          <a:p>
            <a:pPr lvl="0"/>
            <a:r>
              <a:rPr lang="en-US" dirty="0"/>
              <a:t>However, community corrections sentences account for the largest number of offenders sentenced in the U.S.</a:t>
            </a:r>
          </a:p>
          <a:p>
            <a:pPr lvl="1"/>
            <a:r>
              <a:rPr lang="en-US" sz="2800" dirty="0"/>
              <a:t>Similar to prison, community corrections sentences are sometimes mentioned in </a:t>
            </a:r>
            <a:r>
              <a:rPr lang="en-US" sz="2800" dirty="0" err="1"/>
              <a:t>medi</a:t>
            </a:r>
            <a:endParaRPr lang="en-US" sz="2800" dirty="0"/>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76403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normAutofit fontScale="90000"/>
          </a:bodyPr>
          <a:lstStyle/>
          <a:p>
            <a:r>
              <a:rPr lang="en-US" dirty="0"/>
              <a:t>Reasons for Focus on Community Corrections</a:t>
            </a:r>
          </a:p>
        </p:txBody>
      </p:sp>
      <p:sp>
        <p:nvSpPr>
          <p:cNvPr id="3" name="Content Placeholder 2"/>
          <p:cNvSpPr>
            <a:spLocks noGrp="1"/>
          </p:cNvSpPr>
          <p:nvPr>
            <p:ph idx="1"/>
          </p:nvPr>
        </p:nvSpPr>
        <p:spPr>
          <a:xfrm>
            <a:off x="1981200" y="2249424"/>
            <a:ext cx="8229600" cy="4608576"/>
          </a:xfrm>
        </p:spPr>
        <p:txBody>
          <a:bodyPr>
            <a:normAutofit fontScale="55000" lnSpcReduction="20000"/>
          </a:bodyPr>
          <a:lstStyle/>
          <a:p>
            <a:pPr lvl="0"/>
            <a:r>
              <a:rPr lang="en-US" dirty="0"/>
              <a:t>Community corrections refers to the range of formal criminal justice punishments that are carried out in the community (i.e., outside prison walls)</a:t>
            </a:r>
          </a:p>
          <a:p>
            <a:pPr lvl="1"/>
            <a:r>
              <a:rPr lang="en-US" sz="2800" dirty="0"/>
              <a:t>In the U.S., community corrections sentences emerged in the late 1800s and throughout the 1900s</a:t>
            </a:r>
          </a:p>
          <a:p>
            <a:pPr lvl="1"/>
            <a:r>
              <a:rPr lang="en-US" sz="2800" dirty="0"/>
              <a:t>Two familiar forms of community corrections include probation and parole</a:t>
            </a:r>
          </a:p>
          <a:p>
            <a:pPr lvl="1"/>
            <a:r>
              <a:rPr lang="en-US" sz="2800" dirty="0"/>
              <a:t>Millions more individuals are serving community corrections than the number of all individuals serving time in state and federal prisons and in jails combined</a:t>
            </a:r>
          </a:p>
          <a:p>
            <a:pPr lvl="0"/>
            <a:r>
              <a:rPr lang="en-US" dirty="0"/>
              <a:t>Much the knowledge on community corrections has been developed by researchers in the past several decades</a:t>
            </a:r>
          </a:p>
          <a:p>
            <a:pPr lvl="1"/>
            <a:r>
              <a:rPr lang="en-US" sz="2800" dirty="0"/>
              <a:t>Limitations to the knowledge base are due to researchers focusing on examining prisons</a:t>
            </a:r>
          </a:p>
          <a:p>
            <a:pPr lvl="1"/>
            <a:r>
              <a:rPr lang="en-US" sz="2800" dirty="0"/>
              <a:t>Many texts on corrections are still limited in their inclusion of community corrections</a:t>
            </a:r>
          </a:p>
          <a:p>
            <a:pPr lvl="0"/>
            <a:r>
              <a:rPr lang="en-US" dirty="0"/>
              <a:t>This text on community corrections aims to aid individuals pursuing careers in the criminal justice system by providing insight into community corrections as well as the knowledge necessary to develop policy implications for improvements</a:t>
            </a:r>
          </a:p>
          <a:p>
            <a:pPr lvl="1"/>
            <a:r>
              <a:rPr lang="en-US" sz="2800" dirty="0"/>
              <a:t>Policy implications refer to policies that can be implemented to combat a social problem</a:t>
            </a:r>
          </a:p>
          <a:p>
            <a:pPr lvl="0"/>
            <a:r>
              <a:rPr lang="en-US" dirty="0"/>
              <a:t>With the increased number of community corrections sentences today, examining issues within this field has become increasingly important</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133047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normAutofit fontScale="90000"/>
          </a:bodyPr>
          <a:lstStyle/>
          <a:p>
            <a:r>
              <a:rPr lang="en-US" dirty="0"/>
              <a:t>Brief History of Community Corrections and Trends</a:t>
            </a:r>
          </a:p>
        </p:txBody>
      </p:sp>
      <p:sp>
        <p:nvSpPr>
          <p:cNvPr id="3" name="Content Placeholder 2"/>
          <p:cNvSpPr>
            <a:spLocks noGrp="1"/>
          </p:cNvSpPr>
          <p:nvPr>
            <p:ph idx="1"/>
          </p:nvPr>
        </p:nvSpPr>
        <p:spPr/>
        <p:txBody>
          <a:bodyPr>
            <a:normAutofit fontScale="85000" lnSpcReduction="10000"/>
          </a:bodyPr>
          <a:lstStyle/>
          <a:p>
            <a:pPr lvl="0"/>
            <a:r>
              <a:rPr lang="en-US" dirty="0"/>
              <a:t>The shift towards the development of community corrections began in Boston during the 1840s with the development and implementation of probation</a:t>
            </a:r>
          </a:p>
          <a:p>
            <a:pPr lvl="0"/>
            <a:r>
              <a:rPr lang="en-US" dirty="0"/>
              <a:t>Probation is a sentence served in the community in lieu of incarceration</a:t>
            </a:r>
          </a:p>
          <a:p>
            <a:pPr lvl="1"/>
            <a:r>
              <a:rPr lang="en-US" sz="2800" dirty="0"/>
              <a:t>Not </a:t>
            </a:r>
            <a:r>
              <a:rPr lang="en-US" sz="2800"/>
              <a:t>well received </a:t>
            </a:r>
            <a:r>
              <a:rPr lang="en-US" sz="2800" dirty="0"/>
              <a:t>when first implemented</a:t>
            </a:r>
          </a:p>
          <a:p>
            <a:pPr lvl="1"/>
            <a:r>
              <a:rPr lang="en-US" sz="2800" dirty="0"/>
              <a:t>Probation gained popularity as a possible alternative community corrections sentence 30 years after its development</a:t>
            </a:r>
          </a:p>
          <a:p>
            <a:pPr lvl="1"/>
            <a:r>
              <a:rPr lang="en-US" sz="2800" dirty="0"/>
              <a:t>Probation wasn’t utilized across the nation until over 100 years later</a:t>
            </a:r>
          </a:p>
          <a:p>
            <a:pPr lvl="0"/>
            <a:r>
              <a:rPr lang="en-US" dirty="0"/>
              <a:t>Parole is a sentence served in the community following an incarceration term</a:t>
            </a:r>
          </a:p>
          <a:p>
            <a:pPr lvl="1"/>
            <a:r>
              <a:rPr lang="en-US" sz="2800" dirty="0"/>
              <a:t>It was first implemented in the U.S. in the 1870s</a:t>
            </a:r>
          </a:p>
          <a:p>
            <a:pPr lvl="1"/>
            <a:r>
              <a:rPr lang="en-US" sz="2800" dirty="0"/>
              <a:t>Parole was established as a sentence in all states and the federal correctional systems about 80 years later</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173650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normAutofit fontScale="90000"/>
          </a:bodyPr>
          <a:lstStyle/>
          <a:p>
            <a:r>
              <a:rPr lang="en-US" dirty="0"/>
              <a:t>Brief History of Community Corrections and Trends (cont.)</a:t>
            </a:r>
          </a:p>
        </p:txBody>
      </p:sp>
      <p:sp>
        <p:nvSpPr>
          <p:cNvPr id="3" name="Content Placeholder 2"/>
          <p:cNvSpPr>
            <a:spLocks noGrp="1"/>
          </p:cNvSpPr>
          <p:nvPr>
            <p:ph idx="1"/>
          </p:nvPr>
        </p:nvSpPr>
        <p:spPr>
          <a:xfrm>
            <a:off x="1981200" y="2249424"/>
            <a:ext cx="8229600" cy="4608576"/>
          </a:xfrm>
        </p:spPr>
        <p:txBody>
          <a:bodyPr>
            <a:normAutofit fontScale="77500" lnSpcReduction="20000"/>
          </a:bodyPr>
          <a:lstStyle/>
          <a:p>
            <a:pPr lvl="0"/>
            <a:r>
              <a:rPr lang="en-US" dirty="0"/>
              <a:t>Both probation and parole sentences were the primary forms of community corrections sentences until the 1970s</a:t>
            </a:r>
          </a:p>
          <a:p>
            <a:pPr lvl="1"/>
            <a:r>
              <a:rPr lang="en-US" sz="2800" dirty="0"/>
              <a:t>Each community corrections sentence was founded on the ideal of rehabilitation with offenders being permitted to serve these sentences in conjunction with participating in rehabilitative programs (e.g., work training, therapy, etc.)</a:t>
            </a:r>
          </a:p>
          <a:p>
            <a:pPr lvl="0"/>
            <a:r>
              <a:rPr lang="en-US" dirty="0"/>
              <a:t>The use of probation and parole decreased in the 1970s</a:t>
            </a:r>
          </a:p>
          <a:p>
            <a:pPr lvl="1"/>
            <a:r>
              <a:rPr lang="en-US" sz="2800" dirty="0"/>
              <a:t>One reason was due to the shifting ideology of punishment which moved from a rehabilitative ideal to a crime control model which stressed harsh punishments rather than reform</a:t>
            </a:r>
          </a:p>
          <a:p>
            <a:pPr lvl="1"/>
            <a:r>
              <a:rPr lang="en-US" sz="2800" dirty="0"/>
              <a:t>Another reason these sanctions were falling out of favor was due to media coverage sensationalizing them</a:t>
            </a:r>
          </a:p>
          <a:p>
            <a:pPr lvl="1"/>
            <a:r>
              <a:rPr lang="en-US" dirty="0"/>
              <a:t>Some states abolished the use of parole altogether</a:t>
            </a:r>
            <a:endParaRPr lang="en-US" sz="9400" dirty="0"/>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1064619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normAutofit fontScale="90000"/>
          </a:bodyPr>
          <a:lstStyle/>
          <a:p>
            <a:r>
              <a:rPr lang="en-US" dirty="0"/>
              <a:t>Brief History of Community Corrections and Trends (cont.)</a:t>
            </a:r>
          </a:p>
        </p:txBody>
      </p:sp>
      <p:sp>
        <p:nvSpPr>
          <p:cNvPr id="3" name="Content Placeholder 2"/>
          <p:cNvSpPr>
            <a:spLocks noGrp="1"/>
          </p:cNvSpPr>
          <p:nvPr>
            <p:ph idx="1"/>
          </p:nvPr>
        </p:nvSpPr>
        <p:spPr/>
        <p:txBody>
          <a:bodyPr>
            <a:normAutofit fontScale="85000" lnSpcReduction="20000"/>
          </a:bodyPr>
          <a:lstStyle/>
          <a:p>
            <a:pPr lvl="0"/>
            <a:r>
              <a:rPr lang="en-US" dirty="0"/>
              <a:t>Following the decreased use of probation and parole, many criminal justice policymakers began to develop other alternative community corrections sanctions, known as intermediate sanctions, that would be not only be harsher but also would enhance community safety</a:t>
            </a:r>
          </a:p>
          <a:p>
            <a:pPr lvl="1"/>
            <a:r>
              <a:rPr lang="en-US" sz="2800" dirty="0"/>
              <a:t>Intermediate sanctions have been defined as “a punishment option that is considered on a continuum to fall between traditional probation and traditional incarceration” (US Department of Justice, 1990, p. 3)</a:t>
            </a:r>
          </a:p>
          <a:p>
            <a:pPr lvl="0"/>
            <a:r>
              <a:rPr lang="en-US" dirty="0"/>
              <a:t>There are approximately 5 million individuals serving probation and parole sentences in the U.S. today (</a:t>
            </a:r>
            <a:r>
              <a:rPr lang="en-US" dirty="0" err="1"/>
              <a:t>Herberman</a:t>
            </a:r>
            <a:r>
              <a:rPr lang="en-US" dirty="0"/>
              <a:t> &amp; </a:t>
            </a:r>
            <a:r>
              <a:rPr lang="en-US" dirty="0" err="1"/>
              <a:t>Bonczar</a:t>
            </a:r>
            <a:r>
              <a:rPr lang="en-US" dirty="0"/>
              <a:t>, 2014)</a:t>
            </a:r>
          </a:p>
          <a:p>
            <a:pPr lvl="1"/>
            <a:r>
              <a:rPr lang="en-US" sz="2800" dirty="0"/>
              <a:t>Since there are no formal records kept on offenders in intermediate sanctions, there is a large number of offenders who are unaccounted for</a:t>
            </a:r>
          </a:p>
          <a:p>
            <a:r>
              <a:rPr lang="en-US" dirty="0"/>
              <a:t>In recent years, budget cuts to corrections have resulted in an increased use of community corrections sentences as they are less costly</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23155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normAutofit fontScale="90000"/>
          </a:bodyPr>
          <a:lstStyle/>
          <a:p>
            <a:r>
              <a:rPr lang="en-US" dirty="0"/>
              <a:t>Community Corrections and Reentry</a:t>
            </a:r>
          </a:p>
        </p:txBody>
      </p:sp>
      <p:sp>
        <p:nvSpPr>
          <p:cNvPr id="3" name="Content Placeholder 2"/>
          <p:cNvSpPr>
            <a:spLocks noGrp="1"/>
          </p:cNvSpPr>
          <p:nvPr>
            <p:ph idx="1"/>
          </p:nvPr>
        </p:nvSpPr>
        <p:spPr/>
        <p:txBody>
          <a:bodyPr>
            <a:normAutofit fontScale="62500" lnSpcReduction="20000"/>
          </a:bodyPr>
          <a:lstStyle/>
          <a:p>
            <a:pPr lvl="0"/>
            <a:r>
              <a:rPr lang="en-US" dirty="0"/>
              <a:t>With the increased use of community corrections sentences, some institutions have shifted funding from rehabilitation programs to community corrections compromising the offender’s success at reentry</a:t>
            </a:r>
          </a:p>
          <a:p>
            <a:pPr lvl="0"/>
            <a:r>
              <a:rPr lang="en-US" dirty="0"/>
              <a:t>Offenders serving community corrections sentences face </a:t>
            </a:r>
            <a:r>
              <a:rPr lang="en-US" dirty="0" err="1"/>
              <a:t>trememdous</a:t>
            </a:r>
            <a:r>
              <a:rPr lang="en-US" dirty="0"/>
              <a:t> odds during reentry</a:t>
            </a:r>
          </a:p>
          <a:p>
            <a:pPr lvl="1"/>
            <a:r>
              <a:rPr lang="en-US" dirty="0"/>
              <a:t>Ex. housing, employment, family reunification, coping with drug and/or alcohol addictions, and overcoming discrimination and stigmatization (Gunnison &amp; </a:t>
            </a:r>
            <a:r>
              <a:rPr lang="en-US" dirty="0" err="1"/>
              <a:t>Helfgott</a:t>
            </a:r>
            <a:r>
              <a:rPr lang="en-US" dirty="0"/>
              <a:t>, 2013)</a:t>
            </a:r>
          </a:p>
          <a:p>
            <a:pPr lvl="0"/>
            <a:r>
              <a:rPr lang="en-US" dirty="0"/>
              <a:t>Another obstacle for community corrections offenders during reentry is that they are also saddled with supervision costs for their sentence</a:t>
            </a:r>
          </a:p>
          <a:p>
            <a:pPr lvl="1"/>
            <a:r>
              <a:rPr lang="en-US" sz="2800" dirty="0"/>
              <a:t>These legal financial obligations are fees collected from community corrections offenders which help subsidize the cost of probation and parole</a:t>
            </a:r>
          </a:p>
          <a:p>
            <a:pPr lvl="0"/>
            <a:r>
              <a:rPr lang="en-US" dirty="0"/>
              <a:t>While community corrections offenders face a myriad of struggles on a daily basis to successfully reenter society, correctional administrators and the public predominately concerned with community safety during the reentry process</a:t>
            </a:r>
          </a:p>
          <a:p>
            <a:pPr lvl="0"/>
            <a:r>
              <a:rPr lang="en-US" dirty="0"/>
              <a:t>Specialized community corrections offenders face additional hurdles in reentry such court-ordered treatment or stigmatization</a:t>
            </a:r>
          </a:p>
          <a:p>
            <a:pPr lvl="0"/>
            <a:r>
              <a:rPr lang="en-US" dirty="0"/>
              <a:t>As community safety is a concern, pressure on community corrections officers has also increased</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43945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066800"/>
          </a:xfrm>
        </p:spPr>
        <p:txBody>
          <a:bodyPr/>
          <a:lstStyle/>
          <a:p>
            <a:r>
              <a:rPr lang="en-US" dirty="0"/>
              <a:t>Outline of Text</a:t>
            </a:r>
          </a:p>
        </p:txBody>
      </p:sp>
      <p:sp>
        <p:nvSpPr>
          <p:cNvPr id="3" name="Content Placeholder 2"/>
          <p:cNvSpPr>
            <a:spLocks noGrp="1"/>
          </p:cNvSpPr>
          <p:nvPr>
            <p:ph idx="1"/>
          </p:nvPr>
        </p:nvSpPr>
        <p:spPr/>
        <p:txBody>
          <a:bodyPr>
            <a:normAutofit fontScale="62500" lnSpcReduction="20000"/>
          </a:bodyPr>
          <a:lstStyle/>
          <a:p>
            <a:pPr lvl="0"/>
            <a:r>
              <a:rPr lang="en-US" dirty="0"/>
              <a:t>The text seeks to provide an overview of all forms of community corrections sentences while simultaneously including information on offender reentry and community corrections officers</a:t>
            </a:r>
          </a:p>
          <a:p>
            <a:pPr lvl="0"/>
            <a:r>
              <a:rPr lang="en-US" dirty="0"/>
              <a:t>Chapter 1 discusses historical development and current trends</a:t>
            </a:r>
          </a:p>
          <a:p>
            <a:pPr lvl="0"/>
            <a:r>
              <a:rPr lang="en-US" dirty="0"/>
              <a:t>Chapter 2 reviews the tools utilized in assessment and offender’s placement in the system post-conviction</a:t>
            </a:r>
          </a:p>
          <a:p>
            <a:pPr lvl="0"/>
            <a:r>
              <a:rPr lang="en-US" dirty="0"/>
              <a:t>Chapter 3 reviews the profile of community corrections offenders and specialized populations</a:t>
            </a:r>
          </a:p>
          <a:p>
            <a:pPr lvl="0"/>
            <a:r>
              <a:rPr lang="en-US" dirty="0"/>
              <a:t>Chapter 4 provides a historical overview and the current status probation</a:t>
            </a:r>
          </a:p>
          <a:p>
            <a:pPr lvl="0"/>
            <a:r>
              <a:rPr lang="en-US" dirty="0"/>
              <a:t>Chapter 5 discusses intermediate sanctions</a:t>
            </a:r>
          </a:p>
          <a:p>
            <a:pPr lvl="0"/>
            <a:r>
              <a:rPr lang="en-US" dirty="0"/>
              <a:t>Chapter 6 provides a historical overview and the current status of parole</a:t>
            </a:r>
          </a:p>
          <a:p>
            <a:pPr lvl="0"/>
            <a:r>
              <a:rPr lang="en-US" dirty="0"/>
              <a:t>Chapter 7 reviews juveniles in community corrections</a:t>
            </a:r>
          </a:p>
          <a:p>
            <a:pPr lvl="0"/>
            <a:r>
              <a:rPr lang="en-US" dirty="0"/>
              <a:t>Chapter 8 reviews the challenges and obstacles community corrections offenders encounter when reentering society</a:t>
            </a:r>
          </a:p>
          <a:p>
            <a:pPr lvl="0"/>
            <a:r>
              <a:rPr lang="en-US" dirty="0"/>
              <a:t>Chapter 9 discusses promising reentry interventions</a:t>
            </a:r>
          </a:p>
          <a:p>
            <a:pPr lvl="0"/>
            <a:r>
              <a:rPr lang="en-US" dirty="0"/>
              <a:t>Chapter 10 reviews the revocation of probation and parole</a:t>
            </a:r>
          </a:p>
          <a:p>
            <a:pPr lvl="0"/>
            <a:r>
              <a:rPr lang="en-US" dirty="0"/>
              <a:t>Chapter 11 provides information on community corrections officers</a:t>
            </a:r>
          </a:p>
          <a:p>
            <a:pPr lvl="0"/>
            <a:r>
              <a:rPr lang="en-US" dirty="0"/>
              <a:t>Chapter 12 discusses the ex-offenders fight to regain their place in society</a:t>
            </a:r>
          </a:p>
          <a:p>
            <a:pPr lvl="0"/>
            <a:r>
              <a:rPr lang="en-US" dirty="0"/>
              <a:t>Chapter 13 provides a discussion on the future trends of community corrections</a:t>
            </a:r>
          </a:p>
        </p:txBody>
      </p:sp>
      <p:sp>
        <p:nvSpPr>
          <p:cNvPr id="4" name="Footer Placeholder 3"/>
          <p:cNvSpPr>
            <a:spLocks noGrp="1"/>
          </p:cNvSpPr>
          <p:nvPr>
            <p:ph type="ftr" sz="quarter" idx="11"/>
          </p:nvPr>
        </p:nvSpPr>
        <p:spPr/>
        <p:txBody>
          <a:bodyPr/>
          <a:lstStyle/>
          <a:p>
            <a:r>
              <a:rPr lang="en-US" smtClean="0">
                <a:solidFill>
                  <a:srgbClr val="438086"/>
                </a:solidFill>
              </a:rPr>
              <a:t>Copyright © 2017 Elaine Gunnison. All rights reserved.</a:t>
            </a:r>
            <a:endParaRPr lang="en-US">
              <a:solidFill>
                <a:srgbClr val="438086"/>
              </a:solidFill>
            </a:endParaRPr>
          </a:p>
        </p:txBody>
      </p:sp>
    </p:spTree>
    <p:extLst>
      <p:ext uri="{BB962C8B-B14F-4D97-AF65-F5344CB8AC3E}">
        <p14:creationId xmlns:p14="http://schemas.microsoft.com/office/powerpoint/2010/main" val="7531503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1080</Words>
  <Application>Microsoft Macintosh PowerPoint</Application>
  <PresentationFormat>Widescreen</PresentationFormat>
  <Paragraphs>83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Georgia</vt:lpstr>
      <vt:lpstr>Trebuchet MS</vt:lpstr>
      <vt:lpstr>Wingdings 2</vt:lpstr>
      <vt:lpstr>Urban</vt:lpstr>
      <vt:lpstr>Chapter 1</vt:lpstr>
      <vt:lpstr>Student Learning Outcomes</vt:lpstr>
      <vt:lpstr>Introduction</vt:lpstr>
      <vt:lpstr>Reasons for Focus on Community Corrections</vt:lpstr>
      <vt:lpstr>Brief History of Community Corrections and Trends</vt:lpstr>
      <vt:lpstr>Brief History of Community Corrections and Trends (cont.)</vt:lpstr>
      <vt:lpstr>Brief History of Community Corrections and Trends (cont.)</vt:lpstr>
      <vt:lpstr>Community Corrections and Reentry</vt:lpstr>
      <vt:lpstr>Outline of Text</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Microsoft Office User</dc:creator>
  <cp:lastModifiedBy>Microsoft Office User</cp:lastModifiedBy>
  <cp:revision>1</cp:revision>
  <dcterms:created xsi:type="dcterms:W3CDTF">2017-09-01T12:14:46Z</dcterms:created>
  <dcterms:modified xsi:type="dcterms:W3CDTF">2017-09-01T12:17:03Z</dcterms:modified>
</cp:coreProperties>
</file>