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3" autoAdjust="0"/>
    <p:restoredTop sz="94660"/>
  </p:normalViewPr>
  <p:slideViewPr>
    <p:cSldViewPr>
      <p:cViewPr varScale="1">
        <p:scale>
          <a:sx n="111" d="100"/>
          <a:sy n="111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8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8EFFE7-9A77-4768-86A4-39CFA896750E}" type="datetime1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DA1C-BD45-4F0C-B175-6C03D926328F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77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28073-5386-407B-8453-28A3E49C9A6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77895-26F1-4300-B0B7-75C61E9D89E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49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D3C482-80F3-4E7B-B859-EE849622D143}" type="datetime1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5B81-4A3F-460B-A8C3-1DCB99552A94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75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3078-771A-45C8-AED2-C64E351471C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14AF-6E05-4C8B-BDC2-9309E1AA676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34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B053-CA86-43F9-8702-5F1EAD6863D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6DD3-25FA-4ADF-B880-455A00B1537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0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1501-5EB4-4AE5-A348-0F7B587D6BD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2FC7-8237-4E21-A887-38BEB413FC7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0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FAF8-F49E-4522-9143-73E9097B55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95CE-3679-4A58-A14A-C27404B36BF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1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80F6-2E3F-490A-BEB0-0887A19C607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19A98-C9F5-4247-B512-01B9A5C4FFA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7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5F00D4-9A0C-4DA8-9F29-695B9BD4449D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14B39-1746-4FCA-A719-5FC916CEBD1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84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28F3-3566-4752-B0B1-4590C1007DA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53D8-3996-4FE2-A563-9B88F42EF1B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30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FE072-75EB-4FD8-9ADE-9593CB88B4D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3BA0-2E91-47C6-AF2F-94ADDE79412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9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9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2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4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1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EA2A-C410-4162-93B4-43385550F619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8A3C-DC6F-4C2C-A86F-6FF24631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3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C0A98-066A-4EA5-8D70-02A11E021E4A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2/29/2016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127750"/>
            <a:ext cx="3733800" cy="50165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2ACC5-EB16-42B0-A941-A626F781417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2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Crime Online: Correlates, Causes, and Contexts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mtClean="0"/>
              <a:t>Chapter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280150"/>
            <a:ext cx="3886200" cy="5016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15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Computer Malware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viruses, worms, Trojan horse programs</a:t>
            </a:r>
          </a:p>
          <a:p>
            <a:pPr eaLnBrk="1" hangingPunct="1"/>
            <a:r>
              <a:rPr lang="en-US" smtClean="0"/>
              <a:t>Alter functions within computer programs and files</a:t>
            </a:r>
          </a:p>
          <a:p>
            <a:pPr lvl="1" eaLnBrk="1" hangingPunct="1"/>
            <a:r>
              <a:rPr lang="en-US" smtClean="0"/>
              <a:t>Disrupt email and network operations</a:t>
            </a:r>
          </a:p>
          <a:p>
            <a:pPr lvl="1" eaLnBrk="1" hangingPunct="1"/>
            <a:r>
              <a:rPr lang="en-US" smtClean="0"/>
              <a:t>Access private files</a:t>
            </a:r>
          </a:p>
          <a:p>
            <a:pPr lvl="1" eaLnBrk="1" hangingPunct="1"/>
            <a:r>
              <a:rPr lang="en-US" smtClean="0"/>
              <a:t>Delete or corrupt computer software or hardware</a:t>
            </a:r>
          </a:p>
          <a:p>
            <a:pPr eaLnBrk="1" hangingPunct="1"/>
            <a:r>
              <a:rPr lang="en-US" smtClean="0"/>
              <a:t>Enable identity theft, fraud and loss of personal information </a:t>
            </a:r>
          </a:p>
          <a:p>
            <a:pPr eaLnBrk="1" hangingPunct="1"/>
            <a:r>
              <a:rPr lang="en-US" smtClean="0"/>
              <a:t>Pose significant threat to users around globe</a:t>
            </a:r>
          </a:p>
          <a:p>
            <a:pPr eaLnBrk="1" hangingPunct="1"/>
            <a:r>
              <a:rPr lang="en-US" smtClean="0"/>
              <a:t>Significant costs and losses</a:t>
            </a:r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29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The full set of PowerPoint slides is available upon adoption. </a:t>
            </a:r>
            <a:br>
              <a:rPr lang="en-US" altLang="en-US" b="1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Email bhall@cap-press.com </a:t>
            </a:r>
            <a:br>
              <a:rPr lang="en-US" altLang="en-US" b="1" dirty="0" smtClean="0"/>
            </a:br>
            <a:r>
              <a:rPr lang="en-US" alt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3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619250"/>
          </a:xfrm>
        </p:spPr>
        <p:txBody>
          <a:bodyPr/>
          <a:lstStyle/>
          <a:p>
            <a:pPr eaLnBrk="1" hangingPunct="1"/>
            <a:r>
              <a:rPr lang="en-US" b="1" smtClean="0"/>
              <a:t>Defining and Measuring Cybercrime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modern society cope with the threats caused by the ubiquity of technology? </a:t>
            </a:r>
          </a:p>
          <a:p>
            <a:pPr eaLnBrk="1" hangingPunct="1"/>
            <a:r>
              <a:rPr lang="en-US" smtClean="0"/>
              <a:t>Internet access and technology have affected all aspects of modern life</a:t>
            </a:r>
          </a:p>
          <a:p>
            <a:pPr lvl="1" eaLnBrk="1" hangingPunct="1"/>
            <a:r>
              <a:rPr lang="en-US" smtClean="0"/>
              <a:t>Communications</a:t>
            </a:r>
          </a:p>
          <a:p>
            <a:pPr lvl="1" eaLnBrk="1" hangingPunct="1"/>
            <a:r>
              <a:rPr lang="en-US" smtClean="0"/>
              <a:t>Finance and business</a:t>
            </a:r>
          </a:p>
          <a:p>
            <a:pPr lvl="1" eaLnBrk="1" hangingPunct="1"/>
            <a:r>
              <a:rPr lang="en-US" smtClean="0"/>
              <a:t>Medicine </a:t>
            </a:r>
          </a:p>
          <a:p>
            <a:pPr lvl="1" eaLnBrk="1" hangingPunct="1"/>
            <a:r>
              <a:rPr lang="en-US" smtClean="0"/>
              <a:t>Private entities </a:t>
            </a:r>
          </a:p>
          <a:p>
            <a:pPr eaLnBrk="1" hangingPunct="1"/>
            <a:r>
              <a:rPr lang="en-US" smtClean="0"/>
              <a:t>This has benefits but also results in costs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Costs of Growth of Technology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has spawned a range of deviant and criminal behaviors</a:t>
            </a:r>
          </a:p>
          <a:p>
            <a:pPr eaLnBrk="1" hangingPunct="1"/>
            <a:r>
              <a:rPr lang="en-US" smtClean="0"/>
              <a:t>Pose unique challenges to law enforcement and legal system</a:t>
            </a:r>
          </a:p>
          <a:p>
            <a:pPr lvl="1" eaLnBrk="1" hangingPunct="1"/>
            <a:r>
              <a:rPr lang="en-US" smtClean="0"/>
              <a:t>Massive numbers of victims with little effort</a:t>
            </a:r>
          </a:p>
          <a:p>
            <a:pPr lvl="1" eaLnBrk="1" hangingPunct="1"/>
            <a:r>
              <a:rPr lang="en-US" smtClean="0"/>
              <a:t>Attacks against nations/states </a:t>
            </a:r>
          </a:p>
          <a:p>
            <a:pPr lvl="1" eaLnBrk="1" hangingPunct="1"/>
            <a:r>
              <a:rPr lang="en-US" smtClean="0"/>
              <a:t>Little time or money invested </a:t>
            </a:r>
          </a:p>
          <a:p>
            <a:pPr lvl="1" eaLnBrk="1" hangingPunct="1"/>
            <a:r>
              <a:rPr lang="en-US" smtClean="0"/>
              <a:t>Allows for a significant degree of anonymity </a:t>
            </a:r>
          </a:p>
          <a:p>
            <a:pPr eaLnBrk="1" hangingPunct="1"/>
            <a:r>
              <a:rPr lang="en-US" smtClean="0"/>
              <a:t>Significant threat creates a strong need to identify and understand online criminality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Defining and Measuring Cybercrime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Cybercrime</a:t>
            </a:r>
          </a:p>
          <a:p>
            <a:pPr lvl="1" eaLnBrk="1" hangingPunct="1"/>
            <a:r>
              <a:rPr lang="en-US" smtClean="0"/>
              <a:t>Perpetrator uses special knowledge of cyberspace</a:t>
            </a:r>
          </a:p>
          <a:p>
            <a:pPr eaLnBrk="1" hangingPunct="1"/>
            <a:r>
              <a:rPr lang="en-US" smtClean="0"/>
              <a:t>Computer crime</a:t>
            </a:r>
          </a:p>
          <a:p>
            <a:pPr eaLnBrk="1" hangingPunct="1"/>
            <a:r>
              <a:rPr lang="en-US" smtClean="0"/>
              <a:t>Perpetrator uses special knowledge about computer technology</a:t>
            </a:r>
          </a:p>
          <a:p>
            <a:pPr eaLnBrk="1" hangingPunct="1"/>
            <a:r>
              <a:rPr lang="en-US" smtClean="0"/>
              <a:t>Various definitions</a:t>
            </a:r>
          </a:p>
          <a:p>
            <a:pPr lvl="1" eaLnBrk="1" hangingPunct="1"/>
            <a:r>
              <a:rPr lang="en-US" smtClean="0"/>
              <a:t>Among government agencies</a:t>
            </a:r>
          </a:p>
          <a:p>
            <a:pPr lvl="1" eaLnBrk="1" hangingPunct="1"/>
            <a:r>
              <a:rPr lang="en-US" smtClean="0"/>
              <a:t>National agencies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2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Global Cyber Law Survey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Consensus crimes include</a:t>
            </a:r>
          </a:p>
          <a:p>
            <a:pPr lvl="1" eaLnBrk="1" hangingPunct="1"/>
            <a:r>
              <a:rPr lang="en-US" smtClean="0"/>
              <a:t>Unauthorized access</a:t>
            </a:r>
          </a:p>
          <a:p>
            <a:pPr lvl="1" eaLnBrk="1" hangingPunct="1"/>
            <a:r>
              <a:rPr lang="en-US" smtClean="0"/>
              <a:t>Computer-mediated espionage</a:t>
            </a:r>
          </a:p>
          <a:p>
            <a:pPr lvl="1" eaLnBrk="1" hangingPunct="1"/>
            <a:r>
              <a:rPr lang="en-US" smtClean="0"/>
              <a:t>Privacy violations</a:t>
            </a:r>
          </a:p>
          <a:p>
            <a:pPr lvl="1" eaLnBrk="1" hangingPunct="1"/>
            <a:r>
              <a:rPr lang="en-US" smtClean="0"/>
              <a:t>Damage or theft of computer hardware</a:t>
            </a:r>
          </a:p>
          <a:p>
            <a:pPr lvl="1" eaLnBrk="1" hangingPunct="1"/>
            <a:r>
              <a:rPr lang="en-US" smtClean="0"/>
              <a:t>Illicit tampering of data or files</a:t>
            </a:r>
          </a:p>
          <a:p>
            <a:pPr lvl="1" eaLnBrk="1" hangingPunct="1"/>
            <a:r>
              <a:rPr lang="en-US" smtClean="0"/>
              <a:t>Computer or network sabotage </a:t>
            </a:r>
          </a:p>
          <a:p>
            <a:pPr lvl="1" eaLnBrk="1" hangingPunct="1"/>
            <a:r>
              <a:rPr lang="en-US" smtClean="0"/>
              <a:t>Use of information systems to commit fraud, forgery, and “traditional crimes”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0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Definitional and Measurement Issues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Countries can agree on what behaviors constitutes cybercrime</a:t>
            </a:r>
          </a:p>
          <a:p>
            <a:pPr eaLnBrk="1" hangingPunct="1"/>
            <a:r>
              <a:rPr lang="en-US" smtClean="0"/>
              <a:t>Few nations define what cybercrime is </a:t>
            </a:r>
          </a:p>
          <a:p>
            <a:pPr lvl="1" eaLnBrk="1" hangingPunct="1"/>
            <a:r>
              <a:rPr lang="en-US" smtClean="0"/>
              <a:t>Affected by industrialization level </a:t>
            </a:r>
          </a:p>
          <a:p>
            <a:pPr eaLnBrk="1" hangingPunct="1"/>
            <a:r>
              <a:rPr lang="en-US" smtClean="0"/>
              <a:t>Significant undercounting of these crimes</a:t>
            </a:r>
          </a:p>
          <a:p>
            <a:pPr lvl="1" eaLnBrk="1" hangingPunct="1"/>
            <a:r>
              <a:rPr lang="en-US" smtClean="0"/>
              <a:t>Crimes go unreported </a:t>
            </a:r>
          </a:p>
          <a:p>
            <a:pPr lvl="1" eaLnBrk="1" hangingPunct="1"/>
            <a:r>
              <a:rPr lang="en-US" smtClean="0"/>
              <a:t>Confusion over how or where to file reports </a:t>
            </a:r>
          </a:p>
          <a:p>
            <a:pPr eaLnBrk="1" hangingPunct="1"/>
            <a:r>
              <a:rPr lang="en-US" smtClean="0"/>
              <a:t>Barriers to research </a:t>
            </a:r>
          </a:p>
          <a:p>
            <a:pPr lvl="1" eaLnBrk="1" hangingPunct="1"/>
            <a:r>
              <a:rPr lang="en-US" smtClean="0"/>
              <a:t>Lack of statistical measures, quality data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7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Cybercrime Framework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Cyber-trespass</a:t>
            </a:r>
          </a:p>
          <a:p>
            <a:pPr eaLnBrk="1" hangingPunct="1"/>
            <a:r>
              <a:rPr lang="en-US" dirty="0" smtClean="0"/>
              <a:t>Cyber-deception/Theft</a:t>
            </a:r>
          </a:p>
          <a:p>
            <a:pPr eaLnBrk="1" hangingPunct="1"/>
            <a:r>
              <a:rPr lang="en-US" dirty="0" smtClean="0"/>
              <a:t>Cyber-porn/Obscenity</a:t>
            </a:r>
          </a:p>
          <a:p>
            <a:pPr eaLnBrk="1" hangingPunct="1"/>
            <a:r>
              <a:rPr lang="en-US" dirty="0" smtClean="0"/>
              <a:t>Cyber-violence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5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Cyber-trespass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Crossing of invisible yet salient boundaries of ownership  online</a:t>
            </a:r>
          </a:p>
          <a:p>
            <a:pPr eaLnBrk="1" hangingPunct="1"/>
            <a:r>
              <a:rPr lang="en-US" dirty="0" smtClean="0"/>
              <a:t>Most notable example of cyber-trespass criminals are computer hackers</a:t>
            </a:r>
          </a:p>
          <a:p>
            <a:pPr eaLnBrk="1" hangingPunct="1"/>
            <a:r>
              <a:rPr lang="en-US" dirty="0" smtClean="0"/>
              <a:t>Hackers are individuals with desire to penetrate systems they do not own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7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Cyber-trespass: Hackers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Individuals with a profound interest in computers and technology that have used their knowledge to access computer systems</a:t>
            </a:r>
          </a:p>
          <a:p>
            <a:pPr eaLnBrk="1" hangingPunct="1"/>
            <a:r>
              <a:rPr lang="en-US" smtClean="0"/>
              <a:t>Malicious or ethical purpose alike </a:t>
            </a:r>
          </a:p>
          <a:p>
            <a:pPr eaLnBrk="1" hangingPunct="1"/>
            <a:r>
              <a:rPr lang="en-US" smtClean="0"/>
              <a:t>More hackers are tied to criminal breaches of networks</a:t>
            </a:r>
          </a:p>
          <a:p>
            <a:pPr eaLnBrk="1" hangingPunct="1"/>
            <a:r>
              <a:rPr lang="en-US" smtClean="0"/>
              <a:t>Also responsible for malicious software programs or malware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Copyright © 2016 Thomas J. Holt. All rights reserved. 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100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Flow</vt:lpstr>
      <vt:lpstr>Crime Online: Correlates, Causes, and Contexts</vt:lpstr>
      <vt:lpstr>Defining and Measuring Cybercrime</vt:lpstr>
      <vt:lpstr>Costs of Growth of Technology</vt:lpstr>
      <vt:lpstr>Defining and Measuring Cybercrime </vt:lpstr>
      <vt:lpstr>Global Cyber Law Survey</vt:lpstr>
      <vt:lpstr>Definitional and Measurement Issues</vt:lpstr>
      <vt:lpstr>Cybercrime Framework</vt:lpstr>
      <vt:lpstr>Cyber-trespass </vt:lpstr>
      <vt:lpstr>Cyber-trespass: Hackers </vt:lpstr>
      <vt:lpstr>Computer Malware</vt:lpstr>
      <vt:lpstr>The full set of PowerPoint slides is available upon adoption. 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Online: Correlates, Causes, and Contexts</dc:title>
  <dc:creator>tina</dc:creator>
  <cp:lastModifiedBy>tina</cp:lastModifiedBy>
  <cp:revision>1</cp:revision>
  <dcterms:created xsi:type="dcterms:W3CDTF">2016-02-29T19:55:39Z</dcterms:created>
  <dcterms:modified xsi:type="dcterms:W3CDTF">2016-02-29T19:56:27Z</dcterms:modified>
</cp:coreProperties>
</file>