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259" r:id="rId4"/>
    <p:sldId id="260" r:id="rId5"/>
    <p:sldId id="261" r:id="rId6"/>
    <p:sldId id="262" r:id="rId7"/>
    <p:sldId id="263" r:id="rId8"/>
    <p:sldId id="264" r:id="rId9"/>
    <p:sldId id="265" r:id="rId10"/>
    <p:sldId id="266" r:id="rId11"/>
    <p:sldId id="267" r:id="rId12"/>
    <p:sldId id="25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53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BDD5A5-C88F-4ECC-8870-0A773D289571}"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4D748-C7E3-42AC-8891-2485A53766BC}" type="slidenum">
              <a:rPr lang="en-US" smtClean="0"/>
              <a:t>‹#›</a:t>
            </a:fld>
            <a:endParaRPr lang="en-US"/>
          </a:p>
        </p:txBody>
      </p:sp>
    </p:spTree>
    <p:extLst>
      <p:ext uri="{BB962C8B-B14F-4D97-AF65-F5344CB8AC3E}">
        <p14:creationId xmlns:p14="http://schemas.microsoft.com/office/powerpoint/2010/main" val="37398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DD5A5-C88F-4ECC-8870-0A773D289571}"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4D748-C7E3-42AC-8891-2485A53766BC}" type="slidenum">
              <a:rPr lang="en-US" smtClean="0"/>
              <a:t>‹#›</a:t>
            </a:fld>
            <a:endParaRPr lang="en-US"/>
          </a:p>
        </p:txBody>
      </p:sp>
    </p:spTree>
    <p:extLst>
      <p:ext uri="{BB962C8B-B14F-4D97-AF65-F5344CB8AC3E}">
        <p14:creationId xmlns:p14="http://schemas.microsoft.com/office/powerpoint/2010/main" val="303470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DD5A5-C88F-4ECC-8870-0A773D289571}"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4D748-C7E3-42AC-8891-2485A53766BC}" type="slidenum">
              <a:rPr lang="en-US" smtClean="0"/>
              <a:t>‹#›</a:t>
            </a:fld>
            <a:endParaRPr lang="en-US"/>
          </a:p>
        </p:txBody>
      </p:sp>
    </p:spTree>
    <p:extLst>
      <p:ext uri="{BB962C8B-B14F-4D97-AF65-F5344CB8AC3E}">
        <p14:creationId xmlns:p14="http://schemas.microsoft.com/office/powerpoint/2010/main" val="1164889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a:solidFill>
                <a:srgbClr val="FFFFFF"/>
              </a:solidFill>
            </a:endParaRPr>
          </a:p>
        </p:txBody>
      </p:sp>
      <p:sp>
        <p:nvSpPr>
          <p:cNvPr id="5" name="Freeform 4"/>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a:solidFill>
                <a:srgbClr val="FFFFFF"/>
              </a:solidFill>
            </a:endParaRPr>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smtClean="0"/>
            </a:lvl1pPr>
          </a:lstStyle>
          <a:p>
            <a:pPr>
              <a:defRPr/>
            </a:pPr>
            <a:r>
              <a:rPr lang="en-US"/>
              <a:t>Copyright © 2013 Christine M. Venter.                  All rights reserved.</a:t>
            </a:r>
          </a:p>
        </p:txBody>
      </p:sp>
      <p:sp>
        <p:nvSpPr>
          <p:cNvPr id="8" name="Slide Number Placeholder 5"/>
          <p:cNvSpPr>
            <a:spLocks noGrp="1"/>
          </p:cNvSpPr>
          <p:nvPr>
            <p:ph type="sldNum" sz="quarter" idx="12"/>
          </p:nvPr>
        </p:nvSpPr>
        <p:spPr/>
        <p:txBody>
          <a:bodyPr/>
          <a:lstStyle>
            <a:lvl1pPr>
              <a:defRPr/>
            </a:lvl1pPr>
          </a:lstStyle>
          <a:p>
            <a:pPr>
              <a:defRPr/>
            </a:pPr>
            <a:fld id="{44405B10-FC7E-411F-8BE1-258E54CE835F}" type="slidenum">
              <a:rPr lang="en-US"/>
              <a:pPr>
                <a:defRPr/>
              </a:pPr>
              <a:t>‹#›</a:t>
            </a:fld>
            <a:endParaRPr lang="en-US"/>
          </a:p>
        </p:txBody>
      </p:sp>
    </p:spTree>
    <p:extLst>
      <p:ext uri="{BB962C8B-B14F-4D97-AF65-F5344CB8AC3E}">
        <p14:creationId xmlns:p14="http://schemas.microsoft.com/office/powerpoint/2010/main" val="36756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 2013 Christine M. Venter.                  All rights reserved.</a:t>
            </a:r>
          </a:p>
        </p:txBody>
      </p:sp>
      <p:sp>
        <p:nvSpPr>
          <p:cNvPr id="6" name="Slide Number Placeholder 5"/>
          <p:cNvSpPr>
            <a:spLocks noGrp="1"/>
          </p:cNvSpPr>
          <p:nvPr>
            <p:ph type="sldNum" sz="quarter" idx="12"/>
          </p:nvPr>
        </p:nvSpPr>
        <p:spPr>
          <a:ln/>
        </p:spPr>
        <p:txBody>
          <a:bodyPr/>
          <a:lstStyle>
            <a:lvl1pPr>
              <a:defRPr/>
            </a:lvl1pPr>
          </a:lstStyle>
          <a:p>
            <a:pPr>
              <a:defRPr/>
            </a:pPr>
            <a:fld id="{B284078F-C22B-493F-8C06-63C21D5BFBB1}" type="slidenum">
              <a:rPr lang="en-US"/>
              <a:pPr>
                <a:defRPr/>
              </a:pPr>
              <a:t>‹#›</a:t>
            </a:fld>
            <a:endParaRPr lang="en-US"/>
          </a:p>
        </p:txBody>
      </p:sp>
    </p:spTree>
    <p:extLst>
      <p:ext uri="{BB962C8B-B14F-4D97-AF65-F5344CB8AC3E}">
        <p14:creationId xmlns:p14="http://schemas.microsoft.com/office/powerpoint/2010/main" val="34610702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3"/>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a:solidFill>
                <a:srgbClr val="FFFFFF"/>
              </a:solidFill>
            </a:endParaRPr>
          </a:p>
        </p:txBody>
      </p:sp>
      <p:sp>
        <p:nvSpPr>
          <p:cNvPr id="5" name="Right Triangle 4"/>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a:solidFill>
                <a:srgbClr val="FFFFFF"/>
              </a:solidFill>
            </a:endParaRPr>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smtClean="0"/>
            </a:lvl1pPr>
          </a:lstStyle>
          <a:p>
            <a:pPr>
              <a:defRPr/>
            </a:pPr>
            <a:r>
              <a:rPr lang="en-US"/>
              <a:t>Copyright © 2013 Christine M. Venter.                  All rights reserved.</a:t>
            </a:r>
          </a:p>
        </p:txBody>
      </p:sp>
      <p:sp>
        <p:nvSpPr>
          <p:cNvPr id="8" name="Slide Number Placeholder 5"/>
          <p:cNvSpPr>
            <a:spLocks noGrp="1"/>
          </p:cNvSpPr>
          <p:nvPr>
            <p:ph type="sldNum" sz="quarter" idx="12"/>
          </p:nvPr>
        </p:nvSpPr>
        <p:spPr/>
        <p:txBody>
          <a:bodyPr/>
          <a:lstStyle>
            <a:lvl1pPr>
              <a:defRPr/>
            </a:lvl1pPr>
          </a:lstStyle>
          <a:p>
            <a:pPr>
              <a:defRPr/>
            </a:pPr>
            <a:fld id="{CCA134C3-9089-494D-9622-06F0D9CBB9D1}" type="slidenum">
              <a:rPr lang="en-US"/>
              <a:pPr>
                <a:defRPr/>
              </a:pPr>
              <a:t>‹#›</a:t>
            </a:fld>
            <a:endParaRPr lang="en-US"/>
          </a:p>
        </p:txBody>
      </p:sp>
    </p:spTree>
    <p:extLst>
      <p:ext uri="{BB962C8B-B14F-4D97-AF65-F5344CB8AC3E}">
        <p14:creationId xmlns:p14="http://schemas.microsoft.com/office/powerpoint/2010/main" val="21383512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 2013 Christine M. Venter.                  All rights reserved.</a:t>
            </a:r>
          </a:p>
        </p:txBody>
      </p:sp>
      <p:sp>
        <p:nvSpPr>
          <p:cNvPr id="7" name="Slide Number Placeholder 5"/>
          <p:cNvSpPr>
            <a:spLocks noGrp="1"/>
          </p:cNvSpPr>
          <p:nvPr>
            <p:ph type="sldNum" sz="quarter" idx="12"/>
          </p:nvPr>
        </p:nvSpPr>
        <p:spPr>
          <a:ln/>
        </p:spPr>
        <p:txBody>
          <a:bodyPr/>
          <a:lstStyle>
            <a:lvl1pPr>
              <a:defRPr/>
            </a:lvl1pPr>
          </a:lstStyle>
          <a:p>
            <a:pPr>
              <a:defRPr/>
            </a:pPr>
            <a:fld id="{9F6F3607-EA9D-4E77-93EC-685163409F8B}" type="slidenum">
              <a:rPr lang="en-US"/>
              <a:pPr>
                <a:defRPr/>
              </a:pPr>
              <a:t>‹#›</a:t>
            </a:fld>
            <a:endParaRPr lang="en-US"/>
          </a:p>
        </p:txBody>
      </p:sp>
    </p:spTree>
    <p:extLst>
      <p:ext uri="{BB962C8B-B14F-4D97-AF65-F5344CB8AC3E}">
        <p14:creationId xmlns:p14="http://schemas.microsoft.com/office/powerpoint/2010/main" val="38866040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Copyright © 2013 Christine M. Venter.                  All rights reserved.</a:t>
            </a:r>
          </a:p>
        </p:txBody>
      </p:sp>
      <p:sp>
        <p:nvSpPr>
          <p:cNvPr id="9" name="Slide Number Placeholder 5"/>
          <p:cNvSpPr>
            <a:spLocks noGrp="1"/>
          </p:cNvSpPr>
          <p:nvPr>
            <p:ph type="sldNum" sz="quarter" idx="12"/>
          </p:nvPr>
        </p:nvSpPr>
        <p:spPr>
          <a:ln/>
        </p:spPr>
        <p:txBody>
          <a:bodyPr/>
          <a:lstStyle>
            <a:lvl1pPr>
              <a:defRPr/>
            </a:lvl1pPr>
          </a:lstStyle>
          <a:p>
            <a:pPr>
              <a:defRPr/>
            </a:pPr>
            <a:fld id="{8CB08D17-F9AB-442C-BC9A-1B73724A0398}" type="slidenum">
              <a:rPr lang="en-US"/>
              <a:pPr>
                <a:defRPr/>
              </a:pPr>
              <a:t>‹#›</a:t>
            </a:fld>
            <a:endParaRPr lang="en-US"/>
          </a:p>
        </p:txBody>
      </p:sp>
    </p:spTree>
    <p:extLst>
      <p:ext uri="{BB962C8B-B14F-4D97-AF65-F5344CB8AC3E}">
        <p14:creationId xmlns:p14="http://schemas.microsoft.com/office/powerpoint/2010/main" val="6923388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Copyright © 2013 Christine M. Venter.                  All rights reserved.</a:t>
            </a:r>
          </a:p>
        </p:txBody>
      </p:sp>
      <p:sp>
        <p:nvSpPr>
          <p:cNvPr id="5" name="Slide Number Placeholder 5"/>
          <p:cNvSpPr>
            <a:spLocks noGrp="1"/>
          </p:cNvSpPr>
          <p:nvPr>
            <p:ph type="sldNum" sz="quarter" idx="12"/>
          </p:nvPr>
        </p:nvSpPr>
        <p:spPr>
          <a:ln/>
        </p:spPr>
        <p:txBody>
          <a:bodyPr/>
          <a:lstStyle>
            <a:lvl1pPr>
              <a:defRPr/>
            </a:lvl1pPr>
          </a:lstStyle>
          <a:p>
            <a:pPr>
              <a:defRPr/>
            </a:pPr>
            <a:fld id="{3C61308A-1A93-4E1B-95AF-0503151355DA}" type="slidenum">
              <a:rPr lang="en-US"/>
              <a:pPr>
                <a:defRPr/>
              </a:pPr>
              <a:t>‹#›</a:t>
            </a:fld>
            <a:endParaRPr lang="en-US"/>
          </a:p>
        </p:txBody>
      </p:sp>
    </p:spTree>
    <p:extLst>
      <p:ext uri="{BB962C8B-B14F-4D97-AF65-F5344CB8AC3E}">
        <p14:creationId xmlns:p14="http://schemas.microsoft.com/office/powerpoint/2010/main" val="7750172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Copyright © 2013 Christine M. Venter.                  All rights reserved.</a:t>
            </a:r>
          </a:p>
        </p:txBody>
      </p:sp>
      <p:sp>
        <p:nvSpPr>
          <p:cNvPr id="4" name="Slide Number Placeholder 5"/>
          <p:cNvSpPr>
            <a:spLocks noGrp="1"/>
          </p:cNvSpPr>
          <p:nvPr>
            <p:ph type="sldNum" sz="quarter" idx="12"/>
          </p:nvPr>
        </p:nvSpPr>
        <p:spPr>
          <a:ln/>
        </p:spPr>
        <p:txBody>
          <a:bodyPr/>
          <a:lstStyle>
            <a:lvl1pPr>
              <a:defRPr/>
            </a:lvl1pPr>
          </a:lstStyle>
          <a:p>
            <a:pPr>
              <a:defRPr/>
            </a:pPr>
            <a:fld id="{01C248F3-1D08-4B71-8244-734F41E03FC1}" type="slidenum">
              <a:rPr lang="en-US"/>
              <a:pPr>
                <a:defRPr/>
              </a:pPr>
              <a:t>‹#›</a:t>
            </a:fld>
            <a:endParaRPr lang="en-US"/>
          </a:p>
        </p:txBody>
      </p:sp>
    </p:spTree>
    <p:extLst>
      <p:ext uri="{BB962C8B-B14F-4D97-AF65-F5344CB8AC3E}">
        <p14:creationId xmlns:p14="http://schemas.microsoft.com/office/powerpoint/2010/main" val="673017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ight Triangle 4"/>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a:solidFill>
                <a:srgbClr val="FFFFFF"/>
              </a:solidFill>
            </a:endParaRPr>
          </a:p>
        </p:txBody>
      </p:sp>
      <p:sp>
        <p:nvSpPr>
          <p:cNvPr id="6" name="Right Triangle 5"/>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smtClean="0">
                <a:solidFill>
                  <a:schemeClr val="tx2"/>
                </a:solidFill>
              </a:defRPr>
            </a:lvl1pPr>
          </a:lstStyle>
          <a:p>
            <a:pPr>
              <a:defRPr/>
            </a:pPr>
            <a:r>
              <a:rPr lang="en-US">
                <a:solidFill>
                  <a:srgbClr val="434342"/>
                </a:solidFill>
              </a:rPr>
              <a:t>Copyright © 2013 Christine M. Venter.                  All rights reserved.</a:t>
            </a:r>
          </a:p>
        </p:txBody>
      </p:sp>
      <p:sp>
        <p:nvSpPr>
          <p:cNvPr id="9"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5B4A925D-BA95-4F35-8BC9-A3A656CB24A2}" type="slidenum">
              <a:rPr lang="en-US">
                <a:solidFill>
                  <a:srgbClr val="434342"/>
                </a:solidFill>
              </a:rPr>
              <a:pPr>
                <a:defRPr/>
              </a:pPr>
              <a:t>‹#›</a:t>
            </a:fld>
            <a:endParaRPr lang="en-US">
              <a:solidFill>
                <a:srgbClr val="434342"/>
              </a:solidFill>
            </a:endParaRPr>
          </a:p>
        </p:txBody>
      </p:sp>
    </p:spTree>
    <p:extLst>
      <p:ext uri="{BB962C8B-B14F-4D97-AF65-F5344CB8AC3E}">
        <p14:creationId xmlns:p14="http://schemas.microsoft.com/office/powerpoint/2010/main" val="105485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DD5A5-C88F-4ECC-8870-0A773D289571}"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4D748-C7E3-42AC-8891-2485A53766BC}" type="slidenum">
              <a:rPr lang="en-US" smtClean="0"/>
              <a:t>‹#›</a:t>
            </a:fld>
            <a:endParaRPr lang="en-US"/>
          </a:p>
        </p:txBody>
      </p:sp>
    </p:spTree>
    <p:extLst>
      <p:ext uri="{BB962C8B-B14F-4D97-AF65-F5344CB8AC3E}">
        <p14:creationId xmlns:p14="http://schemas.microsoft.com/office/powerpoint/2010/main" val="11177133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ight Triangle 4"/>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a:solidFill>
                <a:srgbClr val="FFFFFF"/>
              </a:solidFill>
            </a:endParaRPr>
          </a:p>
        </p:txBody>
      </p:sp>
      <p:sp>
        <p:nvSpPr>
          <p:cNvPr id="6" name="Freeform 5"/>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a:solidFill>
                <a:srgbClr val="FFFFFF"/>
              </a:solidFill>
            </a:endParaRPr>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en-US" noProof="0" smtClean="0"/>
              <a:t>Click icon to add picture</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5"/>
          </p:nvPr>
        </p:nvSpPr>
        <p:spPr/>
        <p:txBody>
          <a:bodyPr/>
          <a:lstStyle>
            <a:lvl1pPr>
              <a:defRPr/>
            </a:lvl1pPr>
          </a:lstStyle>
          <a:p>
            <a:pPr>
              <a:defRPr/>
            </a:pPr>
            <a:endParaRPr lang="en-US"/>
          </a:p>
        </p:txBody>
      </p:sp>
      <p:sp>
        <p:nvSpPr>
          <p:cNvPr id="8" name="Footer Placeholder 5"/>
          <p:cNvSpPr>
            <a:spLocks noGrp="1"/>
          </p:cNvSpPr>
          <p:nvPr>
            <p:ph type="ftr" sz="quarter" idx="16"/>
          </p:nvPr>
        </p:nvSpPr>
        <p:spPr/>
        <p:txBody>
          <a:bodyPr/>
          <a:lstStyle>
            <a:lvl1pPr>
              <a:defRPr smtClean="0"/>
            </a:lvl1pPr>
          </a:lstStyle>
          <a:p>
            <a:pPr>
              <a:defRPr/>
            </a:pPr>
            <a:r>
              <a:rPr lang="en-US"/>
              <a:t>Copyright © 2013 Christine M. Venter.                  All rights reserved.</a:t>
            </a:r>
          </a:p>
        </p:txBody>
      </p:sp>
      <p:sp>
        <p:nvSpPr>
          <p:cNvPr id="9" name="Slide Number Placeholder 6"/>
          <p:cNvSpPr>
            <a:spLocks noGrp="1"/>
          </p:cNvSpPr>
          <p:nvPr>
            <p:ph type="sldNum" sz="quarter" idx="17"/>
          </p:nvPr>
        </p:nvSpPr>
        <p:spPr/>
        <p:txBody>
          <a:bodyPr/>
          <a:lstStyle>
            <a:lvl1pPr>
              <a:defRPr/>
            </a:lvl1pPr>
          </a:lstStyle>
          <a:p>
            <a:pPr>
              <a:defRPr/>
            </a:pPr>
            <a:fld id="{DCEE0BFA-21F2-433E-B87D-72D42AE6DD61}" type="slidenum">
              <a:rPr lang="en-US"/>
              <a:pPr>
                <a:defRPr/>
              </a:pPr>
              <a:t>‹#›</a:t>
            </a:fld>
            <a:endParaRPr lang="en-US"/>
          </a:p>
        </p:txBody>
      </p:sp>
    </p:spTree>
    <p:extLst>
      <p:ext uri="{BB962C8B-B14F-4D97-AF65-F5344CB8AC3E}">
        <p14:creationId xmlns:p14="http://schemas.microsoft.com/office/powerpoint/2010/main" val="40757500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 2013 Christine M. Venter.                  All rights reserved.</a:t>
            </a:r>
          </a:p>
        </p:txBody>
      </p:sp>
      <p:sp>
        <p:nvSpPr>
          <p:cNvPr id="6" name="Slide Number Placeholder 5"/>
          <p:cNvSpPr>
            <a:spLocks noGrp="1"/>
          </p:cNvSpPr>
          <p:nvPr>
            <p:ph type="sldNum" sz="quarter" idx="12"/>
          </p:nvPr>
        </p:nvSpPr>
        <p:spPr>
          <a:ln/>
        </p:spPr>
        <p:txBody>
          <a:bodyPr/>
          <a:lstStyle>
            <a:lvl1pPr>
              <a:defRPr/>
            </a:lvl1pPr>
          </a:lstStyle>
          <a:p>
            <a:pPr>
              <a:defRPr/>
            </a:pPr>
            <a:fld id="{D6A67F37-F115-41B5-ADF3-6D6D71CF7F99}" type="slidenum">
              <a:rPr lang="en-US"/>
              <a:pPr>
                <a:defRPr/>
              </a:pPr>
              <a:t>‹#›</a:t>
            </a:fld>
            <a:endParaRPr lang="en-US"/>
          </a:p>
        </p:txBody>
      </p:sp>
    </p:spTree>
    <p:extLst>
      <p:ext uri="{BB962C8B-B14F-4D97-AF65-F5344CB8AC3E}">
        <p14:creationId xmlns:p14="http://schemas.microsoft.com/office/powerpoint/2010/main" val="8126982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 2013 Christine M. Venter.                  All rights reserved.</a:t>
            </a:r>
          </a:p>
        </p:txBody>
      </p:sp>
      <p:sp>
        <p:nvSpPr>
          <p:cNvPr id="6" name="Slide Number Placeholder 5"/>
          <p:cNvSpPr>
            <a:spLocks noGrp="1"/>
          </p:cNvSpPr>
          <p:nvPr>
            <p:ph type="sldNum" sz="quarter" idx="12"/>
          </p:nvPr>
        </p:nvSpPr>
        <p:spPr>
          <a:ln/>
        </p:spPr>
        <p:txBody>
          <a:bodyPr/>
          <a:lstStyle>
            <a:lvl1pPr>
              <a:defRPr/>
            </a:lvl1pPr>
          </a:lstStyle>
          <a:p>
            <a:pPr>
              <a:defRPr/>
            </a:pPr>
            <a:fld id="{B1BC6B2C-EDEF-44C6-A2B5-32BCE484697A}" type="slidenum">
              <a:rPr lang="en-US"/>
              <a:pPr>
                <a:defRPr/>
              </a:pPr>
              <a:t>‹#›</a:t>
            </a:fld>
            <a:endParaRPr lang="en-US"/>
          </a:p>
        </p:txBody>
      </p:sp>
    </p:spTree>
    <p:extLst>
      <p:ext uri="{BB962C8B-B14F-4D97-AF65-F5344CB8AC3E}">
        <p14:creationId xmlns:p14="http://schemas.microsoft.com/office/powerpoint/2010/main" val="1324984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BDD5A5-C88F-4ECC-8870-0A773D289571}"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4D748-C7E3-42AC-8891-2485A53766BC}" type="slidenum">
              <a:rPr lang="en-US" smtClean="0"/>
              <a:t>‹#›</a:t>
            </a:fld>
            <a:endParaRPr lang="en-US"/>
          </a:p>
        </p:txBody>
      </p:sp>
    </p:spTree>
    <p:extLst>
      <p:ext uri="{BB962C8B-B14F-4D97-AF65-F5344CB8AC3E}">
        <p14:creationId xmlns:p14="http://schemas.microsoft.com/office/powerpoint/2010/main" val="4011942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BDD5A5-C88F-4ECC-8870-0A773D289571}" type="datetimeFigureOut">
              <a:rPr lang="en-US" smtClean="0"/>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E4D748-C7E3-42AC-8891-2485A53766BC}" type="slidenum">
              <a:rPr lang="en-US" smtClean="0"/>
              <a:t>‹#›</a:t>
            </a:fld>
            <a:endParaRPr lang="en-US"/>
          </a:p>
        </p:txBody>
      </p:sp>
    </p:spTree>
    <p:extLst>
      <p:ext uri="{BB962C8B-B14F-4D97-AF65-F5344CB8AC3E}">
        <p14:creationId xmlns:p14="http://schemas.microsoft.com/office/powerpoint/2010/main" val="405628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BDD5A5-C88F-4ECC-8870-0A773D289571}" type="datetimeFigureOut">
              <a:rPr lang="en-US" smtClean="0"/>
              <a:t>9/9/2013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E4D748-C7E3-42AC-8891-2485A53766BC}" type="slidenum">
              <a:rPr lang="en-US" smtClean="0"/>
              <a:t>‹#›</a:t>
            </a:fld>
            <a:endParaRPr lang="en-US"/>
          </a:p>
        </p:txBody>
      </p:sp>
    </p:spTree>
    <p:extLst>
      <p:ext uri="{BB962C8B-B14F-4D97-AF65-F5344CB8AC3E}">
        <p14:creationId xmlns:p14="http://schemas.microsoft.com/office/powerpoint/2010/main" val="2604962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BDD5A5-C88F-4ECC-8870-0A773D289571}" type="datetimeFigureOut">
              <a:rPr lang="en-US" smtClean="0"/>
              <a:t>9/9/2013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E4D748-C7E3-42AC-8891-2485A53766BC}" type="slidenum">
              <a:rPr lang="en-US" smtClean="0"/>
              <a:t>‹#›</a:t>
            </a:fld>
            <a:endParaRPr lang="en-US"/>
          </a:p>
        </p:txBody>
      </p:sp>
    </p:spTree>
    <p:extLst>
      <p:ext uri="{BB962C8B-B14F-4D97-AF65-F5344CB8AC3E}">
        <p14:creationId xmlns:p14="http://schemas.microsoft.com/office/powerpoint/2010/main" val="4267057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BDD5A5-C88F-4ECC-8870-0A773D289571}" type="datetimeFigureOut">
              <a:rPr lang="en-US" smtClean="0"/>
              <a:t>9/9/2013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E4D748-C7E3-42AC-8891-2485A53766BC}" type="slidenum">
              <a:rPr lang="en-US" smtClean="0"/>
              <a:t>‹#›</a:t>
            </a:fld>
            <a:endParaRPr lang="en-US"/>
          </a:p>
        </p:txBody>
      </p:sp>
    </p:spTree>
    <p:extLst>
      <p:ext uri="{BB962C8B-B14F-4D97-AF65-F5344CB8AC3E}">
        <p14:creationId xmlns:p14="http://schemas.microsoft.com/office/powerpoint/2010/main" val="1320572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BDD5A5-C88F-4ECC-8870-0A773D289571}" type="datetimeFigureOut">
              <a:rPr lang="en-US" smtClean="0"/>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E4D748-C7E3-42AC-8891-2485A53766BC}" type="slidenum">
              <a:rPr lang="en-US" smtClean="0"/>
              <a:t>‹#›</a:t>
            </a:fld>
            <a:endParaRPr lang="en-US"/>
          </a:p>
        </p:txBody>
      </p:sp>
    </p:spTree>
    <p:extLst>
      <p:ext uri="{BB962C8B-B14F-4D97-AF65-F5344CB8AC3E}">
        <p14:creationId xmlns:p14="http://schemas.microsoft.com/office/powerpoint/2010/main" val="2347925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BDD5A5-C88F-4ECC-8870-0A773D289571}" type="datetimeFigureOut">
              <a:rPr lang="en-US" smtClean="0"/>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E4D748-C7E3-42AC-8891-2485A53766BC}" type="slidenum">
              <a:rPr lang="en-US" smtClean="0"/>
              <a:t>‹#›</a:t>
            </a:fld>
            <a:endParaRPr lang="en-US"/>
          </a:p>
        </p:txBody>
      </p:sp>
    </p:spTree>
    <p:extLst>
      <p:ext uri="{BB962C8B-B14F-4D97-AF65-F5344CB8AC3E}">
        <p14:creationId xmlns:p14="http://schemas.microsoft.com/office/powerpoint/2010/main" val="12940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BDD5A5-C88F-4ECC-8870-0A773D289571}" type="datetimeFigureOut">
              <a:rPr lang="en-US" smtClean="0"/>
              <a:t>9/9/2013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E4D748-C7E3-42AC-8891-2485A53766BC}" type="slidenum">
              <a:rPr lang="en-US" smtClean="0"/>
              <a:t>‹#›</a:t>
            </a:fld>
            <a:endParaRPr lang="en-US"/>
          </a:p>
        </p:txBody>
      </p:sp>
    </p:spTree>
    <p:extLst>
      <p:ext uri="{BB962C8B-B14F-4D97-AF65-F5344CB8AC3E}">
        <p14:creationId xmlns:p14="http://schemas.microsoft.com/office/powerpoint/2010/main" val="366310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a:solidFill>
                <a:srgbClr val="FFFFFF"/>
              </a:solidFill>
            </a:endParaRPr>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822325" y="1100138"/>
            <a:ext cx="7521575"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a:defRPr sz="1200">
                <a:solidFill>
                  <a:srgbClr val="FFFFFF"/>
                </a:solidFill>
              </a:defRPr>
            </a:lvl1pPr>
          </a:lstStyle>
          <a:p>
            <a:pPr eaLnBrk="0" fontAlgn="base" hangingPunct="0">
              <a:spcBef>
                <a:spcPct val="0"/>
              </a:spcBef>
              <a:spcAft>
                <a:spcPct val="0"/>
              </a:spcAft>
              <a:defRPr/>
            </a:pPr>
            <a:endParaRPr lang="en-US">
              <a:latin typeface="Arial" charset="0"/>
            </a:endParaRPr>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a:defRPr sz="1000" cap="all" spc="200" baseline="0" smtClean="0">
                <a:solidFill>
                  <a:srgbClr val="FFFFFF"/>
                </a:solidFill>
              </a:defRPr>
            </a:lvl1pPr>
          </a:lstStyle>
          <a:p>
            <a:pPr eaLnBrk="0" fontAlgn="base" hangingPunct="0">
              <a:spcBef>
                <a:spcPct val="0"/>
              </a:spcBef>
              <a:spcAft>
                <a:spcPct val="0"/>
              </a:spcAft>
              <a:defRPr/>
            </a:pPr>
            <a:r>
              <a:rPr lang="en-US">
                <a:latin typeface="Arial" charset="0"/>
              </a:rPr>
              <a:t>Copyright © 2013 Christine M. Venter.                  All rights reserved.</a:t>
            </a:r>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eaLnBrk="0" fontAlgn="base" hangingPunct="0">
              <a:spcBef>
                <a:spcPct val="0"/>
              </a:spcBef>
              <a:spcAft>
                <a:spcPct val="0"/>
              </a:spcAft>
              <a:defRPr/>
            </a:pPr>
            <a:fld id="{B4AE7996-AC99-4528-904C-BF21BA1E8DD1}" type="slidenum">
              <a:rPr lang="en-US">
                <a:latin typeface="Arial" charset="0"/>
              </a:rPr>
              <a:pPr eaLnBrk="0" fontAlgn="base" hangingPunct="0">
                <a:spcBef>
                  <a:spcPct val="0"/>
                </a:spcBef>
                <a:spcAft>
                  <a:spcPct val="0"/>
                </a:spcAft>
                <a:defRPr/>
              </a:pPr>
              <a:t>‹#›</a:t>
            </a:fld>
            <a:endParaRPr lang="en-US">
              <a:latin typeface="Arial" charset="0"/>
            </a:endParaRPr>
          </a:p>
        </p:txBody>
      </p:sp>
    </p:spTree>
    <p:extLst>
      <p:ext uri="{BB962C8B-B14F-4D97-AF65-F5344CB8AC3E}">
        <p14:creationId xmlns:p14="http://schemas.microsoft.com/office/powerpoint/2010/main" val="8325088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0" fontAlgn="base" hangingPunct="0">
        <a:spcBef>
          <a:spcPct val="0"/>
        </a:spcBef>
        <a:spcAft>
          <a:spcPct val="0"/>
        </a:spcAft>
        <a:defRPr sz="2800" kern="1200" cap="all">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Franklin Gothic Medium" pitchFamily="34" charset="0"/>
        </a:defRPr>
      </a:lvl2pPr>
      <a:lvl3pPr algn="l" rtl="0" eaLnBrk="0" fontAlgn="base" hangingPunct="0">
        <a:spcBef>
          <a:spcPct val="0"/>
        </a:spcBef>
        <a:spcAft>
          <a:spcPct val="0"/>
        </a:spcAft>
        <a:defRPr sz="2800">
          <a:solidFill>
            <a:schemeClr val="tx1"/>
          </a:solidFill>
          <a:latin typeface="Franklin Gothic Medium" pitchFamily="34" charset="0"/>
        </a:defRPr>
      </a:lvl3pPr>
      <a:lvl4pPr algn="l" rtl="0" eaLnBrk="0" fontAlgn="base" hangingPunct="0">
        <a:spcBef>
          <a:spcPct val="0"/>
        </a:spcBef>
        <a:spcAft>
          <a:spcPct val="0"/>
        </a:spcAft>
        <a:defRPr sz="2800">
          <a:solidFill>
            <a:schemeClr val="tx1"/>
          </a:solidFill>
          <a:latin typeface="Franklin Gothic Medium" pitchFamily="34" charset="0"/>
        </a:defRPr>
      </a:lvl4pPr>
      <a:lvl5pPr algn="l" rtl="0" eaLnBrk="0" fontAlgn="base" hangingPunct="0">
        <a:spcBef>
          <a:spcPct val="0"/>
        </a:spcBef>
        <a:spcAft>
          <a:spcPct val="0"/>
        </a:spcAft>
        <a:defRPr sz="2800">
          <a:solidFill>
            <a:schemeClr val="tx1"/>
          </a:solidFill>
          <a:latin typeface="Franklin Gothic Medium" pitchFamily="34" charset="0"/>
        </a:defRPr>
      </a:lvl5pPr>
      <a:lvl6pPr marL="457200" algn="l" rtl="0" fontAlgn="base">
        <a:spcBef>
          <a:spcPct val="0"/>
        </a:spcBef>
        <a:spcAft>
          <a:spcPct val="0"/>
        </a:spcAft>
        <a:defRPr sz="2800">
          <a:solidFill>
            <a:schemeClr val="tx1"/>
          </a:solidFill>
          <a:latin typeface="Franklin Gothic Medium" pitchFamily="34" charset="0"/>
        </a:defRPr>
      </a:lvl6pPr>
      <a:lvl7pPr marL="914400" algn="l" rtl="0" fontAlgn="base">
        <a:spcBef>
          <a:spcPct val="0"/>
        </a:spcBef>
        <a:spcAft>
          <a:spcPct val="0"/>
        </a:spcAft>
        <a:defRPr sz="2800">
          <a:solidFill>
            <a:schemeClr val="tx1"/>
          </a:solidFill>
          <a:latin typeface="Franklin Gothic Medium" pitchFamily="34" charset="0"/>
        </a:defRPr>
      </a:lvl7pPr>
      <a:lvl8pPr marL="1371600" algn="l" rtl="0" fontAlgn="base">
        <a:spcBef>
          <a:spcPct val="0"/>
        </a:spcBef>
        <a:spcAft>
          <a:spcPct val="0"/>
        </a:spcAft>
        <a:defRPr sz="2800">
          <a:solidFill>
            <a:schemeClr val="tx1"/>
          </a:solidFill>
          <a:latin typeface="Franklin Gothic Medium" pitchFamily="34" charset="0"/>
        </a:defRPr>
      </a:lvl8pPr>
      <a:lvl9pPr marL="1828800" algn="l" rtl="0" fontAlgn="base">
        <a:spcBef>
          <a:spcPct val="0"/>
        </a:spcBef>
        <a:spcAft>
          <a:spcPct val="0"/>
        </a:spcAft>
        <a:defRPr sz="2800">
          <a:solidFill>
            <a:schemeClr val="tx1"/>
          </a:solidFill>
          <a:latin typeface="Franklin Gothic Medium" pitchFamily="34" charset="0"/>
        </a:defRPr>
      </a:lvl9pPr>
    </p:titleStyle>
    <p:bodyStyle>
      <a:lvl1pPr marL="342900" indent="-342900" algn="l" rtl="0" eaLnBrk="0" fontAlgn="base" hangingPunct="0">
        <a:spcBef>
          <a:spcPts val="800"/>
        </a:spcBef>
        <a:spcAft>
          <a:spcPct val="0"/>
        </a:spcAft>
        <a:buFont typeface="Arial" charset="0"/>
        <a:defRPr sz="1600" b="1" kern="1200">
          <a:solidFill>
            <a:schemeClr val="tx1"/>
          </a:solidFill>
          <a:latin typeface="+mn-lt"/>
          <a:ea typeface="+mn-ea"/>
          <a:cs typeface="+mn-cs"/>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1.umn.edu/humanrts/edumat/hreduseries/hereandnow/Part-5/6_glossary.htm#Anchor-Commission-26674"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4"/>
          <p:cNvSpPr>
            <a:spLocks noGrp="1" noChangeArrowheads="1"/>
          </p:cNvSpPr>
          <p:nvPr>
            <p:ph type="title"/>
          </p:nvPr>
        </p:nvSpPr>
        <p:spPr/>
        <p:txBody>
          <a:bodyPr>
            <a:normAutofit/>
          </a:bodyPr>
          <a:lstStyle/>
          <a:p>
            <a:pPr algn="ctr" eaLnBrk="1" fontAlgn="auto" hangingPunct="1">
              <a:spcAft>
                <a:spcPts val="0"/>
              </a:spcAft>
              <a:defRPr/>
            </a:pPr>
            <a:r>
              <a:rPr lang="en-US" dirty="0" smtClean="0"/>
              <a:t>GENDER ISSUES AND INTERNATIONAL LAW</a:t>
            </a:r>
          </a:p>
        </p:txBody>
      </p:sp>
      <p:sp>
        <p:nvSpPr>
          <p:cNvPr id="6147" name="Rectangle 5"/>
          <p:cNvSpPr>
            <a:spLocks noGrp="1" noChangeArrowheads="1"/>
          </p:cNvSpPr>
          <p:nvPr>
            <p:ph idx="1"/>
          </p:nvPr>
        </p:nvSpPr>
        <p:spPr/>
        <p:txBody>
          <a:bodyPr/>
          <a:lstStyle/>
          <a:p>
            <a:pPr eaLnBrk="1" hangingPunct="1">
              <a:buFont typeface="Wingdings" pitchFamily="2" charset="2"/>
              <a:buNone/>
            </a:pPr>
            <a:r>
              <a:rPr lang="en-US" smtClean="0"/>
              <a:t>Overview of the Course:</a:t>
            </a:r>
          </a:p>
          <a:p>
            <a:pPr eaLnBrk="1" hangingPunct="1">
              <a:buFont typeface="Wingdings" pitchFamily="2" charset="2"/>
              <a:buNone/>
            </a:pPr>
            <a:r>
              <a:rPr lang="en-US" smtClean="0"/>
              <a:t>Text: </a:t>
            </a:r>
            <a:r>
              <a:rPr lang="en-US" i="1" smtClean="0"/>
              <a:t>International Women’s Rights, Equality, and Justice</a:t>
            </a:r>
          </a:p>
          <a:p>
            <a:pPr eaLnBrk="1" hangingPunct="1"/>
            <a:r>
              <a:rPr lang="en-US" smtClean="0"/>
              <a:t>Research paper &amp; oral presentation (10 minutes)</a:t>
            </a:r>
          </a:p>
          <a:p>
            <a:pPr eaLnBrk="1" hangingPunct="1"/>
            <a:r>
              <a:rPr lang="en-US" smtClean="0"/>
              <a:t>At least one required meeting with me to get paper topic approved</a:t>
            </a:r>
          </a:p>
          <a:p>
            <a:pPr eaLnBrk="1" hangingPunct="1"/>
            <a:r>
              <a:rPr lang="en-US" smtClean="0"/>
              <a:t>Once topic is approved, must email me research outline</a:t>
            </a:r>
          </a:p>
        </p:txBody>
      </p:sp>
      <p:sp>
        <p:nvSpPr>
          <p:cNvPr id="2" name="Footer Placeholder 1"/>
          <p:cNvSpPr>
            <a:spLocks noGrp="1"/>
          </p:cNvSpPr>
          <p:nvPr>
            <p:ph type="ftr" sz="quarter" idx="11"/>
          </p:nvPr>
        </p:nvSpPr>
        <p:spPr/>
        <p:txBody>
          <a:bodyPr/>
          <a:lstStyle/>
          <a:p>
            <a:pPr>
              <a:defRPr/>
            </a:pPr>
            <a:r>
              <a:rPr lang="en-US"/>
              <a:t>Copyright © 2013 Christine M. Venter.                  All rights reserved.</a:t>
            </a:r>
          </a:p>
        </p:txBody>
      </p:sp>
    </p:spTree>
    <p:extLst>
      <p:ext uri="{BB962C8B-B14F-4D97-AF65-F5344CB8AC3E}">
        <p14:creationId xmlns:p14="http://schemas.microsoft.com/office/powerpoint/2010/main" val="1942096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pPr algn="ctr" eaLnBrk="1" fontAlgn="auto" hangingPunct="1">
              <a:spcAft>
                <a:spcPts val="0"/>
              </a:spcAft>
              <a:defRPr/>
            </a:pPr>
            <a:r>
              <a:rPr lang="en-US" dirty="0" smtClean="0"/>
              <a:t>U.N. Decl. cont’d.</a:t>
            </a:r>
          </a:p>
        </p:txBody>
      </p:sp>
      <p:sp>
        <p:nvSpPr>
          <p:cNvPr id="15363" name="Rectangle 3"/>
          <p:cNvSpPr>
            <a:spLocks noGrp="1" noChangeArrowheads="1"/>
          </p:cNvSpPr>
          <p:nvPr>
            <p:ph idx="1"/>
          </p:nvPr>
        </p:nvSpPr>
        <p:spPr/>
        <p:txBody>
          <a:bodyPr/>
          <a:lstStyle/>
          <a:p>
            <a:pPr eaLnBrk="1" hangingPunct="1">
              <a:lnSpc>
                <a:spcPct val="80000"/>
              </a:lnSpc>
              <a:buFont typeface="Wingdings" pitchFamily="2" charset="2"/>
              <a:buNone/>
            </a:pPr>
            <a:r>
              <a:rPr lang="en-US" sz="2400" i="1" smtClean="0"/>
              <a:t>Article 4.</a:t>
            </a:r>
            <a:endParaRPr lang="en-US" sz="2400" smtClean="0"/>
          </a:p>
          <a:p>
            <a:pPr eaLnBrk="1" hangingPunct="1">
              <a:lnSpc>
                <a:spcPct val="80000"/>
              </a:lnSpc>
              <a:buFont typeface="Wingdings" pitchFamily="2" charset="2"/>
              <a:buNone/>
            </a:pPr>
            <a:r>
              <a:rPr lang="en-US" sz="2400" smtClean="0"/>
              <a:t>No one shall be held in slavery or servitude; slavery and the slave trade shall be prohibited in all their forms.</a:t>
            </a:r>
          </a:p>
          <a:p>
            <a:pPr eaLnBrk="1" hangingPunct="1">
              <a:lnSpc>
                <a:spcPct val="80000"/>
              </a:lnSpc>
              <a:buFont typeface="Wingdings" pitchFamily="2" charset="2"/>
              <a:buNone/>
            </a:pPr>
            <a:r>
              <a:rPr lang="en-US" sz="2400" i="1" smtClean="0"/>
              <a:t>Article 5.</a:t>
            </a:r>
            <a:endParaRPr lang="en-US" sz="2400" smtClean="0"/>
          </a:p>
          <a:p>
            <a:pPr eaLnBrk="1" hangingPunct="1">
              <a:lnSpc>
                <a:spcPct val="80000"/>
              </a:lnSpc>
              <a:buFont typeface="Wingdings" pitchFamily="2" charset="2"/>
              <a:buNone/>
            </a:pPr>
            <a:r>
              <a:rPr lang="en-US" sz="2400" smtClean="0"/>
              <a:t>No one shall be subjected to torture or to cruel, inhuman or degrading treatment or punishment.</a:t>
            </a:r>
          </a:p>
          <a:p>
            <a:pPr eaLnBrk="1" hangingPunct="1">
              <a:lnSpc>
                <a:spcPct val="80000"/>
              </a:lnSpc>
              <a:buFont typeface="Wingdings" pitchFamily="2" charset="2"/>
              <a:buNone/>
            </a:pPr>
            <a:r>
              <a:rPr lang="en-US" sz="2400" i="1" smtClean="0"/>
              <a:t>Article 6.</a:t>
            </a:r>
            <a:endParaRPr lang="en-US" sz="2400" smtClean="0"/>
          </a:p>
          <a:p>
            <a:pPr eaLnBrk="1" hangingPunct="1">
              <a:lnSpc>
                <a:spcPct val="80000"/>
              </a:lnSpc>
              <a:buFont typeface="Wingdings" pitchFamily="2" charset="2"/>
              <a:buNone/>
            </a:pPr>
            <a:r>
              <a:rPr lang="en-US" sz="2400" smtClean="0"/>
              <a:t>Everyone has the right to recognition everywhere as a person before the law.</a:t>
            </a:r>
          </a:p>
          <a:p>
            <a:pPr eaLnBrk="1" hangingPunct="1">
              <a:lnSpc>
                <a:spcPct val="80000"/>
              </a:lnSpc>
              <a:buFont typeface="Wingdings" pitchFamily="2" charset="2"/>
              <a:buNone/>
            </a:pPr>
            <a:endParaRPr lang="en-US" sz="2400" smtClean="0"/>
          </a:p>
          <a:p>
            <a:pPr eaLnBrk="1" hangingPunct="1">
              <a:lnSpc>
                <a:spcPct val="80000"/>
              </a:lnSpc>
              <a:buFont typeface="Wingdings" pitchFamily="2" charset="2"/>
              <a:buNone/>
            </a:pPr>
            <a:endParaRPr lang="en-US" sz="2400" smtClean="0"/>
          </a:p>
        </p:txBody>
      </p:sp>
      <p:sp>
        <p:nvSpPr>
          <p:cNvPr id="2" name="Footer Placeholder 1"/>
          <p:cNvSpPr>
            <a:spLocks noGrp="1"/>
          </p:cNvSpPr>
          <p:nvPr>
            <p:ph type="ftr" sz="quarter" idx="11"/>
          </p:nvPr>
        </p:nvSpPr>
        <p:spPr/>
        <p:txBody>
          <a:bodyPr/>
          <a:lstStyle/>
          <a:p>
            <a:pPr>
              <a:defRPr/>
            </a:pPr>
            <a:r>
              <a:rPr lang="en-US"/>
              <a:t>Copyright © 2013 Christine M. Venter.                  All rights reserved.</a:t>
            </a:r>
          </a:p>
        </p:txBody>
      </p:sp>
    </p:spTree>
    <p:extLst>
      <p:ext uri="{BB962C8B-B14F-4D97-AF65-F5344CB8AC3E}">
        <p14:creationId xmlns:p14="http://schemas.microsoft.com/office/powerpoint/2010/main" val="4219595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The full set of PowerPoint slides is available upon adoption. </a:t>
            </a:r>
            <a:br>
              <a:rPr lang="en-US" b="1" dirty="0" smtClean="0"/>
            </a:br>
            <a:r>
              <a:rPr lang="en-US" b="1" smtClean="0"/>
              <a:t>Email </a:t>
            </a:r>
            <a:r>
              <a:rPr lang="en-US" b="1" smtClean="0"/>
              <a:t>crutan@cap-press.com </a:t>
            </a:r>
            <a:r>
              <a:rPr lang="en-US" b="1" dirty="0" smtClean="0"/>
              <a:t/>
            </a:r>
            <a:br>
              <a:rPr lang="en-US" b="1" dirty="0" smtClean="0"/>
            </a:br>
            <a:r>
              <a:rPr lang="en-US" b="1" dirty="0" smtClean="0"/>
              <a:t>for more information.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14382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How class works</a:t>
            </a:r>
            <a:endParaRPr lang="en-US" dirty="0"/>
          </a:p>
        </p:txBody>
      </p:sp>
      <p:sp>
        <p:nvSpPr>
          <p:cNvPr id="7171" name="Content Placeholder 2"/>
          <p:cNvSpPr>
            <a:spLocks noGrp="1"/>
          </p:cNvSpPr>
          <p:nvPr>
            <p:ph idx="1"/>
          </p:nvPr>
        </p:nvSpPr>
        <p:spPr/>
        <p:txBody>
          <a:bodyPr/>
          <a:lstStyle/>
          <a:p>
            <a:pPr eaLnBrk="1" hangingPunct="1"/>
            <a:r>
              <a:rPr lang="en-US" smtClean="0"/>
              <a:t>You read relevant chapter before class</a:t>
            </a:r>
          </a:p>
          <a:p>
            <a:pPr eaLnBrk="1" hangingPunct="1"/>
            <a:r>
              <a:rPr lang="en-US" smtClean="0"/>
              <a:t>In class—I provide more information on topic through slides</a:t>
            </a:r>
          </a:p>
          <a:p>
            <a:pPr eaLnBrk="1" hangingPunct="1"/>
            <a:r>
              <a:rPr lang="en-US" smtClean="0"/>
              <a:t>Often short documentary clip</a:t>
            </a:r>
          </a:p>
          <a:p>
            <a:pPr eaLnBrk="1" hangingPunct="1"/>
            <a:r>
              <a:rPr lang="en-US" smtClean="0"/>
              <a:t>Class discussion fostered by groups of students (assigned)</a:t>
            </a:r>
          </a:p>
          <a:p>
            <a:pPr eaLnBrk="1" hangingPunct="1"/>
            <a:r>
              <a:rPr lang="en-US" smtClean="0"/>
              <a:t>Slides will be posted on TWEN</a:t>
            </a:r>
          </a:p>
        </p:txBody>
      </p:sp>
      <p:sp>
        <p:nvSpPr>
          <p:cNvPr id="3" name="Footer Placeholder 2"/>
          <p:cNvSpPr>
            <a:spLocks noGrp="1"/>
          </p:cNvSpPr>
          <p:nvPr>
            <p:ph type="ftr" sz="quarter" idx="11"/>
          </p:nvPr>
        </p:nvSpPr>
        <p:spPr/>
        <p:txBody>
          <a:bodyPr/>
          <a:lstStyle/>
          <a:p>
            <a:pPr>
              <a:defRPr/>
            </a:pPr>
            <a:r>
              <a:rPr lang="en-US"/>
              <a:t>Copyright © 2013 Christine M. Venter.                  All rights reserved.</a:t>
            </a:r>
          </a:p>
        </p:txBody>
      </p:sp>
    </p:spTree>
    <p:extLst>
      <p:ext uri="{BB962C8B-B14F-4D97-AF65-F5344CB8AC3E}">
        <p14:creationId xmlns:p14="http://schemas.microsoft.com/office/powerpoint/2010/main" val="3631951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Overview/Outline of this Class</a:t>
            </a:r>
            <a:endParaRPr lang="en-US" dirty="0"/>
          </a:p>
        </p:txBody>
      </p:sp>
      <p:sp>
        <p:nvSpPr>
          <p:cNvPr id="8195" name="Content Placeholder 2"/>
          <p:cNvSpPr>
            <a:spLocks noGrp="1"/>
          </p:cNvSpPr>
          <p:nvPr>
            <p:ph idx="1"/>
          </p:nvPr>
        </p:nvSpPr>
        <p:spPr/>
        <p:txBody>
          <a:bodyPr/>
          <a:lstStyle/>
          <a:p>
            <a:pPr eaLnBrk="1" hangingPunct="1"/>
            <a:endParaRPr lang="en-US" smtClean="0"/>
          </a:p>
          <a:p>
            <a:pPr eaLnBrk="1" hangingPunct="1"/>
            <a:r>
              <a:rPr lang="en-US" smtClean="0"/>
              <a:t>Provide general overview of the development of Int’l Law &amp; Human Rights Law in the UN system</a:t>
            </a:r>
          </a:p>
          <a:p>
            <a:pPr eaLnBrk="1" hangingPunct="1"/>
            <a:r>
              <a:rPr lang="en-US" smtClean="0"/>
              <a:t>Talk about specific treaties and conventions that deal with women’s rights</a:t>
            </a:r>
          </a:p>
          <a:p>
            <a:pPr eaLnBrk="1" hangingPunct="1"/>
            <a:r>
              <a:rPr lang="en-US" smtClean="0"/>
              <a:t>Talk about Convention on the Elimination of All Forms of Discrimination Against Women (CEDAW)</a:t>
            </a:r>
          </a:p>
        </p:txBody>
      </p:sp>
      <p:sp>
        <p:nvSpPr>
          <p:cNvPr id="3" name="Footer Placeholder 2"/>
          <p:cNvSpPr>
            <a:spLocks noGrp="1"/>
          </p:cNvSpPr>
          <p:nvPr>
            <p:ph type="ftr" sz="quarter" idx="11"/>
          </p:nvPr>
        </p:nvSpPr>
        <p:spPr/>
        <p:txBody>
          <a:bodyPr/>
          <a:lstStyle/>
          <a:p>
            <a:pPr>
              <a:defRPr/>
            </a:pPr>
            <a:r>
              <a:rPr lang="en-US"/>
              <a:t>Copyright © 2013 Christine M. Venter.                  All rights reserved.</a:t>
            </a:r>
          </a:p>
        </p:txBody>
      </p:sp>
    </p:spTree>
    <p:extLst>
      <p:ext uri="{BB962C8B-B14F-4D97-AF65-F5344CB8AC3E}">
        <p14:creationId xmlns:p14="http://schemas.microsoft.com/office/powerpoint/2010/main" val="3790882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Terminology</a:t>
            </a:r>
            <a:endParaRPr lang="en-US" dirty="0"/>
          </a:p>
        </p:txBody>
      </p:sp>
      <p:sp>
        <p:nvSpPr>
          <p:cNvPr id="9219" name="Content Placeholder 2"/>
          <p:cNvSpPr>
            <a:spLocks noGrp="1"/>
          </p:cNvSpPr>
          <p:nvPr>
            <p:ph idx="1"/>
          </p:nvPr>
        </p:nvSpPr>
        <p:spPr/>
        <p:txBody>
          <a:bodyPr/>
          <a:lstStyle/>
          <a:p>
            <a:pPr eaLnBrk="1" hangingPunct="1"/>
            <a:r>
              <a:rPr lang="en-US" smtClean="0"/>
              <a:t>International Law—deals with relationships between states</a:t>
            </a:r>
          </a:p>
          <a:p>
            <a:pPr eaLnBrk="1" hangingPunct="1"/>
            <a:r>
              <a:rPr lang="en-US" smtClean="0"/>
              <a:t>International Human Rights Law—deals with relationship between individuals, organizations and states regarding human rights guaranteed at state, regional and international level</a:t>
            </a:r>
          </a:p>
          <a:p>
            <a:pPr eaLnBrk="1" hangingPunct="1"/>
            <a:r>
              <a:rPr lang="en-US" smtClean="0"/>
              <a:t>Humanitarian Law—deals with law of armed conflict, war crimes, etc.</a:t>
            </a:r>
          </a:p>
          <a:p>
            <a:pPr eaLnBrk="1" hangingPunct="1"/>
            <a:endParaRPr lang="en-US" smtClean="0"/>
          </a:p>
        </p:txBody>
      </p:sp>
      <p:sp>
        <p:nvSpPr>
          <p:cNvPr id="3" name="Footer Placeholder 2"/>
          <p:cNvSpPr>
            <a:spLocks noGrp="1"/>
          </p:cNvSpPr>
          <p:nvPr>
            <p:ph type="ftr" sz="quarter" idx="11"/>
          </p:nvPr>
        </p:nvSpPr>
        <p:spPr/>
        <p:txBody>
          <a:bodyPr/>
          <a:lstStyle/>
          <a:p>
            <a:pPr>
              <a:defRPr/>
            </a:pPr>
            <a:r>
              <a:rPr lang="en-US"/>
              <a:t>Copyright © 2013 Christine M. Venter.                  All rights reserved.</a:t>
            </a:r>
          </a:p>
        </p:txBody>
      </p:sp>
    </p:spTree>
    <p:extLst>
      <p:ext uri="{BB962C8B-B14F-4D97-AF65-F5344CB8AC3E}">
        <p14:creationId xmlns:p14="http://schemas.microsoft.com/office/powerpoint/2010/main" val="761430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534400" cy="758825"/>
          </a:xfrm>
        </p:spPr>
        <p:txBody>
          <a:bodyPr/>
          <a:lstStyle/>
          <a:p>
            <a:pPr algn="ctr" eaLnBrk="1" fontAlgn="auto" hangingPunct="1">
              <a:spcAft>
                <a:spcPts val="0"/>
              </a:spcAft>
              <a:defRPr/>
            </a:pPr>
            <a:r>
              <a:rPr lang="en-US" dirty="0" smtClean="0"/>
              <a:t>Early reference to women’s rights in International Law: 1904 International Agree-</a:t>
            </a:r>
            <a:r>
              <a:rPr lang="en-US" dirty="0" err="1" smtClean="0"/>
              <a:t>ment</a:t>
            </a:r>
            <a:r>
              <a:rPr lang="en-US" dirty="0" smtClean="0"/>
              <a:t> for Suppression of White Slave Traffic</a:t>
            </a:r>
            <a:endParaRPr lang="en-US" dirty="0"/>
          </a:p>
        </p:txBody>
      </p:sp>
      <p:pic>
        <p:nvPicPr>
          <p:cNvPr id="10243" name="Content Placeholder 3" descr="whiteslaves.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4800600" y="2216150"/>
            <a:ext cx="4095750" cy="2476500"/>
          </a:xfrm>
        </p:spPr>
      </p:pic>
      <p:sp>
        <p:nvSpPr>
          <p:cNvPr id="18436" name="TextBox 4"/>
          <p:cNvSpPr txBox="1">
            <a:spLocks noChangeArrowheads="1"/>
          </p:cNvSpPr>
          <p:nvPr/>
        </p:nvSpPr>
        <p:spPr bwMode="auto">
          <a:xfrm>
            <a:off x="609600" y="2438400"/>
            <a:ext cx="5334000" cy="2032000"/>
          </a:xfrm>
          <a:prstGeom prst="rect">
            <a:avLst/>
          </a:prstGeom>
          <a:noFill/>
          <a:ln w="9525">
            <a:noFill/>
            <a:miter lim="800000"/>
            <a:headEnd/>
            <a:tailEnd/>
          </a:ln>
        </p:spPr>
        <p:txBody>
          <a:bodyPr>
            <a:spAutoFit/>
          </a:bodyPr>
          <a:lstStyle/>
          <a:p>
            <a:pPr eaLnBrk="0" fontAlgn="base" hangingPunct="0">
              <a:spcBef>
                <a:spcPct val="0"/>
              </a:spcBef>
              <a:spcAft>
                <a:spcPct val="0"/>
              </a:spcAft>
              <a:buFont typeface="Arial" pitchFamily="34" charset="0"/>
              <a:buChar char="•"/>
              <a:defRPr/>
            </a:pPr>
            <a:r>
              <a:rPr lang="en-US" dirty="0">
                <a:solidFill>
                  <a:srgbClr val="000000"/>
                </a:solidFill>
              </a:rPr>
              <a:t> Purpose was to protect women and girls from being forced or enticed into “immoral purposes” in order to “gratify the passions of another person” “in different countries”</a:t>
            </a:r>
          </a:p>
          <a:p>
            <a:pPr eaLnBrk="0" fontAlgn="base" hangingPunct="0">
              <a:spcBef>
                <a:spcPct val="0"/>
              </a:spcBef>
              <a:spcAft>
                <a:spcPct val="0"/>
              </a:spcAft>
              <a:buFont typeface="Arial" pitchFamily="34" charset="0"/>
              <a:buChar char="•"/>
              <a:defRPr/>
            </a:pPr>
            <a:r>
              <a:rPr lang="en-US" dirty="0">
                <a:solidFill>
                  <a:srgbClr val="000000"/>
                </a:solidFill>
              </a:rPr>
              <a:t> Amended in 1910 to clarify that did not apply to domestic prostitution (governed by internal legislation)</a:t>
            </a:r>
          </a:p>
        </p:txBody>
      </p:sp>
      <p:sp>
        <p:nvSpPr>
          <p:cNvPr id="3" name="Footer Placeholder 2"/>
          <p:cNvSpPr>
            <a:spLocks noGrp="1"/>
          </p:cNvSpPr>
          <p:nvPr>
            <p:ph type="ftr" sz="quarter" idx="11"/>
          </p:nvPr>
        </p:nvSpPr>
        <p:spPr/>
        <p:txBody>
          <a:bodyPr/>
          <a:lstStyle/>
          <a:p>
            <a:pPr>
              <a:defRPr/>
            </a:pPr>
            <a:r>
              <a:rPr lang="en-US"/>
              <a:t>Copyright © 2013 Christine M. Venter.                  All rights reserved.</a:t>
            </a:r>
          </a:p>
        </p:txBody>
      </p:sp>
    </p:spTree>
    <p:extLst>
      <p:ext uri="{BB962C8B-B14F-4D97-AF65-F5344CB8AC3E}">
        <p14:creationId xmlns:p14="http://schemas.microsoft.com/office/powerpoint/2010/main" val="2105309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758825"/>
          </a:xfrm>
        </p:spPr>
        <p:txBody>
          <a:bodyPr/>
          <a:lstStyle/>
          <a:p>
            <a:pPr algn="ctr" eaLnBrk="1" fontAlgn="auto" hangingPunct="1">
              <a:spcAft>
                <a:spcPts val="0"/>
              </a:spcAft>
              <a:defRPr/>
            </a:pPr>
            <a:r>
              <a:rPr lang="en-US" dirty="0" smtClean="0"/>
              <a:t>Later developments in trafficking </a:t>
            </a:r>
            <a:endParaRPr lang="en-US" dirty="0"/>
          </a:p>
        </p:txBody>
      </p:sp>
      <p:sp>
        <p:nvSpPr>
          <p:cNvPr id="11267" name="Content Placeholder 2"/>
          <p:cNvSpPr>
            <a:spLocks noGrp="1"/>
          </p:cNvSpPr>
          <p:nvPr>
            <p:ph idx="1"/>
          </p:nvPr>
        </p:nvSpPr>
        <p:spPr/>
        <p:txBody>
          <a:bodyPr/>
          <a:lstStyle/>
          <a:p>
            <a:pPr eaLnBrk="1" hangingPunct="1"/>
            <a:r>
              <a:rPr lang="en-US" smtClean="0"/>
              <a:t>League of Nations studied trafficking—revised definition of slave trade to cover all races and male and female children</a:t>
            </a:r>
          </a:p>
          <a:p>
            <a:pPr eaLnBrk="1" hangingPunct="1"/>
            <a:r>
              <a:rPr lang="en-US" smtClean="0"/>
              <a:t>1921 International Convention for the Suppression of the Traffic in Women and Children</a:t>
            </a:r>
          </a:p>
          <a:p>
            <a:pPr eaLnBrk="1" hangingPunct="1"/>
            <a:endParaRPr lang="en-US" smtClean="0"/>
          </a:p>
          <a:p>
            <a:pPr eaLnBrk="1" hangingPunct="1"/>
            <a:endParaRPr lang="en-US" smtClean="0"/>
          </a:p>
        </p:txBody>
      </p:sp>
      <p:pic>
        <p:nvPicPr>
          <p:cNvPr id="11268" name="Picture 4" descr="leagu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571750"/>
            <a:ext cx="3962400"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pPr>
              <a:defRPr/>
            </a:pPr>
            <a:r>
              <a:rPr lang="en-US"/>
              <a:t>Copyright © 2013 Christine M. Venter.                  All rights reserved.</a:t>
            </a:r>
          </a:p>
        </p:txBody>
      </p:sp>
    </p:spTree>
    <p:extLst>
      <p:ext uri="{BB962C8B-B14F-4D97-AF65-F5344CB8AC3E}">
        <p14:creationId xmlns:p14="http://schemas.microsoft.com/office/powerpoint/2010/main" val="2947311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ctr" eaLnBrk="1" fontAlgn="auto" hangingPunct="1">
              <a:spcAft>
                <a:spcPts val="0"/>
              </a:spcAft>
              <a:defRPr/>
            </a:pPr>
            <a:r>
              <a:rPr lang="en-US" dirty="0" smtClean="0"/>
              <a:t>Evolution of Human Rights Law</a:t>
            </a:r>
          </a:p>
        </p:txBody>
      </p:sp>
      <p:sp>
        <p:nvSpPr>
          <p:cNvPr id="12291" name="Content Placeholder 2"/>
          <p:cNvSpPr>
            <a:spLocks noGrp="1"/>
          </p:cNvSpPr>
          <p:nvPr>
            <p:ph idx="1"/>
          </p:nvPr>
        </p:nvSpPr>
        <p:spPr>
          <a:xfrm>
            <a:off x="304800" y="1524000"/>
            <a:ext cx="8504238" cy="4572000"/>
          </a:xfrm>
        </p:spPr>
        <p:txBody>
          <a:bodyPr/>
          <a:lstStyle/>
          <a:p>
            <a:pPr eaLnBrk="1" hangingPunct="1">
              <a:buFont typeface="Wingdings 2" pitchFamily="18" charset="2"/>
              <a:buNone/>
            </a:pPr>
            <a:r>
              <a:rPr lang="en-US" smtClean="0"/>
              <a:t>1945 UN established (post WWII)</a:t>
            </a:r>
          </a:p>
          <a:p>
            <a:pPr eaLnBrk="1" hangingPunct="1">
              <a:buFont typeface="Wingdings 2" pitchFamily="18" charset="2"/>
              <a:buNone/>
            </a:pPr>
            <a:r>
              <a:rPr lang="en-US" smtClean="0"/>
              <a:t>UN established a </a:t>
            </a:r>
            <a:r>
              <a:rPr lang="en-US" smtClean="0">
                <a:hlinkClick r:id="rId2" action="ppaction://hlinkfile"/>
              </a:rPr>
              <a:t>Commission on Human Rights</a:t>
            </a:r>
            <a:r>
              <a:rPr lang="en-US" smtClean="0"/>
              <a:t> and charged it with the task of drafting a document spelling out the meaning of the fundamental rights and freedoms proclaimed in the UN Charter. </a:t>
            </a:r>
          </a:p>
          <a:p>
            <a:pPr eaLnBrk="1" hangingPunct="1">
              <a:buFont typeface="Wingdings 2" pitchFamily="18" charset="2"/>
              <a:buNone/>
            </a:pPr>
            <a:r>
              <a:rPr lang="en-US" smtClean="0"/>
              <a:t>Led to 1948 Universal Declaration of Human Rights</a:t>
            </a:r>
          </a:p>
          <a:p>
            <a:pPr eaLnBrk="1" hangingPunct="1">
              <a:buFont typeface="Wingdings 2" pitchFamily="18" charset="2"/>
              <a:buNone/>
            </a:pPr>
            <a:endParaRPr lang="en-US" smtClean="0"/>
          </a:p>
        </p:txBody>
      </p:sp>
      <p:pic>
        <p:nvPicPr>
          <p:cNvPr id="12292" name="Picture 3" descr="eleano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2819400"/>
            <a:ext cx="1752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a:t>Copyright © 2013 Christine M. Venter.                  All rights reserved.</a:t>
            </a:r>
          </a:p>
        </p:txBody>
      </p:sp>
    </p:spTree>
    <p:extLst>
      <p:ext uri="{BB962C8B-B14F-4D97-AF65-F5344CB8AC3E}">
        <p14:creationId xmlns:p14="http://schemas.microsoft.com/office/powerpoint/2010/main" val="3767009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pPr algn="ctr" eaLnBrk="1" fontAlgn="auto" hangingPunct="1">
              <a:spcAft>
                <a:spcPts val="0"/>
              </a:spcAft>
              <a:defRPr/>
            </a:pPr>
            <a:r>
              <a:rPr lang="en-US" dirty="0" smtClean="0"/>
              <a:t>Where do Women’s Rights fit in?</a:t>
            </a:r>
          </a:p>
        </p:txBody>
      </p:sp>
      <p:sp>
        <p:nvSpPr>
          <p:cNvPr id="13315" name="Rectangle 3"/>
          <p:cNvSpPr>
            <a:spLocks noGrp="1" noChangeArrowheads="1"/>
          </p:cNvSpPr>
          <p:nvPr>
            <p:ph idx="1"/>
          </p:nvPr>
        </p:nvSpPr>
        <p:spPr/>
        <p:txBody>
          <a:bodyPr/>
          <a:lstStyle/>
          <a:p>
            <a:pPr marL="533400" indent="-533400" eaLnBrk="1" hangingPunct="1">
              <a:lnSpc>
                <a:spcPct val="90000"/>
              </a:lnSpc>
            </a:pPr>
            <a:r>
              <a:rPr lang="en-US" smtClean="0"/>
              <a:t>First general focus on human rights—Art 1 of the Universal Declaration provides that all human beings are equal in dignity</a:t>
            </a:r>
          </a:p>
          <a:p>
            <a:pPr marL="533400" indent="-533400" eaLnBrk="1" hangingPunct="1">
              <a:lnSpc>
                <a:spcPct val="90000"/>
              </a:lnSpc>
            </a:pPr>
            <a:r>
              <a:rPr lang="en-US" smtClean="0"/>
              <a:t>Art 2—(women’s rights)—no distinction on the basis of sex)</a:t>
            </a:r>
          </a:p>
          <a:p>
            <a:pPr marL="533400" indent="-533400" eaLnBrk="1" hangingPunct="1">
              <a:lnSpc>
                <a:spcPct val="90000"/>
              </a:lnSpc>
            </a:pPr>
            <a:r>
              <a:rPr lang="en-US" smtClean="0"/>
              <a:t>Followed by the Covenant on Civil and Political Rights (ICCPR) (Art 2(1), Art 3 pertain to women) </a:t>
            </a:r>
          </a:p>
          <a:p>
            <a:pPr marL="533400" indent="-533400" eaLnBrk="1" hangingPunct="1">
              <a:lnSpc>
                <a:spcPct val="90000"/>
              </a:lnSpc>
            </a:pPr>
            <a:r>
              <a:rPr lang="en-US" smtClean="0"/>
              <a:t>Covenant on Economic, Social and Cultural Rights (IESCR)</a:t>
            </a:r>
          </a:p>
          <a:p>
            <a:pPr marL="533400" indent="-533400" eaLnBrk="1" hangingPunct="1">
              <a:lnSpc>
                <a:spcPct val="90000"/>
              </a:lnSpc>
            </a:pPr>
            <a:endParaRPr lang="en-US" smtClean="0"/>
          </a:p>
          <a:p>
            <a:pPr marL="533400" indent="-533400" eaLnBrk="1" hangingPunct="1">
              <a:lnSpc>
                <a:spcPct val="90000"/>
              </a:lnSpc>
              <a:buFont typeface="Wingdings" pitchFamily="2" charset="2"/>
              <a:buAutoNum type="arabicPeriod"/>
            </a:pPr>
            <a:endParaRPr lang="en-US" smtClean="0"/>
          </a:p>
        </p:txBody>
      </p:sp>
      <p:sp>
        <p:nvSpPr>
          <p:cNvPr id="2" name="Footer Placeholder 1"/>
          <p:cNvSpPr>
            <a:spLocks noGrp="1"/>
          </p:cNvSpPr>
          <p:nvPr>
            <p:ph type="ftr" sz="quarter" idx="11"/>
          </p:nvPr>
        </p:nvSpPr>
        <p:spPr/>
        <p:txBody>
          <a:bodyPr/>
          <a:lstStyle/>
          <a:p>
            <a:pPr>
              <a:defRPr/>
            </a:pPr>
            <a:r>
              <a:rPr lang="en-US"/>
              <a:t>Copyright © 2013 Christine M. Venter.                  All rights reserved.</a:t>
            </a:r>
          </a:p>
        </p:txBody>
      </p:sp>
    </p:spTree>
    <p:extLst>
      <p:ext uri="{BB962C8B-B14F-4D97-AF65-F5344CB8AC3E}">
        <p14:creationId xmlns:p14="http://schemas.microsoft.com/office/powerpoint/2010/main" val="3267289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pPr algn="ctr" eaLnBrk="1" fontAlgn="auto" hangingPunct="1">
              <a:spcAft>
                <a:spcPts val="0"/>
              </a:spcAft>
              <a:defRPr/>
            </a:pPr>
            <a:r>
              <a:rPr lang="en-US" dirty="0" smtClean="0"/>
              <a:t>1948 U.N. Declaration of Human Rights</a:t>
            </a:r>
          </a:p>
        </p:txBody>
      </p:sp>
      <p:sp>
        <p:nvSpPr>
          <p:cNvPr id="22531" name="Rectangle 3"/>
          <p:cNvSpPr>
            <a:spLocks noGrp="1" noChangeArrowheads="1"/>
          </p:cNvSpPr>
          <p:nvPr>
            <p:ph idx="1"/>
          </p:nvPr>
        </p:nvSpPr>
        <p:spPr/>
        <p:txBody>
          <a:bodyPr rtlCol="0">
            <a:normAutofit fontScale="92500"/>
          </a:bodyPr>
          <a:lstStyle/>
          <a:p>
            <a:pPr marL="457200" indent="-457200" eaLnBrk="1" fontAlgn="auto" hangingPunct="1">
              <a:spcAft>
                <a:spcPts val="0"/>
              </a:spcAft>
              <a:buFont typeface="Wingdings" pitchFamily="2" charset="2"/>
              <a:buNone/>
              <a:defRPr/>
            </a:pPr>
            <a:r>
              <a:rPr lang="en-US" sz="2400" i="1" smtClean="0"/>
              <a:t>Article 2.</a:t>
            </a:r>
            <a:endParaRPr lang="en-US" sz="2400" smtClean="0"/>
          </a:p>
          <a:p>
            <a:pPr marL="457200" indent="-457200" eaLnBrk="1" fontAlgn="auto" hangingPunct="1">
              <a:spcAft>
                <a:spcPts val="0"/>
              </a:spcAft>
              <a:buFont typeface="Wingdings" pitchFamily="2" charset="2"/>
              <a:buNone/>
              <a:defRPr/>
            </a:pPr>
            <a:r>
              <a:rPr lang="en-US" sz="2400" smtClean="0"/>
              <a:t>Everyone is entitled to all the rights and freedoms set forth in this Declaration, without distinction of any kind, such as race, colour, sex, language, religion, political or other opinion, national or social origin, property, birth or other status. </a:t>
            </a:r>
          </a:p>
          <a:p>
            <a:pPr marL="457200" indent="-457200" eaLnBrk="1" fontAlgn="auto" hangingPunct="1">
              <a:spcAft>
                <a:spcPts val="0"/>
              </a:spcAft>
              <a:buFont typeface="Wingdings" pitchFamily="2" charset="2"/>
              <a:buNone/>
              <a:defRPr/>
            </a:pPr>
            <a:r>
              <a:rPr lang="en-US" sz="2400" i="1" smtClean="0"/>
              <a:t>Article 3.</a:t>
            </a:r>
            <a:endParaRPr lang="en-US" sz="2400" smtClean="0"/>
          </a:p>
          <a:p>
            <a:pPr marL="457200" indent="-457200" eaLnBrk="1" fontAlgn="auto" hangingPunct="1">
              <a:spcAft>
                <a:spcPts val="0"/>
              </a:spcAft>
              <a:buFont typeface="Wingdings" pitchFamily="2" charset="2"/>
              <a:buNone/>
              <a:defRPr/>
            </a:pPr>
            <a:r>
              <a:rPr lang="en-US" sz="2400" smtClean="0"/>
              <a:t>Everyone has the right to life, liberty and security of person.</a:t>
            </a:r>
          </a:p>
        </p:txBody>
      </p:sp>
      <p:sp>
        <p:nvSpPr>
          <p:cNvPr id="2" name="Footer Placeholder 1"/>
          <p:cNvSpPr>
            <a:spLocks noGrp="1"/>
          </p:cNvSpPr>
          <p:nvPr>
            <p:ph type="ftr" sz="quarter" idx="11"/>
          </p:nvPr>
        </p:nvSpPr>
        <p:spPr/>
        <p:txBody>
          <a:bodyPr/>
          <a:lstStyle/>
          <a:p>
            <a:pPr>
              <a:defRPr/>
            </a:pPr>
            <a:r>
              <a:rPr lang="en-US"/>
              <a:t>Copyright © 2013 Christine M. Venter.                  All rights reserved.</a:t>
            </a:r>
          </a:p>
        </p:txBody>
      </p:sp>
    </p:spTree>
    <p:extLst>
      <p:ext uri="{BB962C8B-B14F-4D97-AF65-F5344CB8AC3E}">
        <p14:creationId xmlns:p14="http://schemas.microsoft.com/office/powerpoint/2010/main" val="3089614926"/>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690</Words>
  <Application>Microsoft Office PowerPoint</Application>
  <PresentationFormat>On-screen Show (4:3)</PresentationFormat>
  <Paragraphs>59</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Angles</vt:lpstr>
      <vt:lpstr>GENDER ISSUES AND INTERNATIONAL LAW</vt:lpstr>
      <vt:lpstr>How class works</vt:lpstr>
      <vt:lpstr>Overview/Outline of this Class</vt:lpstr>
      <vt:lpstr>Terminology</vt:lpstr>
      <vt:lpstr>Early reference to women’s rights in International Law: 1904 International Agree-ment for Suppression of White Slave Traffic</vt:lpstr>
      <vt:lpstr>Later developments in trafficking </vt:lpstr>
      <vt:lpstr>Evolution of Human Rights Law</vt:lpstr>
      <vt:lpstr>Where do Women’s Rights fit in?</vt:lpstr>
      <vt:lpstr>1948 U.N. Declaration of Human Rights</vt:lpstr>
      <vt:lpstr>U.N. Decl. cont’d.</vt:lpstr>
      <vt:lpstr>The full set of PowerPoint slides is available upon adoption.  Email crutan@cap-press.com  for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ISSUES AND INTERNATIONAL LAW</dc:title>
  <dc:creator>tina</dc:creator>
  <cp:lastModifiedBy>tina</cp:lastModifiedBy>
  <cp:revision>3</cp:revision>
  <dcterms:created xsi:type="dcterms:W3CDTF">2013-09-09T18:36:41Z</dcterms:created>
  <dcterms:modified xsi:type="dcterms:W3CDTF">2013-09-09T19:06:57Z</dcterms:modified>
</cp:coreProperties>
</file>