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0" r:id="rId6"/>
    <p:sldId id="261" r:id="rId7"/>
    <p:sldId id="262" r:id="rId8"/>
    <p:sldId id="263" r:id="rId9"/>
    <p:sldId id="264" r:id="rId10"/>
    <p:sldId id="265" r:id="rId11"/>
    <p:sldId id="266"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7ED6EC-019C-41DE-948A-04265CBDB7E9}"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291414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ED6EC-019C-41DE-948A-04265CBDB7E9}"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1870400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ED6EC-019C-41DE-948A-04265CBDB7E9}"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1915493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216" y="4777380"/>
            <a:ext cx="6619244"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6B65683-B2A0-4445-8E5E-702AA4B7D232}"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5" name="Footer Placeholder 4"/>
          <p:cNvSpPr>
            <a:spLocks noGrp="1"/>
          </p:cNvSpPr>
          <p:nvPr>
            <p:ph type="ftr" sz="quarter" idx="11"/>
          </p:nvPr>
        </p:nvSpPr>
        <p:spPr>
          <a:xfrm rot="5400000">
            <a:off x="5850731" y="3643313"/>
            <a:ext cx="4619625" cy="228600"/>
          </a:xfrm>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6" name="Slide Number Placeholder 5"/>
          <p:cNvSpPr>
            <a:spLocks noGrp="1"/>
          </p:cNvSpPr>
          <p:nvPr>
            <p:ph type="sldNum" sz="quarter" idx="12"/>
          </p:nvPr>
        </p:nvSpPr>
        <p:spPr/>
        <p:txBody>
          <a:bodyPr/>
          <a:lstStyle>
            <a:lvl1pPr>
              <a:defRPr/>
            </a:lvl1pPr>
          </a:lstStyle>
          <a:p>
            <a:pPr>
              <a:defRPr/>
            </a:pPr>
            <a:fld id="{1BE45BCB-CEA2-4220-B963-726C82CB6C1C}" type="slidenum">
              <a:rPr lang="en-US"/>
              <a:pPr>
                <a:defRPr/>
              </a:pPr>
              <a:t>‹#›</a:t>
            </a:fld>
            <a:endParaRPr lang="en-US"/>
          </a:p>
        </p:txBody>
      </p:sp>
    </p:spTree>
    <p:extLst>
      <p:ext uri="{BB962C8B-B14F-4D97-AF65-F5344CB8AC3E}">
        <p14:creationId xmlns:p14="http://schemas.microsoft.com/office/powerpoint/2010/main" val="623949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08C0980-91DD-4164-9906-080943BC3F0E}"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5" name="Footer Placeholder 4"/>
          <p:cNvSpPr>
            <a:spLocks noGrp="1"/>
          </p:cNvSpPr>
          <p:nvPr>
            <p:ph type="ftr" sz="quarter" idx="11"/>
          </p:nvPr>
        </p:nvSpPr>
        <p:spPr>
          <a:xfrm rot="5400000">
            <a:off x="5874544" y="3619500"/>
            <a:ext cx="4572000" cy="228600"/>
          </a:xfrm>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6" name="Slide Number Placeholder 5"/>
          <p:cNvSpPr>
            <a:spLocks noGrp="1"/>
          </p:cNvSpPr>
          <p:nvPr>
            <p:ph type="sldNum" sz="quarter" idx="12"/>
          </p:nvPr>
        </p:nvSpPr>
        <p:spPr/>
        <p:txBody>
          <a:bodyPr/>
          <a:lstStyle>
            <a:lvl1pPr>
              <a:defRPr/>
            </a:lvl1pPr>
          </a:lstStyle>
          <a:p>
            <a:pPr>
              <a:defRPr/>
            </a:pPr>
            <a:fld id="{BD189F77-B265-4889-B1A0-F39B3B7A051F}" type="slidenum">
              <a:rPr lang="en-US"/>
              <a:pPr>
                <a:defRPr/>
              </a:pPr>
              <a:t>‹#›</a:t>
            </a:fld>
            <a:endParaRPr lang="en-US"/>
          </a:p>
        </p:txBody>
      </p:sp>
    </p:spTree>
    <p:extLst>
      <p:ext uri="{BB962C8B-B14F-4D97-AF65-F5344CB8AC3E}">
        <p14:creationId xmlns:p14="http://schemas.microsoft.com/office/powerpoint/2010/main" val="2370959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4777381"/>
            <a:ext cx="6619244"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BD72AD-B3CE-40EC-8BF7-2CEEE6E44241}"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6" name="Slide Number Placeholder 5"/>
          <p:cNvSpPr>
            <a:spLocks noGrp="1"/>
          </p:cNvSpPr>
          <p:nvPr>
            <p:ph type="sldNum" sz="quarter" idx="12"/>
          </p:nvPr>
        </p:nvSpPr>
        <p:spPr/>
        <p:txBody>
          <a:bodyPr/>
          <a:lstStyle>
            <a:lvl1pPr>
              <a:defRPr/>
            </a:lvl1pPr>
          </a:lstStyle>
          <a:p>
            <a:pPr>
              <a:defRPr/>
            </a:pPr>
            <a:fld id="{F01D8463-392E-4733-A8D6-7B35780A12E8}" type="slidenum">
              <a:rPr lang="en-US"/>
              <a:pPr>
                <a:defRPr/>
              </a:pPr>
              <a:t>‹#›</a:t>
            </a:fld>
            <a:endParaRPr lang="en-US"/>
          </a:p>
        </p:txBody>
      </p:sp>
    </p:spTree>
    <p:extLst>
      <p:ext uri="{BB962C8B-B14F-4D97-AF65-F5344CB8AC3E}">
        <p14:creationId xmlns:p14="http://schemas.microsoft.com/office/powerpoint/2010/main" val="3714629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AF0A5E-0228-4D7B-84FF-643FB6FC3DE4}"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7" name="Slide Number Placeholder 5"/>
          <p:cNvSpPr>
            <a:spLocks noGrp="1"/>
          </p:cNvSpPr>
          <p:nvPr>
            <p:ph type="sldNum" sz="quarter" idx="12"/>
          </p:nvPr>
        </p:nvSpPr>
        <p:spPr/>
        <p:txBody>
          <a:bodyPr/>
          <a:lstStyle>
            <a:lvl1pPr>
              <a:defRPr/>
            </a:lvl1pPr>
          </a:lstStyle>
          <a:p>
            <a:pPr>
              <a:defRPr/>
            </a:pPr>
            <a:fld id="{C54E572F-C7B0-4D1F-92B5-24AE7DC3E63F}" type="slidenum">
              <a:rPr lang="en-US"/>
              <a:pPr>
                <a:defRPr/>
              </a:pPr>
              <a:t>‹#›</a:t>
            </a:fld>
            <a:endParaRPr lang="en-US"/>
          </a:p>
        </p:txBody>
      </p:sp>
    </p:spTree>
    <p:extLst>
      <p:ext uri="{BB962C8B-B14F-4D97-AF65-F5344CB8AC3E}">
        <p14:creationId xmlns:p14="http://schemas.microsoft.com/office/powerpoint/2010/main" val="732883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485" y="2514600"/>
            <a:ext cx="329725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F751F68-84F6-46EA-9D32-E02253B7254E}"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9" name="Slide Number Placeholder 5"/>
          <p:cNvSpPr>
            <a:spLocks noGrp="1"/>
          </p:cNvSpPr>
          <p:nvPr>
            <p:ph type="sldNum" sz="quarter" idx="12"/>
          </p:nvPr>
        </p:nvSpPr>
        <p:spPr/>
        <p:txBody>
          <a:bodyPr/>
          <a:lstStyle>
            <a:lvl1pPr>
              <a:defRPr/>
            </a:lvl1pPr>
          </a:lstStyle>
          <a:p>
            <a:pPr>
              <a:defRPr/>
            </a:pPr>
            <a:fld id="{C8980E30-4B1D-47DD-9050-EF69C937A814}" type="slidenum">
              <a:rPr lang="en-US"/>
              <a:pPr>
                <a:defRPr/>
              </a:pPr>
              <a:t>‹#›</a:t>
            </a:fld>
            <a:endParaRPr lang="en-US"/>
          </a:p>
        </p:txBody>
      </p:sp>
    </p:spTree>
    <p:extLst>
      <p:ext uri="{BB962C8B-B14F-4D97-AF65-F5344CB8AC3E}">
        <p14:creationId xmlns:p14="http://schemas.microsoft.com/office/powerpoint/2010/main" val="2901079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8924E0C5-5B5A-4CA5-9D83-274F607757F3}"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5" name="Slide Number Placeholder 5"/>
          <p:cNvSpPr>
            <a:spLocks noGrp="1"/>
          </p:cNvSpPr>
          <p:nvPr>
            <p:ph type="sldNum" sz="quarter" idx="12"/>
          </p:nvPr>
        </p:nvSpPr>
        <p:spPr/>
        <p:txBody>
          <a:bodyPr/>
          <a:lstStyle>
            <a:lvl1pPr>
              <a:defRPr/>
            </a:lvl1pPr>
          </a:lstStyle>
          <a:p>
            <a:pPr>
              <a:defRPr/>
            </a:pPr>
            <a:fld id="{548ADE42-41D3-498C-884E-9D77D2804630}" type="slidenum">
              <a:rPr lang="en-US"/>
              <a:pPr>
                <a:defRPr/>
              </a:pPr>
              <a:t>‹#›</a:t>
            </a:fld>
            <a:endParaRPr lang="en-US"/>
          </a:p>
        </p:txBody>
      </p:sp>
    </p:spTree>
    <p:extLst>
      <p:ext uri="{BB962C8B-B14F-4D97-AF65-F5344CB8AC3E}">
        <p14:creationId xmlns:p14="http://schemas.microsoft.com/office/powerpoint/2010/main" val="1231493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92BD83-8BEB-4024-AFF2-96950790E8FD}"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4" name="Slide Number Placeholder 5"/>
          <p:cNvSpPr>
            <a:spLocks noGrp="1"/>
          </p:cNvSpPr>
          <p:nvPr>
            <p:ph type="sldNum" sz="quarter" idx="12"/>
          </p:nvPr>
        </p:nvSpPr>
        <p:spPr/>
        <p:txBody>
          <a:bodyPr/>
          <a:lstStyle>
            <a:lvl1pPr>
              <a:defRPr/>
            </a:lvl1pPr>
          </a:lstStyle>
          <a:p>
            <a:pPr>
              <a:defRPr/>
            </a:pPr>
            <a:fld id="{72097BEE-7132-4F19-8317-E5F173786ABD}" type="slidenum">
              <a:rPr lang="en-US"/>
              <a:pPr>
                <a:defRPr/>
              </a:pPr>
              <a:t>‹#›</a:t>
            </a:fld>
            <a:endParaRPr lang="en-US"/>
          </a:p>
        </p:txBody>
      </p:sp>
    </p:spTree>
    <p:extLst>
      <p:ext uri="{BB962C8B-B14F-4D97-AF65-F5344CB8AC3E}">
        <p14:creationId xmlns:p14="http://schemas.microsoft.com/office/powerpoint/2010/main" val="3079929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ABB838-139D-4878-90CF-6716DAB9E48A}"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7" name="Slide Number Placeholder 5"/>
          <p:cNvSpPr>
            <a:spLocks noGrp="1"/>
          </p:cNvSpPr>
          <p:nvPr>
            <p:ph type="sldNum" sz="quarter" idx="12"/>
          </p:nvPr>
        </p:nvSpPr>
        <p:spPr/>
        <p:txBody>
          <a:bodyPr/>
          <a:lstStyle>
            <a:lvl1pPr>
              <a:defRPr/>
            </a:lvl1pPr>
          </a:lstStyle>
          <a:p>
            <a:pPr>
              <a:defRPr/>
            </a:pPr>
            <a:fld id="{AC5E67F4-2553-4AF3-B69B-7F85B8A140B2}" type="slidenum">
              <a:rPr lang="en-US"/>
              <a:pPr>
                <a:defRPr/>
              </a:pPr>
              <a:t>‹#›</a:t>
            </a:fld>
            <a:endParaRPr lang="en-US"/>
          </a:p>
        </p:txBody>
      </p:sp>
    </p:spTree>
    <p:extLst>
      <p:ext uri="{BB962C8B-B14F-4D97-AF65-F5344CB8AC3E}">
        <p14:creationId xmlns:p14="http://schemas.microsoft.com/office/powerpoint/2010/main" val="249546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ED6EC-019C-41DE-948A-04265CBDB7E9}"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748989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2C26F0-105B-4F36-A9B1-6BA99ED3F076}"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7" name="Slide Number Placeholder 5"/>
          <p:cNvSpPr>
            <a:spLocks noGrp="1"/>
          </p:cNvSpPr>
          <p:nvPr>
            <p:ph type="sldNum" sz="quarter" idx="12"/>
          </p:nvPr>
        </p:nvSpPr>
        <p:spPr/>
        <p:txBody>
          <a:bodyPr/>
          <a:lstStyle>
            <a:lvl1pPr>
              <a:defRPr/>
            </a:lvl1pPr>
          </a:lstStyle>
          <a:p>
            <a:pPr>
              <a:defRPr/>
            </a:pPr>
            <a:fld id="{40B30EB6-2F81-41B7-AAB0-9FA2DC09F9EF}" type="slidenum">
              <a:rPr lang="en-US"/>
              <a:pPr>
                <a:defRPr/>
              </a:pPr>
              <a:t>‹#›</a:t>
            </a:fld>
            <a:endParaRPr lang="en-US"/>
          </a:p>
        </p:txBody>
      </p:sp>
    </p:spTree>
    <p:extLst>
      <p:ext uri="{BB962C8B-B14F-4D97-AF65-F5344CB8AC3E}">
        <p14:creationId xmlns:p14="http://schemas.microsoft.com/office/powerpoint/2010/main" val="1678188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F970A4-9383-46FF-91A4-D99E635EF36A}"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7" name="Slide Number Placeholder 5"/>
          <p:cNvSpPr>
            <a:spLocks noGrp="1"/>
          </p:cNvSpPr>
          <p:nvPr>
            <p:ph type="sldNum" sz="quarter" idx="12"/>
          </p:nvPr>
        </p:nvSpPr>
        <p:spPr/>
        <p:txBody>
          <a:bodyPr/>
          <a:lstStyle>
            <a:lvl1pPr>
              <a:defRPr/>
            </a:lvl1pPr>
          </a:lstStyle>
          <a:p>
            <a:pPr>
              <a:defRPr/>
            </a:pPr>
            <a:fld id="{176CAD74-E330-4049-ABCF-9CF38235F7AC}" type="slidenum">
              <a:rPr lang="en-US"/>
              <a:pPr>
                <a:defRPr/>
              </a:pPr>
              <a:t>‹#›</a:t>
            </a:fld>
            <a:endParaRPr lang="en-US"/>
          </a:p>
        </p:txBody>
      </p:sp>
    </p:spTree>
    <p:extLst>
      <p:ext uri="{BB962C8B-B14F-4D97-AF65-F5344CB8AC3E}">
        <p14:creationId xmlns:p14="http://schemas.microsoft.com/office/powerpoint/2010/main" val="2104837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AAF333C-B643-4167-9E02-F157CFF84C3F}"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6" name="Slide Number Placeholder 5"/>
          <p:cNvSpPr>
            <a:spLocks noGrp="1"/>
          </p:cNvSpPr>
          <p:nvPr>
            <p:ph type="sldNum" sz="quarter" idx="12"/>
          </p:nvPr>
        </p:nvSpPr>
        <p:spPr/>
        <p:txBody>
          <a:bodyPr/>
          <a:lstStyle>
            <a:lvl1pPr>
              <a:defRPr/>
            </a:lvl1pPr>
          </a:lstStyle>
          <a:p>
            <a:pPr>
              <a:defRPr/>
            </a:pPr>
            <a:fld id="{16D17C17-F26E-4BEC-B961-0D260A0C53F8}" type="slidenum">
              <a:rPr lang="en-US"/>
              <a:pPr>
                <a:defRPr/>
              </a:pPr>
              <a:t>‹#›</a:t>
            </a:fld>
            <a:endParaRPr lang="en-US"/>
          </a:p>
        </p:txBody>
      </p:sp>
    </p:spTree>
    <p:extLst>
      <p:ext uri="{BB962C8B-B14F-4D97-AF65-F5344CB8AC3E}">
        <p14:creationId xmlns:p14="http://schemas.microsoft.com/office/powerpoint/2010/main" val="27013792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673894" y="971550"/>
            <a:ext cx="601266"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fontAlgn="base">
              <a:spcBef>
                <a:spcPct val="0"/>
              </a:spcBef>
              <a:spcAft>
                <a:spcPct val="0"/>
              </a:spcAft>
              <a:defRPr/>
            </a:pPr>
            <a:r>
              <a:rPr lang="en-US" dirty="0">
                <a:solidFill>
                  <a:srgbClr val="242852">
                    <a:lumMod val="40000"/>
                    <a:lumOff val="60000"/>
                  </a:srgbClr>
                </a:solidFill>
              </a:rPr>
              <a:t>“</a:t>
            </a:r>
          </a:p>
        </p:txBody>
      </p:sp>
      <p:sp>
        <p:nvSpPr>
          <p:cNvPr id="6" name="TextBox 5"/>
          <p:cNvSpPr txBox="1"/>
          <p:nvPr/>
        </p:nvSpPr>
        <p:spPr>
          <a:xfrm>
            <a:off x="6997304" y="2613025"/>
            <a:ext cx="602456"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fontAlgn="base">
              <a:spcBef>
                <a:spcPct val="0"/>
              </a:spcBef>
              <a:spcAft>
                <a:spcPct val="0"/>
              </a:spcAft>
              <a:defRPr/>
            </a:pPr>
            <a:r>
              <a:rPr lang="en-US" dirty="0">
                <a:solidFill>
                  <a:srgbClr val="242852">
                    <a:lumMod val="40000"/>
                    <a:lumOff val="60000"/>
                  </a:srgbClr>
                </a:solidFill>
              </a:rPr>
              <a:t>”</a:t>
            </a:r>
          </a:p>
        </p:txBody>
      </p:sp>
      <p:sp>
        <p:nvSpPr>
          <p:cNvPr id="2" name="Title 1"/>
          <p:cNvSpPr>
            <a:spLocks noGrp="1"/>
          </p:cNvSpPr>
          <p:nvPr>
            <p:ph type="title"/>
          </p:nvPr>
        </p:nvSpPr>
        <p:spPr>
          <a:xfrm>
            <a:off x="1181101" y="1447800"/>
            <a:ext cx="5999486"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7800" y="3771174"/>
            <a:ext cx="5459737"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fld id="{7E73FB5F-A2DC-4509-8D1A-443CAFC22214}"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9" name="Slide Number Placeholder 5"/>
          <p:cNvSpPr>
            <a:spLocks noGrp="1"/>
          </p:cNvSpPr>
          <p:nvPr>
            <p:ph type="sldNum" sz="quarter" idx="17"/>
          </p:nvPr>
        </p:nvSpPr>
        <p:spPr/>
        <p:txBody>
          <a:bodyPr/>
          <a:lstStyle>
            <a:lvl1pPr>
              <a:defRPr/>
            </a:lvl1pPr>
          </a:lstStyle>
          <a:p>
            <a:pPr>
              <a:defRPr/>
            </a:pPr>
            <a:fld id="{88F226D1-5C8B-411D-B619-6E07E1C6DB49}" type="slidenum">
              <a:rPr lang="en-US"/>
              <a:pPr>
                <a:defRPr/>
              </a:pPr>
              <a:t>‹#›</a:t>
            </a:fld>
            <a:endParaRPr lang="en-US"/>
          </a:p>
        </p:txBody>
      </p:sp>
    </p:spTree>
    <p:extLst>
      <p:ext uri="{BB962C8B-B14F-4D97-AF65-F5344CB8AC3E}">
        <p14:creationId xmlns:p14="http://schemas.microsoft.com/office/powerpoint/2010/main" val="453949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4777381"/>
            <a:ext cx="6619244"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78A47B-538E-4A42-B5EF-D84F4B0C79E4}"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6" name="Slide Number Placeholder 5"/>
          <p:cNvSpPr>
            <a:spLocks noGrp="1"/>
          </p:cNvSpPr>
          <p:nvPr>
            <p:ph type="sldNum" sz="quarter" idx="12"/>
          </p:nvPr>
        </p:nvSpPr>
        <p:spPr/>
        <p:txBody>
          <a:bodyPr/>
          <a:lstStyle>
            <a:lvl1pPr>
              <a:defRPr/>
            </a:lvl1pPr>
          </a:lstStyle>
          <a:p>
            <a:pPr>
              <a:defRPr/>
            </a:pPr>
            <a:fld id="{5745B5A8-261E-466C-BAE1-CF52509551BF}" type="slidenum">
              <a:rPr lang="en-US"/>
              <a:pPr>
                <a:defRPr/>
              </a:pPr>
              <a:t>‹#›</a:t>
            </a:fld>
            <a:endParaRPr lang="en-US"/>
          </a:p>
        </p:txBody>
      </p:sp>
    </p:spTree>
    <p:extLst>
      <p:ext uri="{BB962C8B-B14F-4D97-AF65-F5344CB8AC3E}">
        <p14:creationId xmlns:p14="http://schemas.microsoft.com/office/powerpoint/2010/main" val="1082503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8"/>
          <p:cNvCxnSpPr/>
          <p:nvPr/>
        </p:nvCxnSpPr>
        <p:spPr>
          <a:xfrm>
            <a:off x="279439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222081" y="2133601"/>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347" y="2667000"/>
            <a:ext cx="21955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4829" y="2667000"/>
            <a:ext cx="2210096"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3525" y="2667000"/>
            <a:ext cx="2199085"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Date Placeholder 3"/>
          <p:cNvSpPr>
            <a:spLocks noGrp="1"/>
          </p:cNvSpPr>
          <p:nvPr>
            <p:ph type="dt" sz="half" idx="18"/>
          </p:nvPr>
        </p:nvSpPr>
        <p:spPr/>
        <p:txBody>
          <a:bodyPr/>
          <a:lstStyle>
            <a:lvl1pPr>
              <a:defRPr/>
            </a:lvl1pPr>
          </a:lstStyle>
          <a:p>
            <a:pPr>
              <a:defRPr/>
            </a:pPr>
            <a:fld id="{0FAE933F-3137-426A-9F49-D5E55DD69B9C}"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12" name="Footer Placeholder 4"/>
          <p:cNvSpPr>
            <a:spLocks noGrp="1"/>
          </p:cNvSpPr>
          <p:nvPr>
            <p:ph type="ftr" sz="quarter" idx="19"/>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13" name="Slide Number Placeholder 5"/>
          <p:cNvSpPr>
            <a:spLocks noGrp="1"/>
          </p:cNvSpPr>
          <p:nvPr>
            <p:ph type="sldNum" sz="quarter" idx="20"/>
          </p:nvPr>
        </p:nvSpPr>
        <p:spPr/>
        <p:txBody>
          <a:bodyPr/>
          <a:lstStyle>
            <a:lvl1pPr>
              <a:defRPr/>
            </a:lvl1pPr>
          </a:lstStyle>
          <a:p>
            <a:pPr>
              <a:defRPr/>
            </a:pPr>
            <a:fld id="{CAD04102-FDC4-4618-8C45-D6424AB082A2}" type="slidenum">
              <a:rPr lang="en-US"/>
              <a:pPr>
                <a:defRPr/>
              </a:pPr>
              <a:t>‹#›</a:t>
            </a:fld>
            <a:endParaRPr lang="en-US"/>
          </a:p>
        </p:txBody>
      </p:sp>
    </p:spTree>
    <p:extLst>
      <p:ext uri="{BB962C8B-B14F-4D97-AF65-F5344CB8AC3E}">
        <p14:creationId xmlns:p14="http://schemas.microsoft.com/office/powerpoint/2010/main" val="33864844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1"/>
          <p:cNvCxnSpPr/>
          <p:nvPr/>
        </p:nvCxnSpPr>
        <p:spPr>
          <a:xfrm>
            <a:off x="279439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222081" y="2133601"/>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2" name="Text Placeholder 3"/>
          <p:cNvSpPr>
            <a:spLocks noGrp="1"/>
          </p:cNvSpPr>
          <p:nvPr>
            <p:ph type="body" sz="half" idx="18"/>
          </p:nvPr>
        </p:nvSpPr>
        <p:spPr>
          <a:xfrm>
            <a:off x="489347" y="4827212"/>
            <a:ext cx="2205038"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3" name="Text Placeholder 3"/>
          <p:cNvSpPr>
            <a:spLocks noGrp="1"/>
          </p:cNvSpPr>
          <p:nvPr>
            <p:ph type="body" sz="half" idx="19"/>
          </p:nvPr>
        </p:nvSpPr>
        <p:spPr>
          <a:xfrm>
            <a:off x="2916016" y="4827211"/>
            <a:ext cx="2200805"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20"/>
          </p:nvPr>
        </p:nvSpPr>
        <p:spPr>
          <a:xfrm>
            <a:off x="5343432" y="4827209"/>
            <a:ext cx="2201998"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3"/>
          <p:cNvSpPr>
            <a:spLocks noGrp="1"/>
          </p:cNvSpPr>
          <p:nvPr>
            <p:ph type="dt" sz="half" idx="23"/>
          </p:nvPr>
        </p:nvSpPr>
        <p:spPr/>
        <p:txBody>
          <a:bodyPr/>
          <a:lstStyle>
            <a:lvl1pPr>
              <a:defRPr/>
            </a:lvl1pPr>
          </a:lstStyle>
          <a:p>
            <a:pPr>
              <a:defRPr/>
            </a:pPr>
            <a:fld id="{A297F30A-12E8-43CF-AD21-4ADA77AAEC2A}"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16" name="Footer Placeholder 4"/>
          <p:cNvSpPr>
            <a:spLocks noGrp="1"/>
          </p:cNvSpPr>
          <p:nvPr>
            <p:ph type="ftr" sz="quarter" idx="24"/>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17" name="Slide Number Placeholder 5"/>
          <p:cNvSpPr>
            <a:spLocks noGrp="1"/>
          </p:cNvSpPr>
          <p:nvPr>
            <p:ph type="sldNum" sz="quarter" idx="25"/>
          </p:nvPr>
        </p:nvSpPr>
        <p:spPr/>
        <p:txBody>
          <a:bodyPr/>
          <a:lstStyle>
            <a:lvl1pPr>
              <a:defRPr/>
            </a:lvl1pPr>
          </a:lstStyle>
          <a:p>
            <a:pPr>
              <a:defRPr/>
            </a:pPr>
            <a:fld id="{8514D805-887F-466B-B75E-FCF3EAB7A739}" type="slidenum">
              <a:rPr lang="en-US"/>
              <a:pPr>
                <a:defRPr/>
              </a:pPr>
              <a:t>‹#›</a:t>
            </a:fld>
            <a:endParaRPr lang="en-US"/>
          </a:p>
        </p:txBody>
      </p:sp>
    </p:spTree>
    <p:extLst>
      <p:ext uri="{BB962C8B-B14F-4D97-AF65-F5344CB8AC3E}">
        <p14:creationId xmlns:p14="http://schemas.microsoft.com/office/powerpoint/2010/main" val="31230760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68FB941-C9A0-4235-A608-8AD9324BA990}"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6" name="Slide Number Placeholder 5"/>
          <p:cNvSpPr>
            <a:spLocks noGrp="1"/>
          </p:cNvSpPr>
          <p:nvPr>
            <p:ph type="sldNum" sz="quarter" idx="12"/>
          </p:nvPr>
        </p:nvSpPr>
        <p:spPr/>
        <p:txBody>
          <a:bodyPr/>
          <a:lstStyle>
            <a:lvl1pPr>
              <a:defRPr/>
            </a:lvl1pPr>
          </a:lstStyle>
          <a:p>
            <a:pPr>
              <a:defRPr/>
            </a:pPr>
            <a:fld id="{0327D874-BA12-4B3B-B049-D356B57F5FCB}" type="slidenum">
              <a:rPr lang="en-US"/>
              <a:pPr>
                <a:defRPr/>
              </a:pPr>
              <a:t>‹#›</a:t>
            </a:fld>
            <a:endParaRPr lang="en-US"/>
          </a:p>
        </p:txBody>
      </p:sp>
    </p:spTree>
    <p:extLst>
      <p:ext uri="{BB962C8B-B14F-4D97-AF65-F5344CB8AC3E}">
        <p14:creationId xmlns:p14="http://schemas.microsoft.com/office/powerpoint/2010/main" val="23902400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28F58A0-6397-46B4-A840-B94240B04E8A}" type="datetime1">
              <a:rPr lang="en-US">
                <a:solidFill>
                  <a:prstClr val="white">
                    <a:tint val="75000"/>
                    <a:alpha val="60000"/>
                  </a:prstClr>
                </a:solidFill>
              </a:rPr>
              <a:pPr>
                <a:defRPr/>
              </a:pPr>
              <a:t>3/17/2014</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white">
                    <a:tint val="75000"/>
                    <a:alpha val="60000"/>
                  </a:prstClr>
                </a:solidFill>
              </a:rPr>
              <a:t>Copyright © Carolina Academic Press, 2014. All rights reserved.</a:t>
            </a:r>
          </a:p>
        </p:txBody>
      </p:sp>
      <p:sp>
        <p:nvSpPr>
          <p:cNvPr id="6" name="Slide Number Placeholder 5"/>
          <p:cNvSpPr>
            <a:spLocks noGrp="1"/>
          </p:cNvSpPr>
          <p:nvPr>
            <p:ph type="sldNum" sz="quarter" idx="12"/>
          </p:nvPr>
        </p:nvSpPr>
        <p:spPr/>
        <p:txBody>
          <a:bodyPr/>
          <a:lstStyle>
            <a:lvl1pPr>
              <a:defRPr/>
            </a:lvl1pPr>
          </a:lstStyle>
          <a:p>
            <a:pPr>
              <a:defRPr/>
            </a:pPr>
            <a:fld id="{3BB540CA-2813-427B-A4CD-3E64C52E4025}" type="slidenum">
              <a:rPr lang="en-US"/>
              <a:pPr>
                <a:defRPr/>
              </a:pPr>
              <a:t>‹#›</a:t>
            </a:fld>
            <a:endParaRPr lang="en-US"/>
          </a:p>
        </p:txBody>
      </p:sp>
    </p:spTree>
    <p:extLst>
      <p:ext uri="{BB962C8B-B14F-4D97-AF65-F5344CB8AC3E}">
        <p14:creationId xmlns:p14="http://schemas.microsoft.com/office/powerpoint/2010/main" val="321322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ED6EC-019C-41DE-948A-04265CBDB7E9}"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227629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7ED6EC-019C-41DE-948A-04265CBDB7E9}" type="datetimeFigureOut">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202262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7ED6EC-019C-41DE-948A-04265CBDB7E9}" type="datetimeFigureOut">
              <a:rPr lang="en-US" smtClean="0"/>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1553749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ED6EC-019C-41DE-948A-04265CBDB7E9}" type="datetimeFigureOut">
              <a:rPr lang="en-US" smtClean="0"/>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77543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ED6EC-019C-41DE-948A-04265CBDB7E9}" type="datetimeFigureOut">
              <a:rPr lang="en-US" smtClean="0"/>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1909790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ED6EC-019C-41DE-948A-04265CBDB7E9}" type="datetimeFigureOut">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116222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ED6EC-019C-41DE-948A-04265CBDB7E9}" type="datetimeFigureOut">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416BE-A4B5-43EB-9557-BFCC2BAD65FA}" type="slidenum">
              <a:rPr lang="en-US" smtClean="0"/>
              <a:t>‹#›</a:t>
            </a:fld>
            <a:endParaRPr lang="en-US"/>
          </a:p>
        </p:txBody>
      </p:sp>
    </p:spTree>
    <p:extLst>
      <p:ext uri="{BB962C8B-B14F-4D97-AF65-F5344CB8AC3E}">
        <p14:creationId xmlns:p14="http://schemas.microsoft.com/office/powerpoint/2010/main" val="3698122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ED6EC-019C-41DE-948A-04265CBDB7E9}" type="datetimeFigureOut">
              <a:rPr lang="en-US" smtClean="0"/>
              <a:t>3/17/2014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416BE-A4B5-43EB-9557-BFCC2BAD65FA}" type="slidenum">
              <a:rPr lang="en-US" smtClean="0"/>
              <a:t>‹#›</a:t>
            </a:fld>
            <a:endParaRPr lang="en-US"/>
          </a:p>
        </p:txBody>
      </p:sp>
    </p:spTree>
    <p:extLst>
      <p:ext uri="{BB962C8B-B14F-4D97-AF65-F5344CB8AC3E}">
        <p14:creationId xmlns:p14="http://schemas.microsoft.com/office/powerpoint/2010/main" val="526808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9">
            <a:extLst>
              <a:ext uri="{28A0092B-C50C-407E-A947-70E740481C1C}">
                <a14:useLocalDpi xmlns:a14="http://schemas.microsoft.com/office/drawing/2010/main" val="0"/>
              </a:ext>
            </a:extLst>
          </a:blip>
          <a:srcRect l="3613"/>
          <a:stretch>
            <a:fillRect/>
          </a:stretch>
        </p:blipFill>
        <p:spPr bwMode="auto">
          <a:xfrm>
            <a:off x="0" y="2670176"/>
            <a:ext cx="302776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p:cNvPicPr>
            <a:picLocks noChangeAspect="1"/>
          </p:cNvPicPr>
          <p:nvPr/>
        </p:nvPicPr>
        <p:blipFill>
          <a:blip r:embed="rId20">
            <a:extLst>
              <a:ext uri="{28A0092B-C50C-407E-A947-70E740481C1C}">
                <a14:useLocalDpi xmlns:a14="http://schemas.microsoft.com/office/drawing/2010/main" val="0"/>
              </a:ext>
            </a:extLst>
          </a:blip>
          <a:srcRect l="35640"/>
          <a:stretch>
            <a:fillRect/>
          </a:stretch>
        </p:blipFill>
        <p:spPr bwMode="auto">
          <a:xfrm>
            <a:off x="0" y="2892426"/>
            <a:ext cx="1141810"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1">
            <a:extLst>
              <a:ext uri="{28A0092B-C50C-407E-A947-70E740481C1C}">
                <a14:useLocalDpi xmlns:a14="http://schemas.microsoft.com/office/drawing/2010/main" val="0"/>
              </a:ext>
            </a:extLst>
          </a:blip>
          <a:srcRect t="28813"/>
          <a:stretch>
            <a:fillRect/>
          </a:stretch>
        </p:blipFill>
        <p:spPr bwMode="auto">
          <a:xfrm>
            <a:off x="5999560" y="1"/>
            <a:ext cx="1202531"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p:cNvPicPr>
            <a:picLocks noChangeAspect="1"/>
          </p:cNvPicPr>
          <p:nvPr/>
        </p:nvPicPr>
        <p:blipFill>
          <a:blip r:embed="rId22">
            <a:extLst>
              <a:ext uri="{28A0092B-C50C-407E-A947-70E740481C1C}">
                <a14:useLocalDpi xmlns:a14="http://schemas.microsoft.com/office/drawing/2010/main" val="0"/>
              </a:ext>
            </a:extLst>
          </a:blip>
          <a:srcRect b="23320"/>
          <a:stretch>
            <a:fillRect/>
          </a:stretch>
        </p:blipFill>
        <p:spPr bwMode="auto">
          <a:xfrm>
            <a:off x="6454379" y="6096000"/>
            <a:ext cx="745331"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7828360"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484585" y="452439"/>
            <a:ext cx="7053263"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5" name="Text Placeholder 2"/>
          <p:cNvSpPr>
            <a:spLocks noGrp="1"/>
          </p:cNvSpPr>
          <p:nvPr>
            <p:ph type="body" idx="1"/>
          </p:nvPr>
        </p:nvSpPr>
        <p:spPr bwMode="auto">
          <a:xfrm>
            <a:off x="827485" y="2052638"/>
            <a:ext cx="6710363"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rot="5400000">
            <a:off x="7492603" y="1828800"/>
            <a:ext cx="990600" cy="228600"/>
          </a:xfrm>
          <a:prstGeom prst="rect">
            <a:avLst/>
          </a:prstGeom>
        </p:spPr>
        <p:txBody>
          <a:bodyPr vert="horz" lIns="91440" tIns="45720" rIns="91440" bIns="45720" rtlCol="0" anchor="t"/>
          <a:lstStyle>
            <a:lvl1pPr algn="l" eaLnBrk="1" hangingPunct="1">
              <a:defRPr sz="1100" b="0" i="0">
                <a:solidFill>
                  <a:schemeClr val="tx1">
                    <a:tint val="75000"/>
                    <a:alpha val="60000"/>
                  </a:schemeClr>
                </a:solidFill>
                <a:latin typeface="Arial" panose="020B0604020202020204" pitchFamily="34" charset="0"/>
                <a:cs typeface="Arial" panose="020B0604020202020204" pitchFamily="34" charset="0"/>
              </a:defRPr>
            </a:lvl1pPr>
          </a:lstStyle>
          <a:p>
            <a:pPr defTabSz="457200" fontAlgn="base">
              <a:spcBef>
                <a:spcPct val="0"/>
              </a:spcBef>
              <a:spcAft>
                <a:spcPct val="0"/>
              </a:spcAft>
              <a:defRPr/>
            </a:pPr>
            <a:fld id="{303CA827-B926-459B-9B63-E4B23ACC01C6}" type="datetime1">
              <a:rPr lang="en-US">
                <a:solidFill>
                  <a:prstClr val="white">
                    <a:tint val="75000"/>
                    <a:alpha val="60000"/>
                  </a:prstClr>
                </a:solidFill>
              </a:rPr>
              <a:pPr defTabSz="457200" fontAlgn="base">
                <a:spcBef>
                  <a:spcPct val="0"/>
                </a:spcBef>
                <a:spcAft>
                  <a:spcPct val="0"/>
                </a:spcAft>
                <a:defRPr/>
              </a:pPr>
              <a:t>3/17/2014</a:t>
            </a:fld>
            <a:endParaRPr lang="en-US">
              <a:solidFill>
                <a:prstClr val="white">
                  <a:tint val="75000"/>
                  <a:alpha val="60000"/>
                </a:prstClr>
              </a:solidFill>
            </a:endParaRPr>
          </a:p>
        </p:txBody>
      </p:sp>
      <p:sp>
        <p:nvSpPr>
          <p:cNvPr id="5" name="Footer Placeholder 4"/>
          <p:cNvSpPr>
            <a:spLocks noGrp="1"/>
          </p:cNvSpPr>
          <p:nvPr>
            <p:ph type="ftr" sz="quarter" idx="3"/>
          </p:nvPr>
        </p:nvSpPr>
        <p:spPr>
          <a:xfrm rot="5400000">
            <a:off x="6230937" y="3263107"/>
            <a:ext cx="3859213" cy="228600"/>
          </a:xfrm>
          <a:prstGeom prst="rect">
            <a:avLst/>
          </a:prstGeom>
        </p:spPr>
        <p:txBody>
          <a:bodyPr vert="horz" lIns="91440" tIns="45720" rIns="91440" bIns="45720" rtlCol="0" anchor="b"/>
          <a:lstStyle>
            <a:lvl1pPr algn="l" eaLnBrk="1" hangingPunct="1">
              <a:defRPr sz="1100" b="0" i="0">
                <a:solidFill>
                  <a:schemeClr val="tx1">
                    <a:tint val="75000"/>
                    <a:alpha val="60000"/>
                  </a:schemeClr>
                </a:solidFill>
                <a:latin typeface="Arial" panose="020B0604020202020204" pitchFamily="34" charset="0"/>
                <a:cs typeface="Arial" panose="020B0604020202020204" pitchFamily="34" charset="0"/>
              </a:defRPr>
            </a:lvl1pPr>
          </a:lstStyle>
          <a:p>
            <a:pPr defTabSz="457200" fontAlgn="base">
              <a:spcBef>
                <a:spcPct val="0"/>
              </a:spcBef>
              <a:spcAft>
                <a:spcPct val="0"/>
              </a:spcAft>
              <a:defRPr/>
            </a:pPr>
            <a:r>
              <a:rPr lang="en-US">
                <a:solidFill>
                  <a:prstClr val="white">
                    <a:tint val="75000"/>
                    <a:alpha val="60000"/>
                  </a:prstClr>
                </a:solidFill>
              </a:rPr>
              <a:t>Copyright © Carolina Academic Press, 2014. All rights reserved.</a:t>
            </a:r>
          </a:p>
        </p:txBody>
      </p:sp>
      <p:sp>
        <p:nvSpPr>
          <p:cNvPr id="6" name="Slide Number Placeholder 5"/>
          <p:cNvSpPr>
            <a:spLocks noGrp="1"/>
          </p:cNvSpPr>
          <p:nvPr>
            <p:ph type="sldNum" sz="quarter" idx="4"/>
          </p:nvPr>
        </p:nvSpPr>
        <p:spPr bwMode="gray">
          <a:xfrm>
            <a:off x="7764066" y="295275"/>
            <a:ext cx="628650" cy="7683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2800">
                <a:solidFill>
                  <a:srgbClr val="FFFFFF"/>
                </a:solidFill>
              </a:defRPr>
            </a:lvl1pPr>
          </a:lstStyle>
          <a:p>
            <a:pPr defTabSz="457200" fontAlgn="base">
              <a:spcBef>
                <a:spcPct val="0"/>
              </a:spcBef>
              <a:spcAft>
                <a:spcPct val="0"/>
              </a:spcAft>
              <a:defRPr/>
            </a:pPr>
            <a:fld id="{DFDD9794-23E4-4F2E-8386-CAD5AA4D21F6}" type="slidenum">
              <a:rPr lang="en-US">
                <a:latin typeface="Arial" charset="0"/>
                <a:cs typeface="Arial" charset="0"/>
              </a:rPr>
              <a:pPr defTabSz="457200" fontAlgn="base">
                <a:spcBef>
                  <a:spcPct val="0"/>
                </a:spcBef>
                <a:spcAft>
                  <a:spcPct val="0"/>
                </a:spcAft>
                <a:defRPr/>
              </a:pPr>
              <a:t>‹#›</a:t>
            </a:fld>
            <a:endParaRPr lang="en-US">
              <a:latin typeface="Arial" charset="0"/>
              <a:cs typeface="Arial" charset="0"/>
            </a:endParaRPr>
          </a:p>
        </p:txBody>
      </p:sp>
    </p:spTree>
    <p:extLst>
      <p:ext uri="{BB962C8B-B14F-4D97-AF65-F5344CB8AC3E}">
        <p14:creationId xmlns:p14="http://schemas.microsoft.com/office/powerpoint/2010/main" val="20549943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anose="020B0502020202020204" pitchFamily="34" charset="0"/>
        </a:defRPr>
      </a:lvl2pPr>
      <a:lvl3pPr algn="l" defTabSz="457200" rtl="0" eaLnBrk="0" fontAlgn="base" hangingPunct="0">
        <a:spcBef>
          <a:spcPct val="0"/>
        </a:spcBef>
        <a:spcAft>
          <a:spcPct val="0"/>
        </a:spcAft>
        <a:defRPr sz="4200">
          <a:solidFill>
            <a:schemeClr val="tx2"/>
          </a:solidFill>
          <a:latin typeface="Century Gothic" panose="020B0502020202020204" pitchFamily="34" charset="0"/>
        </a:defRPr>
      </a:lvl3pPr>
      <a:lvl4pPr algn="l" defTabSz="457200" rtl="0" eaLnBrk="0" fontAlgn="base" hangingPunct="0">
        <a:spcBef>
          <a:spcPct val="0"/>
        </a:spcBef>
        <a:spcAft>
          <a:spcPct val="0"/>
        </a:spcAft>
        <a:defRPr sz="4200">
          <a:solidFill>
            <a:schemeClr val="tx2"/>
          </a:solidFill>
          <a:latin typeface="Century Gothic" panose="020B0502020202020204" pitchFamily="34" charset="0"/>
        </a:defRPr>
      </a:lvl4pPr>
      <a:lvl5pPr algn="l" defTabSz="457200" rtl="0" eaLnBrk="0" fontAlgn="base" hangingPunct="0">
        <a:spcBef>
          <a:spcPct val="0"/>
        </a:spcBef>
        <a:spcAft>
          <a:spcPct val="0"/>
        </a:spcAft>
        <a:defRPr sz="420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9297CF"/>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9297CF"/>
        </a:buClr>
        <a:buSzPct val="80000"/>
        <a:buFont typeface="Wingdings 3"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9297CF"/>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9297CF"/>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9297CF"/>
        </a:buClr>
        <a:buSzPct val="80000"/>
        <a:buFont typeface="Wingdings 3" pitchFamily="18" charset="2"/>
        <a:buChar char=""/>
        <a:defRPr sz="140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776" y="1447800"/>
            <a:ext cx="6618685" cy="3328988"/>
          </a:xfrm>
        </p:spPr>
        <p:txBody>
          <a:bodyPr rtlCol="0">
            <a:normAutofit fontScale="90000"/>
          </a:bodyPr>
          <a:lstStyle/>
          <a:p>
            <a:pPr algn="ctr" eaLnBrk="1" fontAlgn="auto" hangingPunct="1">
              <a:spcAft>
                <a:spcPts val="0"/>
              </a:spcAft>
              <a:defRPr/>
            </a:pPr>
            <a:r>
              <a:rPr lang="en-US" dirty="0" smtClean="0">
                <a:solidFill>
                  <a:schemeClr val="tx1"/>
                </a:solidFill>
              </a:rPr>
              <a:t/>
            </a:r>
            <a:br>
              <a:rPr lang="en-US" dirty="0" smtClean="0">
                <a:solidFill>
                  <a:schemeClr val="tx1"/>
                </a:solidFill>
              </a:rPr>
            </a:br>
            <a:r>
              <a:rPr lang="en-US" sz="5400" dirty="0" smtClean="0">
                <a:solidFill>
                  <a:schemeClr val="tx1"/>
                </a:solidFill>
              </a:rPr>
              <a:t>Chapter One: Crime Trends in Pennsylvania</a:t>
            </a:r>
            <a:r>
              <a:rPr lang="en-US" dirty="0">
                <a:solidFill>
                  <a:schemeClr val="tx1"/>
                </a:solidFill>
              </a:rPr>
              <a:t/>
            </a:r>
            <a:br>
              <a:rPr lang="en-US" dirty="0">
                <a:solidFill>
                  <a:schemeClr val="tx1"/>
                </a:solidFill>
              </a:rPr>
            </a:br>
            <a:endParaRPr lang="en-US" dirty="0">
              <a:solidFill>
                <a:schemeClr val="tx1"/>
              </a:solidFill>
            </a:endParaRPr>
          </a:p>
        </p:txBody>
      </p:sp>
      <p:sp>
        <p:nvSpPr>
          <p:cNvPr id="3" name="Subtitle 2"/>
          <p:cNvSpPr>
            <a:spLocks noGrp="1"/>
          </p:cNvSpPr>
          <p:nvPr>
            <p:ph type="subTitle" idx="1"/>
          </p:nvPr>
        </p:nvSpPr>
        <p:spPr>
          <a:xfrm>
            <a:off x="866776" y="4776788"/>
            <a:ext cx="6618685" cy="862012"/>
          </a:xfrm>
        </p:spPr>
        <p:txBody>
          <a:bodyPr rtlCol="0">
            <a:normAutofit/>
          </a:bodyPr>
          <a:lstStyle/>
          <a:p>
            <a:pPr eaLnBrk="1" fontAlgn="auto" hangingPunct="1">
              <a:spcAft>
                <a:spcPts val="0"/>
              </a:spcAft>
              <a:buClr>
                <a:schemeClr val="bg2">
                  <a:lumMod val="40000"/>
                  <a:lumOff val="60000"/>
                </a:schemeClr>
              </a:buClr>
              <a:buFont typeface="Wingdings 3" charset="2"/>
              <a:buNone/>
              <a:defRPr/>
            </a:pPr>
            <a:r>
              <a:rPr lang="en-US" dirty="0">
                <a:solidFill>
                  <a:schemeClr val="tx1"/>
                </a:solidFill>
              </a:rPr>
              <a:t>Pennsylvania's Criminal Justice </a:t>
            </a:r>
            <a:r>
              <a:rPr lang="en-US" dirty="0" smtClean="0">
                <a:solidFill>
                  <a:schemeClr val="tx1"/>
                </a:solidFill>
              </a:rPr>
              <a:t>System</a:t>
            </a:r>
            <a:endParaRPr lang="en-US" dirty="0">
              <a:solidFill>
                <a:schemeClr val="tx1"/>
              </a:solidFill>
            </a:endParaRPr>
          </a:p>
        </p:txBody>
      </p:sp>
      <p:sp>
        <p:nvSpPr>
          <p:cNvPr id="4" name="Footer Placeholder 3"/>
          <p:cNvSpPr>
            <a:spLocks noGrp="1"/>
          </p:cNvSpPr>
          <p:nvPr>
            <p:ph type="ftr" sz="quarter" idx="11"/>
          </p:nvPr>
        </p:nvSpPr>
        <p:spPr>
          <a:xfrm rot="5400000">
            <a:off x="5850731" y="3643315"/>
            <a:ext cx="4619627" cy="228600"/>
          </a:xfrm>
        </p:spPr>
        <p:txBody>
          <a:bodyPr/>
          <a:lstStyle/>
          <a:p>
            <a:pPr>
              <a:defRPr/>
            </a:pPr>
            <a:r>
              <a:rPr lang="en-US">
                <a:solidFill>
                  <a:prstClr val="white">
                    <a:tint val="75000"/>
                    <a:alpha val="60000"/>
                  </a:prstClr>
                </a:solidFill>
              </a:rPr>
              <a:t>Copyright © Carolina Academic Press, 2014. All rights reserved.</a:t>
            </a:r>
          </a:p>
        </p:txBody>
      </p:sp>
    </p:spTree>
    <p:extLst>
      <p:ext uri="{BB962C8B-B14F-4D97-AF65-F5344CB8AC3E}">
        <p14:creationId xmlns:p14="http://schemas.microsoft.com/office/powerpoint/2010/main" val="3736967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84585" y="452439"/>
            <a:ext cx="7516415" cy="1400175"/>
          </a:xfrm>
        </p:spPr>
        <p:txBody>
          <a:bodyPr/>
          <a:lstStyle/>
          <a:p>
            <a:pPr eaLnBrk="1" hangingPunct="1"/>
            <a:r>
              <a:rPr lang="en-US" dirty="0" smtClean="0">
                <a:solidFill>
                  <a:schemeClr val="tx1"/>
                </a:solidFill>
              </a:rPr>
              <a:t>Recent Data: Crime in Pennsylvania: Index Crimes</a:t>
            </a:r>
          </a:p>
        </p:txBody>
      </p:sp>
      <p:sp>
        <p:nvSpPr>
          <p:cNvPr id="3" name="Content Placeholder 2"/>
          <p:cNvSpPr>
            <a:spLocks noGrp="1"/>
          </p:cNvSpPr>
          <p:nvPr>
            <p:ph idx="1"/>
          </p:nvPr>
        </p:nvSpPr>
        <p:spPr/>
        <p:txBody>
          <a:bodyPr rtlCol="0">
            <a:normAutofit fontScale="62500" lnSpcReduction="20000"/>
          </a:bodyPr>
          <a:lstStyle/>
          <a:p>
            <a:pPr eaLnBrk="1" fontAlgn="auto" hangingPunct="1">
              <a:spcAft>
                <a:spcPts val="0"/>
              </a:spcAft>
              <a:buClr>
                <a:schemeClr val="bg2">
                  <a:lumMod val="40000"/>
                  <a:lumOff val="60000"/>
                </a:schemeClr>
              </a:buClr>
              <a:buFont typeface="Wingdings 3" charset="2"/>
              <a:buChar char=""/>
              <a:defRPr/>
            </a:pPr>
            <a:r>
              <a:rPr lang="en-US" dirty="0" smtClean="0"/>
              <a:t>Aggravated Assault: the unlawful attack by one person upon another with the intent to inflict great bodily injury, usually accomplished by the use of a weapon or other means likely to produce death or serious bodily harm</a:t>
            </a:r>
          </a:p>
          <a:p>
            <a:pPr lvl="1" eaLnBrk="1" fontAlgn="auto" hangingPunct="1">
              <a:spcAft>
                <a:spcPts val="0"/>
              </a:spcAft>
              <a:buClr>
                <a:schemeClr val="bg2">
                  <a:lumMod val="40000"/>
                  <a:lumOff val="60000"/>
                </a:schemeClr>
              </a:buClr>
              <a:buFont typeface="Wingdings 3" charset="2"/>
              <a:buChar char=""/>
              <a:defRPr/>
            </a:pPr>
            <a:r>
              <a:rPr lang="en-US" dirty="0" smtClean="0"/>
              <a:t>includes attempted murder and attempted assault involving a deadly weapon.  </a:t>
            </a:r>
          </a:p>
          <a:p>
            <a:pPr lvl="1" eaLnBrk="1" fontAlgn="auto" hangingPunct="1">
              <a:spcAft>
                <a:spcPts val="0"/>
              </a:spcAft>
              <a:buClr>
                <a:schemeClr val="bg2">
                  <a:lumMod val="40000"/>
                  <a:lumOff val="60000"/>
                </a:schemeClr>
              </a:buClr>
              <a:buFont typeface="Wingdings 3" charset="2"/>
              <a:buChar char=""/>
              <a:defRPr/>
            </a:pPr>
            <a:r>
              <a:rPr lang="en-US" dirty="0" smtClean="0"/>
              <a:t>The use of a deadly weapon or the high level of severity of a victim's injuries distinguishes aggravated assault from simple assault</a:t>
            </a:r>
          </a:p>
          <a:p>
            <a:pPr eaLnBrk="1" fontAlgn="auto" hangingPunct="1">
              <a:spcAft>
                <a:spcPts val="0"/>
              </a:spcAft>
              <a:buClr>
                <a:schemeClr val="bg2">
                  <a:lumMod val="40000"/>
                  <a:lumOff val="60000"/>
                </a:schemeClr>
              </a:buClr>
              <a:buFont typeface="Wingdings 3" charset="2"/>
              <a:buChar char=""/>
              <a:defRPr/>
            </a:pPr>
            <a:r>
              <a:rPr lang="en-US" dirty="0" smtClean="0"/>
              <a:t>the Pennsylvania rates of aggravated assault have remained lower than the national average rates. </a:t>
            </a:r>
          </a:p>
          <a:p>
            <a:pPr eaLnBrk="1" fontAlgn="auto" hangingPunct="1">
              <a:spcAft>
                <a:spcPts val="0"/>
              </a:spcAft>
              <a:buClr>
                <a:schemeClr val="bg2">
                  <a:lumMod val="40000"/>
                  <a:lumOff val="60000"/>
                </a:schemeClr>
              </a:buClr>
              <a:buFont typeface="Wingdings 3" charset="2"/>
              <a:buChar char=""/>
              <a:defRPr/>
            </a:pPr>
            <a:r>
              <a:rPr lang="en-US" dirty="0" smtClean="0"/>
              <a:t>Rates of aggravated assault followed a generally upward trend both nationally and in Pennsylvania from 1960 through the early 1990s. </a:t>
            </a:r>
          </a:p>
          <a:p>
            <a:pPr eaLnBrk="1" fontAlgn="auto" hangingPunct="1">
              <a:spcAft>
                <a:spcPts val="0"/>
              </a:spcAft>
              <a:buClr>
                <a:schemeClr val="bg2">
                  <a:lumMod val="40000"/>
                  <a:lumOff val="60000"/>
                </a:schemeClr>
              </a:buClr>
              <a:buFont typeface="Wingdings 3" charset="2"/>
              <a:buChar char=""/>
              <a:defRPr/>
            </a:pPr>
            <a:r>
              <a:rPr lang="en-US" dirty="0" smtClean="0"/>
              <a:t>In 1993, the national rate began dropping and, while Pennsylvania saw a small drop this same year, the rate of aggravated assault in Pennsylvania continued on a generally upward, though volatile, trend until the end of the period reported here in 2010</a:t>
            </a:r>
          </a:p>
          <a:p>
            <a:pPr eaLnBrk="1" fontAlgn="auto" hangingPunct="1">
              <a:spcAft>
                <a:spcPts val="0"/>
              </a:spcAft>
              <a:buClr>
                <a:schemeClr val="bg2">
                  <a:lumMod val="40000"/>
                  <a:lumOff val="60000"/>
                </a:schemeClr>
              </a:buClr>
              <a:buFont typeface="Wingdings 3" charset="2"/>
              <a:buChar char=""/>
              <a:defRPr/>
            </a:pPr>
            <a:r>
              <a:rPr lang="en-US" dirty="0" smtClean="0"/>
              <a:t> A weapon, besides hands and feet, was used in 57% of all aggravated assaults.  Firearms (19.3%) and knives or other cutting objects (14.7%) were commonly seen in aggravated assaults. </a:t>
            </a:r>
          </a:p>
          <a:p>
            <a:pPr lvl="1" eaLnBrk="1" fontAlgn="auto" hangingPunct="1">
              <a:spcAft>
                <a:spcPts val="0"/>
              </a:spcAft>
              <a:buClr>
                <a:schemeClr val="bg2">
                  <a:lumMod val="40000"/>
                  <a:lumOff val="60000"/>
                </a:schemeClr>
              </a:buClr>
              <a:buFont typeface="Wingdings 3" charset="2"/>
              <a:buChar char=""/>
              <a:defRPr/>
            </a:pPr>
            <a:r>
              <a:rPr lang="en-US" dirty="0" smtClean="0"/>
              <a:t>A large number of these crimes were committed using a variety of other dangerous weapons including Mace, pepper spray, clubs, bricks, jack handles, tire irons, bottles, other blunt instruments, explosives, acid, lye, poison, scalding, and burnings </a:t>
            </a:r>
          </a:p>
          <a:p>
            <a:pPr eaLnBrk="1" fontAlgn="auto" hangingPunct="1">
              <a:spcAft>
                <a:spcPts val="0"/>
              </a:spcAft>
              <a:buClr>
                <a:schemeClr val="bg2">
                  <a:lumMod val="40000"/>
                  <a:lumOff val="60000"/>
                </a:schemeClr>
              </a:buClr>
              <a:buFont typeface="Wingdings 3" charset="2"/>
              <a:buChar char=""/>
              <a:defRPr/>
            </a:pPr>
            <a:endParaRPr lang="en-US" dirty="0"/>
          </a:p>
        </p:txBody>
      </p:sp>
      <p:sp>
        <p:nvSpPr>
          <p:cNvPr id="2" name="Footer Placeholder 1"/>
          <p:cNvSpPr>
            <a:spLocks noGrp="1"/>
          </p:cNvSpPr>
          <p:nvPr>
            <p:ph type="ftr" sz="quarter" idx="11"/>
          </p:nvPr>
        </p:nvSpPr>
        <p:spPr>
          <a:xfrm rot="5400000">
            <a:off x="5874543" y="3619502"/>
            <a:ext cx="4572002" cy="228600"/>
          </a:xfrm>
        </p:spPr>
        <p:txBody>
          <a:bodyPr/>
          <a:lstStyle/>
          <a:p>
            <a:pPr>
              <a:defRPr/>
            </a:pPr>
            <a:r>
              <a:rPr lang="en-US">
                <a:solidFill>
                  <a:prstClr val="white">
                    <a:tint val="75000"/>
                    <a:alpha val="60000"/>
                  </a:prstClr>
                </a:solidFill>
              </a:rPr>
              <a:t>Copyright © Carolina Academic Press, 2014. All rights reserved.</a:t>
            </a:r>
          </a:p>
        </p:txBody>
      </p:sp>
    </p:spTree>
    <p:extLst>
      <p:ext uri="{BB962C8B-B14F-4D97-AF65-F5344CB8AC3E}">
        <p14:creationId xmlns:p14="http://schemas.microsoft.com/office/powerpoint/2010/main" val="1458777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full set of PowerPoint slides is available upon adoption. </a:t>
            </a:r>
            <a:br>
              <a:rPr lang="en-US" b="1" dirty="0" smtClean="0"/>
            </a:br>
            <a:r>
              <a:rPr lang="en-US" b="1" dirty="0" smtClean="0"/>
              <a:t>Email bhall@cap-press.com </a:t>
            </a:r>
            <a:br>
              <a:rPr lang="en-US" b="1" dirty="0" smtClean="0"/>
            </a:br>
            <a:r>
              <a:rPr lang="en-US" b="1" dirty="0" smtClean="0"/>
              <a:t>for more information.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985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solidFill>
                  <a:schemeClr val="tx1"/>
                </a:solidFill>
              </a:rPr>
              <a:t>Uniform Crime Report</a:t>
            </a:r>
          </a:p>
        </p:txBody>
      </p:sp>
      <p:sp>
        <p:nvSpPr>
          <p:cNvPr id="3" name="Content Placeholder 2"/>
          <p:cNvSpPr>
            <a:spLocks noGrp="1"/>
          </p:cNvSpPr>
          <p:nvPr>
            <p:ph idx="1"/>
          </p:nvPr>
        </p:nvSpPr>
        <p:spPr>
          <a:xfrm>
            <a:off x="827485" y="1416050"/>
            <a:ext cx="7209234" cy="5049838"/>
          </a:xfrm>
        </p:spPr>
        <p:txBody>
          <a:bodyPr rtlCol="0">
            <a:normAutofit fontScale="70000" lnSpcReduction="20000"/>
          </a:bodyPr>
          <a:lstStyle/>
          <a:p>
            <a:pPr eaLnBrk="1" fontAlgn="auto" hangingPunct="1">
              <a:spcAft>
                <a:spcPts val="0"/>
              </a:spcAft>
              <a:buClr>
                <a:schemeClr val="bg2">
                  <a:lumMod val="40000"/>
                  <a:lumOff val="60000"/>
                </a:schemeClr>
              </a:buClr>
              <a:buFont typeface="Wingdings 3" charset="2"/>
              <a:buChar char=""/>
              <a:defRPr/>
            </a:pPr>
            <a:r>
              <a:rPr lang="en-US" dirty="0" smtClean="0"/>
              <a:t>The Uniform Crime Report (UCR)</a:t>
            </a:r>
          </a:p>
          <a:p>
            <a:pPr lvl="1" eaLnBrk="1" fontAlgn="auto" hangingPunct="1">
              <a:spcAft>
                <a:spcPts val="0"/>
              </a:spcAft>
              <a:buClr>
                <a:schemeClr val="bg2">
                  <a:lumMod val="40000"/>
                  <a:lumOff val="60000"/>
                </a:schemeClr>
              </a:buClr>
              <a:buFont typeface="Wingdings 3" charset="2"/>
              <a:buChar char=""/>
              <a:defRPr/>
            </a:pPr>
            <a:r>
              <a:rPr lang="en-US" dirty="0" smtClean="0"/>
              <a:t>published by the Federal Bureau of Investigation</a:t>
            </a:r>
          </a:p>
          <a:p>
            <a:pPr lvl="1" eaLnBrk="1" fontAlgn="auto" hangingPunct="1">
              <a:spcAft>
                <a:spcPts val="0"/>
              </a:spcAft>
              <a:buClr>
                <a:schemeClr val="bg2">
                  <a:lumMod val="40000"/>
                  <a:lumOff val="60000"/>
                </a:schemeClr>
              </a:buClr>
              <a:buFont typeface="Wingdings 3" charset="2"/>
              <a:buChar char=""/>
              <a:defRPr/>
            </a:pPr>
            <a:r>
              <a:rPr lang="en-US" dirty="0" smtClean="0"/>
              <a:t>primary tool for recording and reporting crime in the United States. </a:t>
            </a:r>
          </a:p>
          <a:p>
            <a:pPr lvl="1" eaLnBrk="1" fontAlgn="auto" hangingPunct="1">
              <a:spcAft>
                <a:spcPts val="0"/>
              </a:spcAft>
              <a:buClr>
                <a:schemeClr val="bg2">
                  <a:lumMod val="40000"/>
                  <a:lumOff val="60000"/>
                </a:schemeClr>
              </a:buClr>
              <a:buFont typeface="Wingdings 3" charset="2"/>
              <a:buChar char=""/>
              <a:defRPr/>
            </a:pPr>
            <a:r>
              <a:rPr lang="en-US" dirty="0" smtClean="0"/>
              <a:t>implemented in 1929</a:t>
            </a:r>
          </a:p>
          <a:p>
            <a:pPr lvl="1" eaLnBrk="1" fontAlgn="auto" hangingPunct="1">
              <a:spcAft>
                <a:spcPts val="0"/>
              </a:spcAft>
              <a:buClr>
                <a:schemeClr val="bg2">
                  <a:lumMod val="40000"/>
                  <a:lumOff val="60000"/>
                </a:schemeClr>
              </a:buClr>
              <a:buFont typeface="Wingdings 3" charset="2"/>
              <a:buChar char=""/>
              <a:defRPr/>
            </a:pPr>
            <a:r>
              <a:rPr lang="en-US" dirty="0" smtClean="0"/>
              <a:t>The data are compiled by the FBI and a full report of the number of crimes is released to the public annually.  </a:t>
            </a:r>
          </a:p>
          <a:p>
            <a:pPr eaLnBrk="1" fontAlgn="auto" hangingPunct="1">
              <a:spcAft>
                <a:spcPts val="0"/>
              </a:spcAft>
              <a:buClr>
                <a:schemeClr val="bg2">
                  <a:lumMod val="40000"/>
                  <a:lumOff val="60000"/>
                </a:schemeClr>
              </a:buClr>
              <a:buFont typeface="Wingdings 3" charset="2"/>
              <a:buChar char=""/>
              <a:defRPr/>
            </a:pPr>
            <a:r>
              <a:rPr lang="en-US" dirty="0" smtClean="0"/>
              <a:t>Most states also provide full reports of UCR crimes that have occurred within that state on an annual basis.  </a:t>
            </a:r>
          </a:p>
          <a:p>
            <a:pPr eaLnBrk="1" fontAlgn="auto" hangingPunct="1">
              <a:spcAft>
                <a:spcPts val="0"/>
              </a:spcAft>
              <a:buClr>
                <a:schemeClr val="bg2">
                  <a:lumMod val="40000"/>
                  <a:lumOff val="60000"/>
                </a:schemeClr>
              </a:buClr>
              <a:buFont typeface="Wingdings 3" charset="2"/>
              <a:buChar char=""/>
              <a:defRPr/>
            </a:pPr>
            <a:r>
              <a:rPr lang="en-US" dirty="0" smtClean="0"/>
              <a:t>While these reports are helpful in identifying and analyzing crime trends, it should be noted that the UCR does not include data on all crimes.  </a:t>
            </a:r>
          </a:p>
          <a:p>
            <a:pPr eaLnBrk="1" fontAlgn="auto" hangingPunct="1">
              <a:spcAft>
                <a:spcPts val="0"/>
              </a:spcAft>
              <a:buClr>
                <a:schemeClr val="bg2">
                  <a:lumMod val="40000"/>
                  <a:lumOff val="60000"/>
                </a:schemeClr>
              </a:buClr>
              <a:buFont typeface="Wingdings 3" charset="2"/>
              <a:buChar char=""/>
              <a:defRPr/>
            </a:pPr>
            <a:r>
              <a:rPr lang="en-US" dirty="0" smtClean="0"/>
              <a:t>Divided into two sections</a:t>
            </a:r>
          </a:p>
          <a:p>
            <a:pPr eaLnBrk="1" fontAlgn="auto" hangingPunct="1">
              <a:spcAft>
                <a:spcPts val="0"/>
              </a:spcAft>
              <a:buClr>
                <a:schemeClr val="bg2">
                  <a:lumMod val="40000"/>
                  <a:lumOff val="60000"/>
                </a:schemeClr>
              </a:buClr>
              <a:buFont typeface="Wingdings 3" charset="2"/>
              <a:buChar char=""/>
              <a:defRPr/>
            </a:pPr>
            <a:r>
              <a:rPr lang="en-US" dirty="0" smtClean="0"/>
              <a:t> Part I –Index crimes</a:t>
            </a:r>
          </a:p>
          <a:p>
            <a:pPr lvl="1" eaLnBrk="1" fontAlgn="auto" hangingPunct="1">
              <a:spcAft>
                <a:spcPts val="0"/>
              </a:spcAft>
              <a:buClr>
                <a:schemeClr val="bg2">
                  <a:lumMod val="40000"/>
                  <a:lumOff val="60000"/>
                </a:schemeClr>
              </a:buClr>
              <a:buFont typeface="Wingdings 3" charset="2"/>
              <a:buChar char=""/>
              <a:defRPr/>
            </a:pPr>
            <a:r>
              <a:rPr lang="en-US" dirty="0" smtClean="0"/>
              <a:t>serious felonies</a:t>
            </a:r>
          </a:p>
          <a:p>
            <a:pPr lvl="1" eaLnBrk="1" fontAlgn="auto" hangingPunct="1">
              <a:spcAft>
                <a:spcPts val="0"/>
              </a:spcAft>
              <a:buClr>
                <a:schemeClr val="bg2">
                  <a:lumMod val="40000"/>
                  <a:lumOff val="60000"/>
                </a:schemeClr>
              </a:buClr>
              <a:buFont typeface="Wingdings 3" charset="2"/>
              <a:buChar char=""/>
              <a:defRPr/>
            </a:pPr>
            <a:r>
              <a:rPr lang="en-US" dirty="0" smtClean="0"/>
              <a:t>murder and non-negligent homicide, forcible rape, robbery, aggravated assault, burglary, larceny-theft, motor vehicle theft, and arson</a:t>
            </a:r>
          </a:p>
          <a:p>
            <a:pPr eaLnBrk="1" fontAlgn="auto" hangingPunct="1">
              <a:spcAft>
                <a:spcPts val="0"/>
              </a:spcAft>
              <a:buClr>
                <a:schemeClr val="bg2">
                  <a:lumMod val="40000"/>
                  <a:lumOff val="60000"/>
                </a:schemeClr>
              </a:buClr>
              <a:buFont typeface="Wingdings 3" charset="2"/>
              <a:buChar char=""/>
              <a:defRPr/>
            </a:pPr>
            <a:r>
              <a:rPr lang="en-US" dirty="0" smtClean="0"/>
              <a:t> Part II </a:t>
            </a:r>
          </a:p>
          <a:p>
            <a:pPr lvl="1" eaLnBrk="1" fontAlgn="auto" hangingPunct="1">
              <a:spcAft>
                <a:spcPts val="0"/>
              </a:spcAft>
              <a:buClr>
                <a:schemeClr val="bg2">
                  <a:lumMod val="40000"/>
                  <a:lumOff val="60000"/>
                </a:schemeClr>
              </a:buClr>
              <a:buFont typeface="Wingdings 3" charset="2"/>
              <a:buChar char=""/>
              <a:defRPr/>
            </a:pPr>
            <a:r>
              <a:rPr lang="en-US" dirty="0" smtClean="0"/>
              <a:t>counts lesser offenses including simple assault, public drunkenness, disorderly conduct, vagrancy, loitering, white collar crimes (embezzlement and fraud), driving under the influence, drug offenses, fraud, gambling, liquor offenses, offenses against the family, prostitution, runaways, sex offenses, stolen property, vandalism, and weapons possession offenses.  </a:t>
            </a:r>
            <a:endParaRPr lang="en-US" dirty="0"/>
          </a:p>
        </p:txBody>
      </p:sp>
      <p:sp>
        <p:nvSpPr>
          <p:cNvPr id="2" name="Footer Placeholder 1"/>
          <p:cNvSpPr>
            <a:spLocks noGrp="1"/>
          </p:cNvSpPr>
          <p:nvPr>
            <p:ph type="ftr" sz="quarter" idx="11"/>
          </p:nvPr>
        </p:nvSpPr>
        <p:spPr>
          <a:xfrm rot="5400000">
            <a:off x="5874543" y="3619502"/>
            <a:ext cx="4572002" cy="228600"/>
          </a:xfrm>
        </p:spPr>
        <p:txBody>
          <a:bodyPr/>
          <a:lstStyle/>
          <a:p>
            <a:pPr>
              <a:defRPr/>
            </a:pPr>
            <a:r>
              <a:rPr lang="en-US">
                <a:solidFill>
                  <a:prstClr val="white">
                    <a:tint val="75000"/>
                    <a:alpha val="60000"/>
                  </a:prstClr>
                </a:solidFill>
              </a:rPr>
              <a:t>Copyright © Carolina Academic Press, 2014. All rights reserved.</a:t>
            </a:r>
          </a:p>
        </p:txBody>
      </p:sp>
    </p:spTree>
    <p:extLst>
      <p:ext uri="{BB962C8B-B14F-4D97-AF65-F5344CB8AC3E}">
        <p14:creationId xmlns:p14="http://schemas.microsoft.com/office/powerpoint/2010/main" val="2103457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solidFill>
                  <a:schemeClr val="tx1"/>
                </a:solidFill>
              </a:rPr>
              <a:t>Uniform Crime Report</a:t>
            </a:r>
          </a:p>
        </p:txBody>
      </p:sp>
      <p:sp>
        <p:nvSpPr>
          <p:cNvPr id="3" name="Content Placeholder 2"/>
          <p:cNvSpPr>
            <a:spLocks noGrp="1"/>
          </p:cNvSpPr>
          <p:nvPr>
            <p:ph idx="1"/>
          </p:nvPr>
        </p:nvSpPr>
        <p:spPr>
          <a:xfrm>
            <a:off x="491730" y="1600203"/>
            <a:ext cx="7498556" cy="4752975"/>
          </a:xfrm>
        </p:spPr>
        <p:txBody>
          <a:bodyPr rtlCol="0">
            <a:normAutofit fontScale="70000" lnSpcReduction="20000"/>
          </a:bodyPr>
          <a:lstStyle/>
          <a:p>
            <a:pPr eaLnBrk="1" fontAlgn="auto" hangingPunct="1">
              <a:spcAft>
                <a:spcPts val="0"/>
              </a:spcAft>
              <a:buClr>
                <a:schemeClr val="bg2">
                  <a:lumMod val="40000"/>
                  <a:lumOff val="60000"/>
                </a:schemeClr>
              </a:buClr>
              <a:buFont typeface="Wingdings 3" charset="2"/>
              <a:buChar char=""/>
              <a:defRPr/>
            </a:pPr>
            <a:r>
              <a:rPr lang="en-US" dirty="0" smtClean="0"/>
              <a:t> </a:t>
            </a:r>
            <a:r>
              <a:rPr lang="en-US" b="1" dirty="0" smtClean="0"/>
              <a:t>Limitations of UCR</a:t>
            </a:r>
          </a:p>
          <a:p>
            <a:pPr eaLnBrk="1" fontAlgn="auto" hangingPunct="1">
              <a:spcAft>
                <a:spcPts val="0"/>
              </a:spcAft>
              <a:buClr>
                <a:schemeClr val="bg2">
                  <a:lumMod val="40000"/>
                  <a:lumOff val="60000"/>
                </a:schemeClr>
              </a:buClr>
              <a:buFont typeface="Wingdings 3" charset="2"/>
              <a:buChar char=""/>
              <a:defRPr/>
            </a:pPr>
            <a:r>
              <a:rPr lang="en-US" dirty="0" smtClean="0"/>
              <a:t>1. not all occurrences of crime are captured. </a:t>
            </a:r>
          </a:p>
          <a:p>
            <a:pPr lvl="1" eaLnBrk="1" fontAlgn="auto" hangingPunct="1">
              <a:spcAft>
                <a:spcPts val="0"/>
              </a:spcAft>
              <a:buClr>
                <a:schemeClr val="bg2">
                  <a:lumMod val="40000"/>
                  <a:lumOff val="60000"/>
                </a:schemeClr>
              </a:buClr>
              <a:buFont typeface="Wingdings 3" charset="2"/>
              <a:buChar char=""/>
              <a:defRPr/>
            </a:pPr>
            <a:r>
              <a:rPr lang="en-US" dirty="0" smtClean="0"/>
              <a:t>the crime counts only reflect those crimes that have been reported to the police or that have been discovered by the police in some other way.  </a:t>
            </a:r>
          </a:p>
          <a:p>
            <a:pPr lvl="1" eaLnBrk="1" fontAlgn="auto" hangingPunct="1">
              <a:spcAft>
                <a:spcPts val="0"/>
              </a:spcAft>
              <a:buClr>
                <a:schemeClr val="bg2">
                  <a:lumMod val="40000"/>
                  <a:lumOff val="60000"/>
                </a:schemeClr>
              </a:buClr>
              <a:buFont typeface="Wingdings 3" charset="2"/>
              <a:buChar char=""/>
              <a:defRPr/>
            </a:pPr>
            <a:r>
              <a:rPr lang="en-US" dirty="0" smtClean="0"/>
              <a:t>There are many crimes that are never reported to or discovered by the police that go undocumented. </a:t>
            </a:r>
          </a:p>
          <a:p>
            <a:pPr eaLnBrk="1" fontAlgn="auto" hangingPunct="1">
              <a:spcAft>
                <a:spcPts val="0"/>
              </a:spcAft>
              <a:buClr>
                <a:schemeClr val="bg2">
                  <a:lumMod val="40000"/>
                  <a:lumOff val="60000"/>
                </a:schemeClr>
              </a:buClr>
              <a:buFont typeface="Wingdings 3" charset="2"/>
              <a:buChar char=""/>
              <a:defRPr/>
            </a:pPr>
            <a:r>
              <a:rPr lang="en-US" dirty="0" smtClean="0"/>
              <a:t>2. the overall counts are dependent on how crimes are defined in statute—as well as the procedures and arrest policies of each police department and law enforcement agency that reports data.</a:t>
            </a:r>
          </a:p>
          <a:p>
            <a:pPr lvl="1" eaLnBrk="1" fontAlgn="auto" hangingPunct="1">
              <a:spcAft>
                <a:spcPts val="0"/>
              </a:spcAft>
              <a:buClr>
                <a:schemeClr val="bg2">
                  <a:lumMod val="40000"/>
                  <a:lumOff val="60000"/>
                </a:schemeClr>
              </a:buClr>
              <a:buFont typeface="Wingdings 3" charset="2"/>
              <a:buChar char=""/>
              <a:defRPr/>
            </a:pPr>
            <a:r>
              <a:rPr lang="en-US" dirty="0" smtClean="0"/>
              <a:t>example of this is the recent change to the UCR definition of forcible rape.  </a:t>
            </a:r>
          </a:p>
          <a:p>
            <a:pPr eaLnBrk="1" fontAlgn="auto" hangingPunct="1">
              <a:spcAft>
                <a:spcPts val="0"/>
              </a:spcAft>
              <a:buClr>
                <a:schemeClr val="bg2">
                  <a:lumMod val="40000"/>
                  <a:lumOff val="60000"/>
                </a:schemeClr>
              </a:buClr>
              <a:buFont typeface="Wingdings 3" charset="2"/>
              <a:buChar char=""/>
              <a:defRPr/>
            </a:pPr>
            <a:r>
              <a:rPr lang="en-US" dirty="0" smtClean="0"/>
              <a:t>3. further judgment of the acts in the justice system (i.e., court decisions in the form of guilt or innocence) are not taken into account</a:t>
            </a:r>
          </a:p>
          <a:p>
            <a:pPr eaLnBrk="1" fontAlgn="auto" hangingPunct="1">
              <a:spcAft>
                <a:spcPts val="0"/>
              </a:spcAft>
              <a:buClr>
                <a:schemeClr val="bg2">
                  <a:lumMod val="40000"/>
                  <a:lumOff val="60000"/>
                </a:schemeClr>
              </a:buClr>
              <a:buFont typeface="Wingdings 3" charset="2"/>
              <a:buChar char=""/>
              <a:defRPr/>
            </a:pPr>
            <a:r>
              <a:rPr lang="en-US" dirty="0" smtClean="0"/>
              <a:t> there may be cases included that ultimately are determined not to be crimes</a:t>
            </a:r>
          </a:p>
          <a:p>
            <a:pPr eaLnBrk="1" fontAlgn="auto" hangingPunct="1">
              <a:spcAft>
                <a:spcPts val="0"/>
              </a:spcAft>
              <a:buClr>
                <a:schemeClr val="bg2">
                  <a:lumMod val="40000"/>
                  <a:lumOff val="60000"/>
                </a:schemeClr>
              </a:buClr>
              <a:buFont typeface="Wingdings 3" charset="2"/>
              <a:buChar char=""/>
              <a:defRPr/>
            </a:pPr>
            <a:r>
              <a:rPr lang="en-US" dirty="0" smtClean="0"/>
              <a:t>4. allows for the reporting of only one crime type in an incident. </a:t>
            </a:r>
          </a:p>
          <a:p>
            <a:pPr lvl="1" eaLnBrk="1" fontAlgn="auto" hangingPunct="1">
              <a:spcAft>
                <a:spcPts val="0"/>
              </a:spcAft>
              <a:buClr>
                <a:schemeClr val="bg2">
                  <a:lumMod val="40000"/>
                  <a:lumOff val="60000"/>
                </a:schemeClr>
              </a:buClr>
              <a:buFont typeface="Wingdings 3" charset="2"/>
              <a:buChar char=""/>
              <a:defRPr/>
            </a:pPr>
            <a:r>
              <a:rPr lang="en-US" dirty="0" smtClean="0"/>
              <a:t>This  may obscure any additional crimes which may have occurred at the same time involving the same victim and perpetrator</a:t>
            </a:r>
          </a:p>
          <a:p>
            <a:pPr lvl="1" eaLnBrk="1" fontAlgn="auto" hangingPunct="1">
              <a:spcAft>
                <a:spcPts val="0"/>
              </a:spcAft>
              <a:buClr>
                <a:schemeClr val="bg2">
                  <a:lumMod val="40000"/>
                  <a:lumOff val="60000"/>
                </a:schemeClr>
              </a:buClr>
              <a:buFont typeface="Wingdings 3" charset="2"/>
              <a:buChar char=""/>
              <a:defRPr/>
            </a:pPr>
            <a:r>
              <a:rPr lang="en-US" dirty="0" smtClean="0"/>
              <a:t>Hierarchy Rule—locate the offense that is highest on the hierarchy list in terms of seriousness</a:t>
            </a:r>
          </a:p>
          <a:p>
            <a:pPr lvl="1" eaLnBrk="1" fontAlgn="auto" hangingPunct="1">
              <a:spcAft>
                <a:spcPts val="0"/>
              </a:spcAft>
              <a:buClr>
                <a:schemeClr val="bg2">
                  <a:lumMod val="40000"/>
                  <a:lumOff val="60000"/>
                </a:schemeClr>
              </a:buClr>
              <a:buFont typeface="Wingdings 3" charset="2"/>
              <a:buChar char=""/>
              <a:defRPr/>
            </a:pPr>
            <a:endParaRPr lang="en-US" dirty="0"/>
          </a:p>
        </p:txBody>
      </p:sp>
      <p:sp>
        <p:nvSpPr>
          <p:cNvPr id="2" name="Footer Placeholder 1"/>
          <p:cNvSpPr>
            <a:spLocks noGrp="1"/>
          </p:cNvSpPr>
          <p:nvPr>
            <p:ph type="ftr" sz="quarter" idx="11"/>
          </p:nvPr>
        </p:nvSpPr>
        <p:spPr>
          <a:xfrm rot="5400000">
            <a:off x="5874543" y="3619502"/>
            <a:ext cx="4572002" cy="228600"/>
          </a:xfrm>
        </p:spPr>
        <p:txBody>
          <a:bodyPr/>
          <a:lstStyle/>
          <a:p>
            <a:pPr>
              <a:defRPr/>
            </a:pPr>
            <a:r>
              <a:rPr lang="en-US">
                <a:solidFill>
                  <a:prstClr val="white">
                    <a:tint val="75000"/>
                    <a:alpha val="60000"/>
                  </a:prstClr>
                </a:solidFill>
              </a:rPr>
              <a:t>Copyright © Carolina Academic Press, 2014. All rights reserved.</a:t>
            </a:r>
          </a:p>
        </p:txBody>
      </p:sp>
    </p:spTree>
    <p:extLst>
      <p:ext uri="{BB962C8B-B14F-4D97-AF65-F5344CB8AC3E}">
        <p14:creationId xmlns:p14="http://schemas.microsoft.com/office/powerpoint/2010/main" val="2431412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dirty="0" smtClean="0">
                <a:solidFill>
                  <a:schemeClr val="tx1"/>
                </a:solidFill>
              </a:rPr>
              <a:t>Crime Counts </a:t>
            </a:r>
            <a:r>
              <a:rPr lang="en-US" dirty="0" smtClean="0">
                <a:solidFill>
                  <a:schemeClr val="tx1"/>
                </a:solidFill>
              </a:rPr>
              <a:t>v.</a:t>
            </a:r>
            <a:r>
              <a:rPr lang="en-US" dirty="0" smtClean="0">
                <a:solidFill>
                  <a:schemeClr val="tx1"/>
                </a:solidFill>
              </a:rPr>
              <a:t/>
            </a:r>
            <a:br>
              <a:rPr lang="en-US" dirty="0" smtClean="0">
                <a:solidFill>
                  <a:schemeClr val="tx1"/>
                </a:solidFill>
              </a:rPr>
            </a:br>
            <a:r>
              <a:rPr lang="en-US" dirty="0" smtClean="0">
                <a:solidFill>
                  <a:schemeClr val="tx1"/>
                </a:solidFill>
              </a:rPr>
              <a:t> Crime Rates</a:t>
            </a:r>
          </a:p>
        </p:txBody>
      </p:sp>
      <p:sp>
        <p:nvSpPr>
          <p:cNvPr id="16386" name="Content Placeholder 2"/>
          <p:cNvSpPr>
            <a:spLocks noGrp="1"/>
          </p:cNvSpPr>
          <p:nvPr>
            <p:ph idx="1"/>
          </p:nvPr>
        </p:nvSpPr>
        <p:spPr/>
        <p:txBody>
          <a:bodyPr rtlCol="0">
            <a:normAutofit fontScale="92500" lnSpcReduction="20000"/>
          </a:bodyPr>
          <a:lstStyle/>
          <a:p>
            <a:pPr eaLnBrk="1" fontAlgn="auto" hangingPunct="1">
              <a:spcAft>
                <a:spcPts val="0"/>
              </a:spcAft>
              <a:buClr>
                <a:schemeClr val="bg2">
                  <a:lumMod val="40000"/>
                  <a:lumOff val="60000"/>
                </a:schemeClr>
              </a:buClr>
              <a:buFont typeface="Wingdings 3" charset="2"/>
              <a:buChar char=""/>
              <a:defRPr/>
            </a:pPr>
            <a:r>
              <a:rPr lang="en-US" dirty="0" smtClean="0"/>
              <a:t>The UCR provides crime counts and crime rates for each of the recorded offenses.</a:t>
            </a:r>
          </a:p>
          <a:p>
            <a:pPr eaLnBrk="1" fontAlgn="auto" hangingPunct="1">
              <a:spcAft>
                <a:spcPts val="0"/>
              </a:spcAft>
              <a:buClr>
                <a:schemeClr val="bg2">
                  <a:lumMod val="40000"/>
                  <a:lumOff val="60000"/>
                </a:schemeClr>
              </a:buClr>
              <a:buFont typeface="Wingdings 3" charset="2"/>
              <a:buChar char=""/>
              <a:defRPr/>
            </a:pPr>
            <a:r>
              <a:rPr lang="en-US" dirty="0" smtClean="0"/>
              <a:t> </a:t>
            </a:r>
            <a:r>
              <a:rPr lang="en-US" b="1" dirty="0" smtClean="0"/>
              <a:t>Crime counts—</a:t>
            </a:r>
            <a:r>
              <a:rPr lang="en-US" dirty="0" smtClean="0"/>
              <a:t>important in providing an overall number of offenses committed </a:t>
            </a:r>
          </a:p>
          <a:p>
            <a:pPr lvl="1" eaLnBrk="1" fontAlgn="auto" hangingPunct="1">
              <a:spcAft>
                <a:spcPts val="0"/>
              </a:spcAft>
              <a:buClr>
                <a:schemeClr val="bg2">
                  <a:lumMod val="40000"/>
                  <a:lumOff val="60000"/>
                </a:schemeClr>
              </a:buClr>
              <a:buFont typeface="Wingdings 3" charset="2"/>
              <a:buChar char=""/>
              <a:defRPr/>
            </a:pPr>
            <a:r>
              <a:rPr lang="en-US" dirty="0" smtClean="0"/>
              <a:t>not very useful when it comes to looking at trends over time or in making comparisons across states or to national levels due to differences in population.  </a:t>
            </a:r>
          </a:p>
          <a:p>
            <a:pPr eaLnBrk="1" fontAlgn="auto" hangingPunct="1">
              <a:spcAft>
                <a:spcPts val="0"/>
              </a:spcAft>
              <a:buClr>
                <a:schemeClr val="bg2">
                  <a:lumMod val="40000"/>
                  <a:lumOff val="60000"/>
                </a:schemeClr>
              </a:buClr>
              <a:buFont typeface="Wingdings 3" charset="2"/>
              <a:buChar char=""/>
              <a:defRPr/>
            </a:pPr>
            <a:r>
              <a:rPr lang="en-US" b="1" dirty="0" smtClean="0"/>
              <a:t>Crime rates</a:t>
            </a:r>
            <a:r>
              <a:rPr lang="en-US" dirty="0" smtClean="0"/>
              <a:t>—A crime rate is calculated by converting true counts of crime into standardized crime rates per a certain number of residents in the population.</a:t>
            </a:r>
          </a:p>
          <a:p>
            <a:pPr lvl="1" eaLnBrk="1" fontAlgn="auto" hangingPunct="1">
              <a:spcAft>
                <a:spcPts val="0"/>
              </a:spcAft>
              <a:buClr>
                <a:schemeClr val="bg2">
                  <a:lumMod val="40000"/>
                  <a:lumOff val="60000"/>
                </a:schemeClr>
              </a:buClr>
              <a:buFont typeface="Wingdings 3" charset="2"/>
              <a:buChar char=""/>
              <a:defRPr/>
            </a:pPr>
            <a:r>
              <a:rPr lang="en-US" dirty="0" smtClean="0"/>
              <a:t> In many cases, crime rates are calculated as the number of crimes occurring for every 100,000 people in the population.  Comparisons of crime become possible when looking at the number of crimes in this standardized manner.   </a:t>
            </a:r>
          </a:p>
          <a:p>
            <a:pPr eaLnBrk="1" fontAlgn="auto" hangingPunct="1">
              <a:spcAft>
                <a:spcPts val="0"/>
              </a:spcAft>
              <a:buClr>
                <a:schemeClr val="bg2">
                  <a:lumMod val="40000"/>
                  <a:lumOff val="60000"/>
                </a:schemeClr>
              </a:buClr>
              <a:buFont typeface="Wingdings 3" charset="2"/>
              <a:buChar char=""/>
              <a:defRPr/>
            </a:pPr>
            <a:endParaRPr lang="en-US" dirty="0" smtClean="0"/>
          </a:p>
        </p:txBody>
      </p:sp>
      <p:sp>
        <p:nvSpPr>
          <p:cNvPr id="2" name="Footer Placeholder 1"/>
          <p:cNvSpPr>
            <a:spLocks noGrp="1"/>
          </p:cNvSpPr>
          <p:nvPr>
            <p:ph type="ftr" sz="quarter" idx="11"/>
          </p:nvPr>
        </p:nvSpPr>
        <p:spPr>
          <a:xfrm rot="5400000">
            <a:off x="5874543" y="3619502"/>
            <a:ext cx="4572002" cy="228600"/>
          </a:xfrm>
        </p:spPr>
        <p:txBody>
          <a:bodyPr/>
          <a:lstStyle/>
          <a:p>
            <a:pPr>
              <a:defRPr/>
            </a:pPr>
            <a:r>
              <a:rPr lang="en-US">
                <a:solidFill>
                  <a:prstClr val="white">
                    <a:tint val="75000"/>
                    <a:alpha val="60000"/>
                  </a:prstClr>
                </a:solidFill>
              </a:rPr>
              <a:t>Copyright © Carolina Academic Press, 2014. All rights reserved.</a:t>
            </a:r>
          </a:p>
        </p:txBody>
      </p:sp>
    </p:spTree>
    <p:extLst>
      <p:ext uri="{BB962C8B-B14F-4D97-AF65-F5344CB8AC3E}">
        <p14:creationId xmlns:p14="http://schemas.microsoft.com/office/powerpoint/2010/main" val="1772789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eaLnBrk="1" hangingPunct="1"/>
            <a:r>
              <a:rPr lang="en-US" smtClean="0">
                <a:solidFill>
                  <a:schemeClr val="tx1"/>
                </a:solidFill>
              </a:rPr>
              <a:t>Recent Data: Crime in Pennsylvania in 2011</a:t>
            </a:r>
            <a:r>
              <a:rPr lang="en-US" smtClean="0"/>
              <a:t/>
            </a:r>
            <a:br>
              <a:rPr lang="en-US" smtClean="0"/>
            </a:br>
            <a:endParaRPr lang="en-US" smtClean="0"/>
          </a:p>
        </p:txBody>
      </p:sp>
      <p:sp>
        <p:nvSpPr>
          <p:cNvPr id="11267" name="Content Placeholder 2"/>
          <p:cNvSpPr>
            <a:spLocks noGrp="1"/>
          </p:cNvSpPr>
          <p:nvPr>
            <p:ph idx="1"/>
          </p:nvPr>
        </p:nvSpPr>
        <p:spPr/>
        <p:txBody>
          <a:bodyPr/>
          <a:lstStyle/>
          <a:p>
            <a:pPr eaLnBrk="1" hangingPunct="1"/>
            <a:r>
              <a:rPr lang="en-US" dirty="0" smtClean="0"/>
              <a:t>A total of 329,627 Part I Index crimes were reported to police in Pennsylvania in 2011</a:t>
            </a:r>
          </a:p>
          <a:p>
            <a:pPr lvl="1" eaLnBrk="1" hangingPunct="1"/>
            <a:r>
              <a:rPr lang="en-US" dirty="0" smtClean="0"/>
              <a:t>just over 2,500 out of every 100,000 Pennsylvania residents was a victim of a crime in 2011—</a:t>
            </a:r>
            <a:r>
              <a:rPr lang="en-US" b="1" dirty="0" smtClean="0"/>
              <a:t>overall increase </a:t>
            </a:r>
            <a:r>
              <a:rPr lang="en-US" dirty="0" smtClean="0"/>
              <a:t>of 2.1% in reported crimes over the previous year.  </a:t>
            </a:r>
          </a:p>
          <a:p>
            <a:pPr eaLnBrk="1" hangingPunct="1"/>
            <a:r>
              <a:rPr lang="en-US" dirty="0" smtClean="0"/>
              <a:t>This increase is notable because it is </a:t>
            </a:r>
            <a:r>
              <a:rPr lang="en-US" b="1" dirty="0" smtClean="0"/>
              <a:t>inconsistent</a:t>
            </a:r>
            <a:r>
              <a:rPr lang="en-US" dirty="0" smtClean="0"/>
              <a:t> with national trends.  </a:t>
            </a:r>
          </a:p>
          <a:p>
            <a:pPr lvl="1" eaLnBrk="1" hangingPunct="1"/>
            <a:r>
              <a:rPr lang="en-US" dirty="0" smtClean="0"/>
              <a:t>Overall violent crimes per 100,000 people dropped by 3.8% and property crimes dropped .5% </a:t>
            </a:r>
            <a:r>
              <a:rPr lang="en-US" b="1" dirty="0" smtClean="0"/>
              <a:t>nationally</a:t>
            </a:r>
            <a:r>
              <a:rPr lang="en-US" dirty="0" smtClean="0"/>
              <a:t> from 2010 to 2011</a:t>
            </a:r>
          </a:p>
        </p:txBody>
      </p:sp>
      <p:sp>
        <p:nvSpPr>
          <p:cNvPr id="2" name="Footer Placeholder 1"/>
          <p:cNvSpPr>
            <a:spLocks noGrp="1"/>
          </p:cNvSpPr>
          <p:nvPr>
            <p:ph type="ftr" sz="quarter" idx="11"/>
          </p:nvPr>
        </p:nvSpPr>
        <p:spPr>
          <a:xfrm rot="5400000">
            <a:off x="5874543" y="3619502"/>
            <a:ext cx="4572002" cy="228600"/>
          </a:xfrm>
        </p:spPr>
        <p:txBody>
          <a:bodyPr/>
          <a:lstStyle/>
          <a:p>
            <a:pPr>
              <a:defRPr/>
            </a:pPr>
            <a:r>
              <a:rPr lang="en-US">
                <a:solidFill>
                  <a:prstClr val="white">
                    <a:tint val="75000"/>
                    <a:alpha val="60000"/>
                  </a:prstClr>
                </a:solidFill>
              </a:rPr>
              <a:t>Copyright © Carolina Academic Press, 2014. All rights reserved.</a:t>
            </a:r>
          </a:p>
        </p:txBody>
      </p:sp>
    </p:spTree>
    <p:extLst>
      <p:ext uri="{BB962C8B-B14F-4D97-AF65-F5344CB8AC3E}">
        <p14:creationId xmlns:p14="http://schemas.microsoft.com/office/powerpoint/2010/main" val="2391876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84585" y="452439"/>
            <a:ext cx="7516415" cy="1400175"/>
          </a:xfrm>
        </p:spPr>
        <p:txBody>
          <a:bodyPr/>
          <a:lstStyle/>
          <a:p>
            <a:pPr eaLnBrk="1" hangingPunct="1"/>
            <a:r>
              <a:rPr lang="en-US" dirty="0" smtClean="0">
                <a:solidFill>
                  <a:schemeClr val="tx1"/>
                </a:solidFill>
              </a:rPr>
              <a:t>Recent Data: Crime in Pennsylvania: Index Crimes</a:t>
            </a:r>
          </a:p>
        </p:txBody>
      </p:sp>
      <p:sp>
        <p:nvSpPr>
          <p:cNvPr id="3" name="Content Placeholder 2"/>
          <p:cNvSpPr>
            <a:spLocks noGrp="1"/>
          </p:cNvSpPr>
          <p:nvPr>
            <p:ph idx="1"/>
          </p:nvPr>
        </p:nvSpPr>
        <p:spPr/>
        <p:txBody>
          <a:bodyPr rtlCol="0">
            <a:normAutofit fontScale="70000" lnSpcReduction="20000"/>
          </a:bodyPr>
          <a:lstStyle/>
          <a:p>
            <a:pPr marL="182880" indent="-182880" eaLnBrk="1" fontAlgn="auto" hangingPunct="1">
              <a:spcAft>
                <a:spcPts val="0"/>
              </a:spcAft>
              <a:buClr>
                <a:schemeClr val="bg2">
                  <a:lumMod val="40000"/>
                  <a:lumOff val="60000"/>
                </a:schemeClr>
              </a:buClr>
              <a:buFont typeface="Wingdings 3" charset="2"/>
              <a:buChar char=""/>
              <a:defRPr/>
            </a:pPr>
            <a:r>
              <a:rPr lang="en-US" b="1" dirty="0">
                <a:solidFill>
                  <a:schemeClr val="tx1">
                    <a:lumMod val="75000"/>
                    <a:lumOff val="25000"/>
                  </a:schemeClr>
                </a:solidFill>
              </a:rPr>
              <a:t>Violent Crime</a:t>
            </a:r>
            <a:endParaRPr lang="en-US" dirty="0">
              <a:solidFill>
                <a:schemeClr val="tx1">
                  <a:lumMod val="75000"/>
                  <a:lumOff val="25000"/>
                </a:schemeClr>
              </a:solidFill>
            </a:endParaRPr>
          </a:p>
          <a:p>
            <a:pPr lvl="1"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Murder</a:t>
            </a:r>
            <a:r>
              <a:rPr lang="en-US" dirty="0">
                <a:solidFill>
                  <a:schemeClr val="tx1">
                    <a:lumMod val="75000"/>
                    <a:lumOff val="25000"/>
                  </a:schemeClr>
                </a:solidFill>
              </a:rPr>
              <a:t>, forcible rape, robbery, and aggravated assault make up the violent crimes recorded in UCR data</a:t>
            </a:r>
            <a:r>
              <a:rPr lang="en-US" dirty="0" smtClean="0">
                <a:solidFill>
                  <a:schemeClr val="tx1">
                    <a:lumMod val="75000"/>
                    <a:lumOff val="25000"/>
                  </a:schemeClr>
                </a:solidFill>
              </a:rPr>
              <a:t>.</a:t>
            </a: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Pennsylvania's </a:t>
            </a:r>
            <a:r>
              <a:rPr lang="en-US" dirty="0">
                <a:solidFill>
                  <a:schemeClr val="tx1">
                    <a:lumMod val="75000"/>
                    <a:lumOff val="25000"/>
                  </a:schemeClr>
                </a:solidFill>
              </a:rPr>
              <a:t>rate of violent crime has historically been lower than that of the national average.  </a:t>
            </a:r>
            <a:endParaRPr lang="en-US" dirty="0" smtClean="0">
              <a:solidFill>
                <a:schemeClr val="tx1">
                  <a:lumMod val="75000"/>
                  <a:lumOff val="25000"/>
                </a:schemeClr>
              </a:solidFill>
            </a:endParaRP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Even </a:t>
            </a:r>
            <a:r>
              <a:rPr lang="en-US" dirty="0">
                <a:solidFill>
                  <a:schemeClr val="tx1">
                    <a:lumMod val="75000"/>
                    <a:lumOff val="25000"/>
                  </a:schemeClr>
                </a:solidFill>
              </a:rPr>
              <a:t>with the lower overall rates of violent crime over time, the national and Pennsylvania rates have generally followed a similar </a:t>
            </a:r>
            <a:r>
              <a:rPr lang="en-US" dirty="0" smtClean="0">
                <a:solidFill>
                  <a:schemeClr val="tx1">
                    <a:lumMod val="75000"/>
                    <a:lumOff val="25000"/>
                  </a:schemeClr>
                </a:solidFill>
              </a:rPr>
              <a:t>pattern—increasing </a:t>
            </a:r>
            <a:r>
              <a:rPr lang="en-US" dirty="0">
                <a:solidFill>
                  <a:schemeClr val="tx1">
                    <a:lumMod val="75000"/>
                    <a:lumOff val="25000"/>
                  </a:schemeClr>
                </a:solidFill>
              </a:rPr>
              <a:t>from 1960, with some fluctuation, through to the 1990s.  </a:t>
            </a:r>
            <a:endParaRPr lang="en-US" dirty="0" smtClean="0">
              <a:solidFill>
                <a:schemeClr val="tx1">
                  <a:lumMod val="75000"/>
                  <a:lumOff val="25000"/>
                </a:schemeClr>
              </a:solidFill>
            </a:endParaRP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Violent </a:t>
            </a:r>
            <a:r>
              <a:rPr lang="en-US" dirty="0">
                <a:solidFill>
                  <a:schemeClr val="tx1">
                    <a:lumMod val="75000"/>
                    <a:lumOff val="25000"/>
                  </a:schemeClr>
                </a:solidFill>
              </a:rPr>
              <a:t>crime peaked nationally in 1991 </a:t>
            </a:r>
            <a:endParaRPr lang="en-US" dirty="0" smtClean="0">
              <a:solidFill>
                <a:schemeClr val="tx1">
                  <a:lumMod val="75000"/>
                  <a:lumOff val="25000"/>
                </a:schemeClr>
              </a:solidFill>
            </a:endParaRP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Since </a:t>
            </a:r>
            <a:r>
              <a:rPr lang="en-US" dirty="0">
                <a:solidFill>
                  <a:schemeClr val="tx1">
                    <a:lumMod val="75000"/>
                    <a:lumOff val="25000"/>
                  </a:schemeClr>
                </a:solidFill>
              </a:rPr>
              <a:t>this time, the national rate has been in a steep decline, with the violent crime rate falling </a:t>
            </a:r>
            <a:endParaRPr lang="en-US" dirty="0" smtClean="0">
              <a:solidFill>
                <a:schemeClr val="tx1">
                  <a:lumMod val="75000"/>
                  <a:lumOff val="25000"/>
                </a:schemeClr>
              </a:solidFill>
            </a:endParaRP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Violent </a:t>
            </a:r>
            <a:r>
              <a:rPr lang="en-US" dirty="0">
                <a:solidFill>
                  <a:schemeClr val="tx1">
                    <a:lumMod val="75000"/>
                    <a:lumOff val="25000"/>
                  </a:schemeClr>
                </a:solidFill>
              </a:rPr>
              <a:t>crime peaked in Pennsylvania in </a:t>
            </a:r>
            <a:r>
              <a:rPr lang="en-US" dirty="0" smtClean="0">
                <a:solidFill>
                  <a:schemeClr val="tx1">
                    <a:lumMod val="75000"/>
                    <a:lumOff val="25000"/>
                  </a:schemeClr>
                </a:solidFill>
              </a:rPr>
              <a:t>1996,went </a:t>
            </a:r>
            <a:r>
              <a:rPr lang="en-US" dirty="0">
                <a:solidFill>
                  <a:schemeClr val="tx1">
                    <a:lumMod val="75000"/>
                    <a:lumOff val="25000"/>
                  </a:schemeClr>
                </a:solidFill>
              </a:rPr>
              <a:t>into a shallow decline over the next 8 years but then rose again for three years starting in 2004</a:t>
            </a:r>
            <a:r>
              <a:rPr lang="en-US" dirty="0" smtClean="0">
                <a:solidFill>
                  <a:schemeClr val="tx1">
                    <a:lumMod val="75000"/>
                    <a:lumOff val="25000"/>
                  </a:schemeClr>
                </a:solidFill>
              </a:rPr>
              <a:t>.</a:t>
            </a: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 </a:t>
            </a:r>
            <a:r>
              <a:rPr lang="en-US" dirty="0">
                <a:solidFill>
                  <a:schemeClr val="tx1">
                    <a:lumMod val="75000"/>
                    <a:lumOff val="25000"/>
                  </a:schemeClr>
                </a:solidFill>
              </a:rPr>
              <a:t>By 2007 violent crime rates began declining again but the gap between Pennsylvania and national rates of violent crime has quickly become much </a:t>
            </a:r>
            <a:r>
              <a:rPr lang="en-US" dirty="0" smtClean="0">
                <a:solidFill>
                  <a:schemeClr val="tx1">
                    <a:lumMod val="75000"/>
                    <a:lumOff val="25000"/>
                  </a:schemeClr>
                </a:solidFill>
              </a:rPr>
              <a:t>smaller</a:t>
            </a:r>
            <a:endParaRPr lang="en-US" dirty="0">
              <a:solidFill>
                <a:schemeClr val="tx1">
                  <a:lumMod val="75000"/>
                  <a:lumOff val="25000"/>
                </a:schemeClr>
              </a:solidFill>
            </a:endParaRPr>
          </a:p>
        </p:txBody>
      </p:sp>
      <p:sp>
        <p:nvSpPr>
          <p:cNvPr id="2" name="Footer Placeholder 1"/>
          <p:cNvSpPr>
            <a:spLocks noGrp="1"/>
          </p:cNvSpPr>
          <p:nvPr>
            <p:ph type="ftr" sz="quarter" idx="11"/>
          </p:nvPr>
        </p:nvSpPr>
        <p:spPr>
          <a:xfrm rot="5400000">
            <a:off x="5874543" y="3619502"/>
            <a:ext cx="4572002" cy="228600"/>
          </a:xfrm>
        </p:spPr>
        <p:txBody>
          <a:bodyPr/>
          <a:lstStyle/>
          <a:p>
            <a:pPr>
              <a:defRPr/>
            </a:pPr>
            <a:r>
              <a:rPr lang="en-US">
                <a:solidFill>
                  <a:prstClr val="white">
                    <a:tint val="75000"/>
                    <a:alpha val="60000"/>
                  </a:prstClr>
                </a:solidFill>
              </a:rPr>
              <a:t>Copyright © Carolina Academic Press, 2014. All rights reserved.</a:t>
            </a:r>
          </a:p>
        </p:txBody>
      </p:sp>
    </p:spTree>
    <p:extLst>
      <p:ext uri="{BB962C8B-B14F-4D97-AF65-F5344CB8AC3E}">
        <p14:creationId xmlns:p14="http://schemas.microsoft.com/office/powerpoint/2010/main" val="373300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84585" y="452439"/>
            <a:ext cx="7516415" cy="1400175"/>
          </a:xfrm>
        </p:spPr>
        <p:txBody>
          <a:bodyPr/>
          <a:lstStyle/>
          <a:p>
            <a:pPr eaLnBrk="1" hangingPunct="1"/>
            <a:r>
              <a:rPr lang="en-US" dirty="0" smtClean="0">
                <a:solidFill>
                  <a:schemeClr val="tx1"/>
                </a:solidFill>
              </a:rPr>
              <a:t>Recent Data: Crime in Pennsylvania: Index Crimes</a:t>
            </a:r>
          </a:p>
        </p:txBody>
      </p:sp>
      <p:sp>
        <p:nvSpPr>
          <p:cNvPr id="6" name="Content Placeholder 5"/>
          <p:cNvSpPr>
            <a:spLocks noGrp="1"/>
          </p:cNvSpPr>
          <p:nvPr>
            <p:ph idx="1"/>
          </p:nvPr>
        </p:nvSpPr>
        <p:spPr>
          <a:xfrm>
            <a:off x="484585" y="2052638"/>
            <a:ext cx="7566422" cy="4373562"/>
          </a:xfrm>
        </p:spPr>
        <p:txBody>
          <a:bodyPr rtlCol="0">
            <a:normAutofit fontScale="55000" lnSpcReduction="20000"/>
          </a:bodyPr>
          <a:lstStyle/>
          <a:p>
            <a:pPr marL="182880" indent="-182880" eaLnBrk="1" fontAlgn="auto" hangingPunct="1">
              <a:spcAft>
                <a:spcPts val="0"/>
              </a:spcAft>
              <a:buClr>
                <a:schemeClr val="bg2">
                  <a:lumMod val="40000"/>
                  <a:lumOff val="60000"/>
                </a:schemeClr>
              </a:buClr>
              <a:buFont typeface="Wingdings 3" charset="2"/>
              <a:buChar char=""/>
              <a:defRPr/>
            </a:pPr>
            <a:r>
              <a:rPr lang="en-US" b="1" u="sng" dirty="0" smtClean="0">
                <a:solidFill>
                  <a:schemeClr val="tx1">
                    <a:lumMod val="75000"/>
                    <a:lumOff val="25000"/>
                  </a:schemeClr>
                </a:solidFill>
              </a:rPr>
              <a:t>Murder</a:t>
            </a:r>
          </a:p>
          <a:p>
            <a:pPr marL="182880" indent="-182880" eaLnBrk="1" fontAlgn="auto" hangingPunct="1">
              <a:spcAft>
                <a:spcPts val="0"/>
              </a:spcAft>
              <a:buClr>
                <a:schemeClr val="bg2">
                  <a:lumMod val="40000"/>
                  <a:lumOff val="60000"/>
                </a:schemeClr>
              </a:buClr>
              <a:buFont typeface="Wingdings 3" charset="2"/>
              <a:buChar char=""/>
              <a:defRPr/>
            </a:pPr>
            <a:r>
              <a:rPr lang="en-US" sz="2200" dirty="0" smtClean="0">
                <a:solidFill>
                  <a:schemeClr val="tx1">
                    <a:lumMod val="75000"/>
                    <a:lumOff val="25000"/>
                  </a:schemeClr>
                </a:solidFill>
              </a:rPr>
              <a:t>1960 </a:t>
            </a:r>
            <a:r>
              <a:rPr lang="en-US" sz="2200" dirty="0">
                <a:solidFill>
                  <a:schemeClr val="tx1">
                    <a:lumMod val="75000"/>
                    <a:lumOff val="25000"/>
                  </a:schemeClr>
                </a:solidFill>
              </a:rPr>
              <a:t>through </a:t>
            </a:r>
            <a:r>
              <a:rPr lang="en-US" sz="2200" dirty="0" smtClean="0">
                <a:solidFill>
                  <a:schemeClr val="tx1">
                    <a:lumMod val="75000"/>
                    <a:lumOff val="25000"/>
                  </a:schemeClr>
                </a:solidFill>
              </a:rPr>
              <a:t>2004—the </a:t>
            </a:r>
            <a:r>
              <a:rPr lang="en-US" sz="2200" dirty="0">
                <a:solidFill>
                  <a:schemeClr val="tx1">
                    <a:lumMod val="75000"/>
                    <a:lumOff val="25000"/>
                  </a:schemeClr>
                </a:solidFill>
              </a:rPr>
              <a:t>murder </a:t>
            </a:r>
            <a:r>
              <a:rPr lang="en-US" sz="2200" dirty="0" smtClean="0">
                <a:solidFill>
                  <a:schemeClr val="tx1">
                    <a:lumMod val="75000"/>
                    <a:lumOff val="25000"/>
                  </a:schemeClr>
                </a:solidFill>
              </a:rPr>
              <a:t>rate was </a:t>
            </a:r>
            <a:r>
              <a:rPr lang="en-US" sz="2200" dirty="0">
                <a:solidFill>
                  <a:schemeClr val="tx1">
                    <a:lumMod val="75000"/>
                    <a:lumOff val="25000"/>
                  </a:schemeClr>
                </a:solidFill>
              </a:rPr>
              <a:t>lower than the national rates in Pennsylvania.  </a:t>
            </a:r>
            <a:endParaRPr lang="en-US" sz="2200" dirty="0" smtClean="0">
              <a:solidFill>
                <a:schemeClr val="tx1">
                  <a:lumMod val="75000"/>
                  <a:lumOff val="25000"/>
                </a:schemeClr>
              </a:solidFill>
            </a:endParaRPr>
          </a:p>
          <a:p>
            <a:pPr marL="182880" indent="-182880" eaLnBrk="1" fontAlgn="auto" hangingPunct="1">
              <a:spcAft>
                <a:spcPts val="0"/>
              </a:spcAft>
              <a:buClr>
                <a:schemeClr val="bg2">
                  <a:lumMod val="40000"/>
                  <a:lumOff val="60000"/>
                </a:schemeClr>
              </a:buClr>
              <a:buFont typeface="Wingdings 3" charset="2"/>
              <a:buChar char=""/>
              <a:defRPr/>
            </a:pPr>
            <a:r>
              <a:rPr lang="en-US" sz="2200" dirty="0" smtClean="0">
                <a:solidFill>
                  <a:schemeClr val="tx1">
                    <a:lumMod val="75000"/>
                    <a:lumOff val="25000"/>
                  </a:schemeClr>
                </a:solidFill>
              </a:rPr>
              <a:t>2005 </a:t>
            </a:r>
            <a:r>
              <a:rPr lang="en-US" sz="2200" dirty="0">
                <a:solidFill>
                  <a:schemeClr val="tx1">
                    <a:lumMod val="75000"/>
                    <a:lumOff val="25000"/>
                  </a:schemeClr>
                </a:solidFill>
              </a:rPr>
              <a:t>through </a:t>
            </a:r>
            <a:r>
              <a:rPr lang="en-US" sz="2200" dirty="0" smtClean="0">
                <a:solidFill>
                  <a:schemeClr val="tx1">
                    <a:lumMod val="75000"/>
                    <a:lumOff val="25000"/>
                  </a:schemeClr>
                </a:solidFill>
              </a:rPr>
              <a:t>2010— </a:t>
            </a:r>
            <a:r>
              <a:rPr lang="en-US" sz="2200" dirty="0">
                <a:solidFill>
                  <a:schemeClr val="tx1">
                    <a:lumMod val="75000"/>
                    <a:lumOff val="25000"/>
                  </a:schemeClr>
                </a:solidFill>
              </a:rPr>
              <a:t>Pennsylvania's murder rate has surpassed that of the national </a:t>
            </a:r>
            <a:r>
              <a:rPr lang="en-US" sz="2200" dirty="0" smtClean="0">
                <a:solidFill>
                  <a:schemeClr val="tx1">
                    <a:lumMod val="75000"/>
                    <a:lumOff val="25000"/>
                  </a:schemeClr>
                </a:solidFill>
              </a:rPr>
              <a:t>rate.  </a:t>
            </a:r>
          </a:p>
          <a:p>
            <a:pPr marL="182880" indent="-182880" eaLnBrk="1" fontAlgn="auto" hangingPunct="1">
              <a:spcAft>
                <a:spcPts val="0"/>
              </a:spcAft>
              <a:buClr>
                <a:schemeClr val="bg2">
                  <a:lumMod val="40000"/>
                  <a:lumOff val="60000"/>
                </a:schemeClr>
              </a:buClr>
              <a:buFont typeface="Wingdings 3" charset="2"/>
              <a:buChar char=""/>
              <a:defRPr/>
            </a:pPr>
            <a:r>
              <a:rPr lang="en-US" sz="2200" dirty="0" smtClean="0">
                <a:solidFill>
                  <a:schemeClr val="tx1">
                    <a:lumMod val="75000"/>
                    <a:lumOff val="25000"/>
                  </a:schemeClr>
                </a:solidFill>
              </a:rPr>
              <a:t>The </a:t>
            </a:r>
            <a:r>
              <a:rPr lang="en-US" sz="2200" dirty="0">
                <a:solidFill>
                  <a:schemeClr val="tx1">
                    <a:lumMod val="75000"/>
                    <a:lumOff val="25000"/>
                  </a:schemeClr>
                </a:solidFill>
              </a:rPr>
              <a:t>murder rate still remains higher in Pennsylvania than it is in the nation as a whole, but only slightly.  </a:t>
            </a:r>
          </a:p>
          <a:p>
            <a:pPr lvl="1" indent="-182880" eaLnBrk="1" fontAlgn="auto" hangingPunct="1">
              <a:spcAft>
                <a:spcPts val="0"/>
              </a:spcAft>
              <a:buClr>
                <a:schemeClr val="bg2">
                  <a:lumMod val="40000"/>
                  <a:lumOff val="60000"/>
                </a:schemeClr>
              </a:buClr>
              <a:buFont typeface="Wingdings 3" charset="2"/>
              <a:buChar char=""/>
              <a:defRPr/>
            </a:pPr>
            <a:r>
              <a:rPr lang="en-US" sz="2200" dirty="0">
                <a:solidFill>
                  <a:schemeClr val="tx1">
                    <a:lumMod val="75000"/>
                    <a:lumOff val="25000"/>
                  </a:schemeClr>
                </a:solidFill>
              </a:rPr>
              <a:t>Additionally, the murder rate has dropped every year since the initial spike in murders in Pennsylvania in 2005. </a:t>
            </a:r>
          </a:p>
          <a:p>
            <a:pPr lvl="1" indent="-182880" eaLnBrk="1" fontAlgn="auto" hangingPunct="1">
              <a:spcAft>
                <a:spcPts val="0"/>
              </a:spcAft>
              <a:buClr>
                <a:schemeClr val="bg2">
                  <a:lumMod val="40000"/>
                  <a:lumOff val="60000"/>
                </a:schemeClr>
              </a:buClr>
              <a:buFont typeface="Wingdings 3" charset="2"/>
              <a:buChar char=""/>
              <a:defRPr/>
            </a:pPr>
            <a:r>
              <a:rPr lang="en-US" sz="2200" dirty="0">
                <a:solidFill>
                  <a:schemeClr val="tx1">
                    <a:lumMod val="75000"/>
                    <a:lumOff val="25000"/>
                  </a:schemeClr>
                </a:solidFill>
              </a:rPr>
              <a:t>the state rate is still higher than the national rate, the murder rate in Pennsylvania is currently on a downward trend. </a:t>
            </a:r>
            <a:endParaRPr lang="en-US" sz="2200" dirty="0" smtClean="0">
              <a:solidFill>
                <a:schemeClr val="tx1">
                  <a:lumMod val="75000"/>
                  <a:lumOff val="25000"/>
                </a:schemeClr>
              </a:solidFill>
            </a:endParaRPr>
          </a:p>
          <a:p>
            <a:pPr marL="182880" indent="-182880" eaLnBrk="1" fontAlgn="auto" hangingPunct="1">
              <a:spcAft>
                <a:spcPts val="0"/>
              </a:spcAft>
              <a:buClr>
                <a:schemeClr val="bg2">
                  <a:lumMod val="40000"/>
                  <a:lumOff val="60000"/>
                </a:schemeClr>
              </a:buClr>
              <a:buFont typeface="Wingdings 3" charset="2"/>
              <a:buChar char=""/>
              <a:defRPr/>
            </a:pPr>
            <a:r>
              <a:rPr lang="en-US" sz="2200" dirty="0">
                <a:solidFill>
                  <a:schemeClr val="tx1">
                    <a:lumMod val="75000"/>
                    <a:lumOff val="25000"/>
                  </a:schemeClr>
                </a:solidFill>
              </a:rPr>
              <a:t>Almost two-thirds (64.9%) of all murders in Pennsylvania in 2011 were committed against non-White victims. </a:t>
            </a:r>
            <a:endParaRPr lang="en-US" sz="2200" dirty="0" smtClean="0">
              <a:solidFill>
                <a:schemeClr val="tx1">
                  <a:lumMod val="75000"/>
                  <a:lumOff val="25000"/>
                </a:schemeClr>
              </a:solidFill>
            </a:endParaRPr>
          </a:p>
          <a:p>
            <a:pPr lvl="1" indent="-182880" eaLnBrk="1" fontAlgn="auto" hangingPunct="1">
              <a:spcAft>
                <a:spcPts val="0"/>
              </a:spcAft>
              <a:buClr>
                <a:schemeClr val="bg2">
                  <a:lumMod val="40000"/>
                  <a:lumOff val="60000"/>
                </a:schemeClr>
              </a:buClr>
              <a:buFont typeface="Wingdings 3" charset="2"/>
              <a:buChar char=""/>
              <a:defRPr/>
            </a:pPr>
            <a:r>
              <a:rPr lang="en-US" sz="2200" dirty="0" smtClean="0">
                <a:solidFill>
                  <a:schemeClr val="tx1">
                    <a:lumMod val="75000"/>
                    <a:lumOff val="25000"/>
                  </a:schemeClr>
                </a:solidFill>
              </a:rPr>
              <a:t>Non-Whites </a:t>
            </a:r>
            <a:r>
              <a:rPr lang="en-US" sz="2200" dirty="0">
                <a:solidFill>
                  <a:schemeClr val="tx1">
                    <a:lumMod val="75000"/>
                    <a:lumOff val="25000"/>
                  </a:schemeClr>
                </a:solidFill>
              </a:rPr>
              <a:t>made up only 20.8% of Pennsylvania's population in 2011, but were murder victims at a rate of 15.7 per 100,000 non-Whites in the population. </a:t>
            </a:r>
            <a:endParaRPr lang="en-US" sz="2200" dirty="0" smtClean="0">
              <a:solidFill>
                <a:schemeClr val="tx1">
                  <a:lumMod val="75000"/>
                  <a:lumOff val="25000"/>
                </a:schemeClr>
              </a:solidFill>
            </a:endParaRPr>
          </a:p>
          <a:p>
            <a:pPr marL="182880" indent="-182880" eaLnBrk="1" fontAlgn="auto" hangingPunct="1">
              <a:spcAft>
                <a:spcPts val="0"/>
              </a:spcAft>
              <a:buClr>
                <a:schemeClr val="bg2">
                  <a:lumMod val="40000"/>
                  <a:lumOff val="60000"/>
                </a:schemeClr>
              </a:buClr>
              <a:buFont typeface="Wingdings 3" charset="2"/>
              <a:buChar char=""/>
              <a:defRPr/>
            </a:pPr>
            <a:r>
              <a:rPr lang="en-US" sz="2200" dirty="0">
                <a:solidFill>
                  <a:schemeClr val="tx1">
                    <a:lumMod val="75000"/>
                    <a:lumOff val="25000"/>
                  </a:schemeClr>
                </a:solidFill>
              </a:rPr>
              <a:t>Almost three-fourths of these murders (73.8%) involved firearms</a:t>
            </a:r>
          </a:p>
          <a:p>
            <a:pPr lvl="1" indent="-182880" eaLnBrk="1" fontAlgn="auto" hangingPunct="1">
              <a:spcAft>
                <a:spcPts val="0"/>
              </a:spcAft>
              <a:buClr>
                <a:schemeClr val="bg2">
                  <a:lumMod val="40000"/>
                  <a:lumOff val="60000"/>
                </a:schemeClr>
              </a:buClr>
              <a:buFont typeface="Wingdings 3" charset="2"/>
              <a:buChar char=""/>
              <a:defRPr/>
            </a:pPr>
            <a:r>
              <a:rPr lang="en-US" sz="2200" dirty="0">
                <a:solidFill>
                  <a:schemeClr val="tx1">
                    <a:lumMod val="75000"/>
                    <a:lumOff val="25000"/>
                  </a:schemeClr>
                </a:solidFill>
              </a:rPr>
              <a:t> When guns and firearms were not involved, other weapons included knives and other sharp objects (11.9%), blunt instruments (2.6%), personal weapons such as hands and feet (4.3%), strangulation (1.3%), and fire (.4%). </a:t>
            </a:r>
          </a:p>
          <a:p>
            <a:pPr marL="182880" indent="-182880" eaLnBrk="1" fontAlgn="auto" hangingPunct="1">
              <a:spcAft>
                <a:spcPts val="0"/>
              </a:spcAft>
              <a:buClr>
                <a:schemeClr val="bg2">
                  <a:lumMod val="40000"/>
                  <a:lumOff val="60000"/>
                </a:schemeClr>
              </a:buClr>
              <a:buFont typeface="Wingdings 3" charset="2"/>
              <a:buChar char=""/>
              <a:defRPr/>
            </a:pPr>
            <a:r>
              <a:rPr lang="en-US" sz="2200" dirty="0">
                <a:solidFill>
                  <a:schemeClr val="tx1">
                    <a:lumMod val="75000"/>
                    <a:lumOff val="25000"/>
                  </a:schemeClr>
                </a:solidFill>
              </a:rPr>
              <a:t>Out of the 638 murders that took place, the relationship between the offender and the victim was established in 362 (56.7%) cases</a:t>
            </a:r>
            <a:endParaRPr lang="en-US" sz="2200" dirty="0" smtClean="0">
              <a:solidFill>
                <a:schemeClr val="tx1">
                  <a:lumMod val="75000"/>
                  <a:lumOff val="25000"/>
                </a:schemeClr>
              </a:solidFill>
            </a:endParaRPr>
          </a:p>
        </p:txBody>
      </p:sp>
      <p:sp>
        <p:nvSpPr>
          <p:cNvPr id="2" name="Footer Placeholder 1"/>
          <p:cNvSpPr>
            <a:spLocks noGrp="1"/>
          </p:cNvSpPr>
          <p:nvPr>
            <p:ph type="ftr" sz="quarter" idx="11"/>
          </p:nvPr>
        </p:nvSpPr>
        <p:spPr>
          <a:xfrm rot="5400000">
            <a:off x="5874543" y="3619502"/>
            <a:ext cx="4572002" cy="228600"/>
          </a:xfrm>
        </p:spPr>
        <p:txBody>
          <a:bodyPr/>
          <a:lstStyle/>
          <a:p>
            <a:pPr>
              <a:defRPr/>
            </a:pPr>
            <a:r>
              <a:rPr lang="en-US">
                <a:solidFill>
                  <a:prstClr val="white">
                    <a:tint val="75000"/>
                    <a:alpha val="60000"/>
                  </a:prstClr>
                </a:solidFill>
              </a:rPr>
              <a:t>Copyright © Carolina Academic Press, 2014. All rights reserved.</a:t>
            </a:r>
          </a:p>
        </p:txBody>
      </p:sp>
    </p:spTree>
    <p:extLst>
      <p:ext uri="{BB962C8B-B14F-4D97-AF65-F5344CB8AC3E}">
        <p14:creationId xmlns:p14="http://schemas.microsoft.com/office/powerpoint/2010/main" val="184045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84585" y="452439"/>
            <a:ext cx="7364015" cy="1400175"/>
          </a:xfrm>
        </p:spPr>
        <p:txBody>
          <a:bodyPr/>
          <a:lstStyle/>
          <a:p>
            <a:pPr eaLnBrk="1" hangingPunct="1"/>
            <a:r>
              <a:rPr lang="en-US" dirty="0" smtClean="0">
                <a:solidFill>
                  <a:schemeClr val="tx1"/>
                </a:solidFill>
              </a:rPr>
              <a:t>Recent Data: Crime in Pennsylvania: Index Crimes</a:t>
            </a:r>
          </a:p>
        </p:txBody>
      </p:sp>
      <p:sp>
        <p:nvSpPr>
          <p:cNvPr id="3" name="Content Placeholder 2"/>
          <p:cNvSpPr>
            <a:spLocks noGrp="1"/>
          </p:cNvSpPr>
          <p:nvPr>
            <p:ph idx="1"/>
          </p:nvPr>
        </p:nvSpPr>
        <p:spPr>
          <a:xfrm>
            <a:off x="827486" y="2052638"/>
            <a:ext cx="6710363" cy="4348162"/>
          </a:xfrm>
        </p:spPr>
        <p:txBody>
          <a:bodyPr rtlCol="0">
            <a:normAutofit fontScale="62500" lnSpcReduction="20000"/>
          </a:bodyPr>
          <a:lstStyle/>
          <a:p>
            <a:pPr marL="182880" indent="-182880" eaLnBrk="1" fontAlgn="auto" hangingPunct="1">
              <a:spcAft>
                <a:spcPts val="0"/>
              </a:spcAft>
              <a:buClr>
                <a:schemeClr val="bg2">
                  <a:lumMod val="40000"/>
                  <a:lumOff val="60000"/>
                </a:schemeClr>
              </a:buClr>
              <a:buFont typeface="Wingdings 3" charset="2"/>
              <a:buChar char=""/>
              <a:defRPr/>
            </a:pPr>
            <a:r>
              <a:rPr lang="en-US" b="1" dirty="0" smtClean="0">
                <a:solidFill>
                  <a:schemeClr val="tx1">
                    <a:lumMod val="75000"/>
                    <a:lumOff val="25000"/>
                  </a:schemeClr>
                </a:solidFill>
              </a:rPr>
              <a:t>Forcible rape—</a:t>
            </a:r>
            <a:r>
              <a:rPr lang="en-US" dirty="0" smtClean="0">
                <a:solidFill>
                  <a:schemeClr val="tx1">
                    <a:lumMod val="75000"/>
                    <a:lumOff val="25000"/>
                  </a:schemeClr>
                </a:solidFill>
              </a:rPr>
              <a:t>"the carnal knowledge of a female through the use of force or the threat of force" ( this definition still applies since this data is from 2011)</a:t>
            </a:r>
          </a:p>
          <a:p>
            <a:pPr lvl="1"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Forcible rape also includes rape of victims unable to give consent due to age or mental disability and attempted rape and related assaults.  </a:t>
            </a:r>
          </a:p>
          <a:p>
            <a:pPr lvl="1"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Additionally, Pennsylvania </a:t>
            </a:r>
            <a:r>
              <a:rPr lang="en-US" b="1" dirty="0" smtClean="0">
                <a:solidFill>
                  <a:schemeClr val="tx1">
                    <a:lumMod val="75000"/>
                    <a:lumOff val="25000"/>
                  </a:schemeClr>
                </a:solidFill>
              </a:rPr>
              <a:t>does not </a:t>
            </a:r>
            <a:r>
              <a:rPr lang="en-US" dirty="0" smtClean="0">
                <a:solidFill>
                  <a:schemeClr val="tx1">
                    <a:lumMod val="75000"/>
                    <a:lumOff val="25000"/>
                  </a:schemeClr>
                </a:solidFill>
              </a:rPr>
              <a:t>include statutory rape, incest, or sodomy as forcible rape unless force or lack of consent is involved. </a:t>
            </a: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Nationally, rape rates peaked in 1992 and then began a general downward trend since that time.  </a:t>
            </a: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The Pennsylvania rate also hit a high in 1992 but did not peak until almost 15 years later, in early 2006 </a:t>
            </a: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1960 through the mid 1990s- the national and state rape rates followed a similar pattern of increases and decreases. </a:t>
            </a:r>
          </a:p>
          <a:p>
            <a:pPr lvl="1"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while the national rate and Pennsylvania's rate followed these similar patterns, the rate in Pennsylvania remained lower than the national rate. </a:t>
            </a: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mid 1990s—national </a:t>
            </a:r>
            <a:r>
              <a:rPr lang="en-US" dirty="0">
                <a:solidFill>
                  <a:schemeClr val="tx1">
                    <a:lumMod val="75000"/>
                    <a:lumOff val="25000"/>
                  </a:schemeClr>
                </a:solidFill>
              </a:rPr>
              <a:t>rape rate continued to decline, while Pennsylvania's rate began increasing. </a:t>
            </a:r>
            <a:endParaRPr lang="en-US" dirty="0" smtClean="0">
              <a:solidFill>
                <a:schemeClr val="tx1">
                  <a:lumMod val="75000"/>
                  <a:lumOff val="25000"/>
                </a:schemeClr>
              </a:solidFill>
            </a:endParaRP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 </a:t>
            </a:r>
            <a:r>
              <a:rPr lang="en-US" dirty="0">
                <a:solidFill>
                  <a:schemeClr val="tx1">
                    <a:lumMod val="75000"/>
                    <a:lumOff val="25000"/>
                  </a:schemeClr>
                </a:solidFill>
              </a:rPr>
              <a:t>By the late 2000s the Pennsylvania forcible rape rate had begun declining again, as did the national rate.  </a:t>
            </a:r>
            <a:endParaRPr lang="en-US" dirty="0" smtClean="0">
              <a:solidFill>
                <a:schemeClr val="tx1">
                  <a:lumMod val="75000"/>
                  <a:lumOff val="25000"/>
                </a:schemeClr>
              </a:solidFill>
            </a:endParaRPr>
          </a:p>
          <a:p>
            <a:pPr marL="182880" indent="-182880" eaLnBrk="1" fontAlgn="auto" hangingPunct="1">
              <a:spcAft>
                <a:spcPts val="0"/>
              </a:spcAft>
              <a:buClr>
                <a:schemeClr val="bg2">
                  <a:lumMod val="40000"/>
                  <a:lumOff val="60000"/>
                </a:schemeClr>
              </a:buClr>
              <a:buFont typeface="Wingdings 3" charset="2"/>
              <a:buChar char=""/>
              <a:defRPr/>
            </a:pPr>
            <a:r>
              <a:rPr lang="en-US" dirty="0" smtClean="0">
                <a:solidFill>
                  <a:schemeClr val="tx1">
                    <a:lumMod val="75000"/>
                    <a:lumOff val="25000"/>
                  </a:schemeClr>
                </a:solidFill>
              </a:rPr>
              <a:t>By </a:t>
            </a:r>
            <a:r>
              <a:rPr lang="en-US" dirty="0">
                <a:solidFill>
                  <a:schemeClr val="tx1">
                    <a:lumMod val="75000"/>
                    <a:lumOff val="25000"/>
                  </a:schemeClr>
                </a:solidFill>
              </a:rPr>
              <a:t>2010, both rates continued to decline but Pennsylvania had almost met the national rate of forcible rape </a:t>
            </a:r>
            <a:r>
              <a:rPr lang="en-US" dirty="0" smtClean="0">
                <a:solidFill>
                  <a:schemeClr val="tx1">
                    <a:lumMod val="75000"/>
                    <a:lumOff val="25000"/>
                  </a:schemeClr>
                </a:solidFill>
              </a:rPr>
              <a:t> </a:t>
            </a:r>
          </a:p>
          <a:p>
            <a:pPr marL="182880" indent="-182880" eaLnBrk="1" fontAlgn="auto" hangingPunct="1">
              <a:spcAft>
                <a:spcPts val="0"/>
              </a:spcAft>
              <a:buClr>
                <a:schemeClr val="bg2">
                  <a:lumMod val="40000"/>
                  <a:lumOff val="60000"/>
                </a:schemeClr>
              </a:buClr>
              <a:buFont typeface="Wingdings 3" charset="2"/>
              <a:buChar char=""/>
              <a:defRPr/>
            </a:pPr>
            <a:endParaRPr lang="en-US" dirty="0">
              <a:solidFill>
                <a:schemeClr val="tx1">
                  <a:lumMod val="75000"/>
                  <a:lumOff val="25000"/>
                </a:schemeClr>
              </a:solidFill>
            </a:endParaRPr>
          </a:p>
        </p:txBody>
      </p:sp>
      <p:sp>
        <p:nvSpPr>
          <p:cNvPr id="2" name="Footer Placeholder 1"/>
          <p:cNvSpPr>
            <a:spLocks noGrp="1"/>
          </p:cNvSpPr>
          <p:nvPr>
            <p:ph type="ftr" sz="quarter" idx="11"/>
          </p:nvPr>
        </p:nvSpPr>
        <p:spPr>
          <a:xfrm rot="5400000">
            <a:off x="5874543" y="3619502"/>
            <a:ext cx="4572002" cy="228600"/>
          </a:xfrm>
        </p:spPr>
        <p:txBody>
          <a:bodyPr/>
          <a:lstStyle/>
          <a:p>
            <a:pPr>
              <a:defRPr/>
            </a:pPr>
            <a:r>
              <a:rPr lang="en-US">
                <a:solidFill>
                  <a:prstClr val="white">
                    <a:tint val="75000"/>
                    <a:alpha val="60000"/>
                  </a:prstClr>
                </a:solidFill>
              </a:rPr>
              <a:t>Copyright © Carolina Academic Press, 2014. All rights reserved.</a:t>
            </a:r>
          </a:p>
        </p:txBody>
      </p:sp>
    </p:spTree>
    <p:extLst>
      <p:ext uri="{BB962C8B-B14F-4D97-AF65-F5344CB8AC3E}">
        <p14:creationId xmlns:p14="http://schemas.microsoft.com/office/powerpoint/2010/main" val="3625968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84585" y="452439"/>
            <a:ext cx="7592615" cy="1400175"/>
          </a:xfrm>
        </p:spPr>
        <p:txBody>
          <a:bodyPr/>
          <a:lstStyle/>
          <a:p>
            <a:pPr eaLnBrk="1" hangingPunct="1"/>
            <a:r>
              <a:rPr lang="en-US" dirty="0" smtClean="0">
                <a:solidFill>
                  <a:schemeClr val="tx1"/>
                </a:solidFill>
              </a:rPr>
              <a:t>Recent Data: Crime in Pennsylvania: Index Crimes</a:t>
            </a:r>
          </a:p>
        </p:txBody>
      </p:sp>
      <p:sp>
        <p:nvSpPr>
          <p:cNvPr id="21506" name="Content Placeholder 2"/>
          <p:cNvSpPr>
            <a:spLocks noGrp="1"/>
          </p:cNvSpPr>
          <p:nvPr>
            <p:ph idx="1"/>
          </p:nvPr>
        </p:nvSpPr>
        <p:spPr/>
        <p:txBody>
          <a:bodyPr rtlCol="0">
            <a:normAutofit fontScale="77500" lnSpcReduction="20000"/>
          </a:bodyPr>
          <a:lstStyle/>
          <a:p>
            <a:pPr eaLnBrk="1" fontAlgn="auto" hangingPunct="1">
              <a:spcAft>
                <a:spcPts val="0"/>
              </a:spcAft>
              <a:buClr>
                <a:schemeClr val="bg2">
                  <a:lumMod val="40000"/>
                  <a:lumOff val="60000"/>
                </a:schemeClr>
              </a:buClr>
              <a:buFont typeface="Wingdings 3" charset="2"/>
              <a:buChar char=""/>
              <a:defRPr/>
            </a:pPr>
            <a:r>
              <a:rPr lang="en-US" b="1" dirty="0" smtClean="0"/>
              <a:t>Robbery</a:t>
            </a:r>
            <a:r>
              <a:rPr lang="en-US" dirty="0" smtClean="0"/>
              <a:t>: the taking or attempting to take anything of value from the care, custody, or control of a person or persons by force or threat of force or violence and/or by putting the victim in fear</a:t>
            </a:r>
          </a:p>
          <a:p>
            <a:pPr eaLnBrk="1" fontAlgn="auto" hangingPunct="1">
              <a:spcAft>
                <a:spcPts val="0"/>
              </a:spcAft>
              <a:buClr>
                <a:schemeClr val="bg2">
                  <a:lumMod val="40000"/>
                  <a:lumOff val="60000"/>
                </a:schemeClr>
              </a:buClr>
              <a:buFont typeface="Wingdings 3" charset="2"/>
              <a:buChar char=""/>
              <a:defRPr/>
            </a:pPr>
            <a:r>
              <a:rPr lang="en-US" dirty="0" smtClean="0"/>
              <a:t>Pennsylvania has generally had lower rates of robbery than the nation. </a:t>
            </a:r>
          </a:p>
          <a:p>
            <a:pPr eaLnBrk="1" fontAlgn="auto" hangingPunct="1">
              <a:spcAft>
                <a:spcPts val="0"/>
              </a:spcAft>
              <a:buClr>
                <a:schemeClr val="bg2">
                  <a:lumMod val="40000"/>
                  <a:lumOff val="60000"/>
                </a:schemeClr>
              </a:buClr>
              <a:buFont typeface="Wingdings 3" charset="2"/>
              <a:buChar char=""/>
              <a:defRPr/>
            </a:pPr>
            <a:r>
              <a:rPr lang="en-US" dirty="0" smtClean="0"/>
              <a:t>However,  even with rates decreasing since 2004, Pennsylvania's robbery rate has remained higher than the national rate since 2003.</a:t>
            </a:r>
          </a:p>
          <a:p>
            <a:pPr lvl="1" eaLnBrk="1" fontAlgn="auto" hangingPunct="1">
              <a:spcAft>
                <a:spcPts val="0"/>
              </a:spcAft>
              <a:buClr>
                <a:schemeClr val="bg2">
                  <a:lumMod val="40000"/>
                  <a:lumOff val="60000"/>
                </a:schemeClr>
              </a:buClr>
              <a:buFont typeface="Wingdings 3" charset="2"/>
              <a:buChar char=""/>
              <a:defRPr/>
            </a:pPr>
            <a:r>
              <a:rPr lang="en-US" dirty="0" smtClean="0"/>
              <a:t>Before this turning point, robbery rates in Pennsylvania, while lower than the national rates, maintained a remarkably similar pattern of national robbery rates</a:t>
            </a:r>
          </a:p>
          <a:p>
            <a:pPr eaLnBrk="1" fontAlgn="auto" hangingPunct="1">
              <a:spcAft>
                <a:spcPts val="0"/>
              </a:spcAft>
              <a:buClr>
                <a:schemeClr val="bg2">
                  <a:lumMod val="40000"/>
                  <a:lumOff val="60000"/>
                </a:schemeClr>
              </a:buClr>
              <a:buFont typeface="Wingdings 3" charset="2"/>
              <a:buChar char=""/>
              <a:defRPr/>
            </a:pPr>
            <a:r>
              <a:rPr lang="en-US" dirty="0" smtClean="0"/>
              <a:t>In PA—Just over half involved use of a weapon. </a:t>
            </a:r>
          </a:p>
          <a:p>
            <a:pPr lvl="1" eaLnBrk="1" fontAlgn="auto" hangingPunct="1">
              <a:spcAft>
                <a:spcPts val="0"/>
              </a:spcAft>
              <a:buClr>
                <a:schemeClr val="bg2">
                  <a:lumMod val="40000"/>
                  <a:lumOff val="60000"/>
                </a:schemeClr>
              </a:buClr>
              <a:buFont typeface="Wingdings 3" charset="2"/>
              <a:buChar char=""/>
              <a:defRPr/>
            </a:pPr>
            <a:r>
              <a:rPr lang="en-US" dirty="0" smtClean="0"/>
              <a:t> Of these armed robberies, firearms were the most popular weapons used (6,805 total, 76% of armed robberies).</a:t>
            </a:r>
          </a:p>
          <a:p>
            <a:pPr eaLnBrk="1" fontAlgn="auto" hangingPunct="1">
              <a:spcAft>
                <a:spcPts val="0"/>
              </a:spcAft>
              <a:buClr>
                <a:schemeClr val="bg2">
                  <a:lumMod val="40000"/>
                  <a:lumOff val="60000"/>
                </a:schemeClr>
              </a:buClr>
              <a:buFont typeface="Wingdings 3" charset="2"/>
              <a:buChar char=""/>
              <a:defRPr/>
            </a:pPr>
            <a:r>
              <a:rPr lang="en-US" dirty="0" smtClean="0"/>
              <a:t>In PA—most robberies occurred in public spaces, such as streets, parks, and parking lots </a:t>
            </a:r>
          </a:p>
        </p:txBody>
      </p:sp>
      <p:sp>
        <p:nvSpPr>
          <p:cNvPr id="2" name="Footer Placeholder 1"/>
          <p:cNvSpPr>
            <a:spLocks noGrp="1"/>
          </p:cNvSpPr>
          <p:nvPr>
            <p:ph type="ftr" sz="quarter" idx="11"/>
          </p:nvPr>
        </p:nvSpPr>
        <p:spPr>
          <a:xfrm rot="5400000">
            <a:off x="5874543" y="3619502"/>
            <a:ext cx="4572002" cy="228600"/>
          </a:xfrm>
        </p:spPr>
        <p:txBody>
          <a:bodyPr/>
          <a:lstStyle/>
          <a:p>
            <a:pPr>
              <a:defRPr/>
            </a:pPr>
            <a:r>
              <a:rPr lang="en-US">
                <a:solidFill>
                  <a:prstClr val="white">
                    <a:tint val="75000"/>
                    <a:alpha val="60000"/>
                  </a:prstClr>
                </a:solidFill>
              </a:rPr>
              <a:t>Copyright © Carolina Academic Press, 2014. All rights reserved.</a:t>
            </a:r>
          </a:p>
        </p:txBody>
      </p:sp>
    </p:spTree>
    <p:extLst>
      <p:ext uri="{BB962C8B-B14F-4D97-AF65-F5344CB8AC3E}">
        <p14:creationId xmlns:p14="http://schemas.microsoft.com/office/powerpoint/2010/main" val="405970889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2</TotalTime>
  <Words>1777</Words>
  <Application>Microsoft Office PowerPoint</Application>
  <PresentationFormat>On-screen Show (4:3)</PresentationFormat>
  <Paragraphs>99</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Ion</vt:lpstr>
      <vt:lpstr> Chapter One: Crime Trends in Pennsylvania </vt:lpstr>
      <vt:lpstr>Uniform Crime Report</vt:lpstr>
      <vt:lpstr>Uniform Crime Report</vt:lpstr>
      <vt:lpstr>Crime Counts v.  Crime Rates</vt:lpstr>
      <vt:lpstr>Recent Data: Crime in Pennsylvania in 2011 </vt:lpstr>
      <vt:lpstr>Recent Data: Crime in Pennsylvania: Index Crimes</vt:lpstr>
      <vt:lpstr>Recent Data: Crime in Pennsylvania: Index Crimes</vt:lpstr>
      <vt:lpstr>Recent Data: Crime in Pennsylvania: Index Crimes</vt:lpstr>
      <vt:lpstr>Recent Data: Crime in Pennsylvania: Index Crimes</vt:lpstr>
      <vt:lpstr>Recent Data: Crime in Pennsylvania: Index Crimes</vt:lpstr>
      <vt:lpstr>The full set of PowerPoint slides is available upon adoption.  Email bhall@cap-press.com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One: Crime Trends in Pennsylvania </dc:title>
  <dc:creator>tina</dc:creator>
  <cp:lastModifiedBy>tina</cp:lastModifiedBy>
  <cp:revision>1</cp:revision>
  <dcterms:created xsi:type="dcterms:W3CDTF">2014-03-17T13:22:01Z</dcterms:created>
  <dcterms:modified xsi:type="dcterms:W3CDTF">2014-03-17T13:24:06Z</dcterms:modified>
</cp:coreProperties>
</file>