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6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7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0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3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DDA4-BCB7-41F7-B848-A59E050EB6D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B8B8-0BF8-4EA9-845B-90CDA755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5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j-ea"/>
              </a:rPr>
              <a:t>Chapter One: Definitions of Animal Cruelty, Abuse, and Neglect</a:t>
            </a:r>
            <a:br>
              <a:rPr lang="en-US" dirty="0" smtClean="0">
                <a:latin typeface="+mn-lt"/>
                <a:ea typeface="+mj-ea"/>
              </a:rPr>
            </a:br>
            <a:endParaRPr lang="en-US" dirty="0" smtClean="0">
              <a:latin typeface="+mn-lt"/>
              <a:ea typeface="+mj-ea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>
            <a:normAutofit lnSpcReduction="10000"/>
          </a:bodyPr>
          <a:lstStyle/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Randy Lockwood and Phil Arkow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Legislation and Law Enforcement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200" dirty="0" smtClean="0"/>
              <a:t>Anti-cruelty statutes are most often found among offenses against public morals, order, and decency (with little focus on the victim).</a:t>
            </a:r>
          </a:p>
          <a:p>
            <a:pPr marL="342900" lvl="2" indent="-342900"/>
            <a:endParaRPr lang="en-US" sz="2200" dirty="0" smtClean="0"/>
          </a:p>
          <a:p>
            <a:pPr marL="342900" lvl="2" indent="-342900"/>
            <a:r>
              <a:rPr lang="en-US" sz="2200" dirty="0" smtClean="0"/>
              <a:t>Animal welfare laws vary from state to state, and are ever-changing.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8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Animal cruelty is difficult to define.</a:t>
            </a:r>
          </a:p>
          <a:p>
            <a:r>
              <a:rPr lang="en-US" dirty="0" smtClean="0"/>
              <a:t>Laws reflect cultural norms.</a:t>
            </a:r>
          </a:p>
          <a:p>
            <a:r>
              <a:rPr lang="en-US" dirty="0" smtClean="0"/>
              <a:t>Historically, concern regarding animal cruelty focused on the loss of the use of the animal(s) as property, or on other harm to humans resulting from the animal cruelty. </a:t>
            </a:r>
          </a:p>
          <a:p>
            <a:pPr lvl="2"/>
            <a:r>
              <a:rPr lang="en-US" dirty="0" smtClean="0"/>
              <a:t>(e.g., St. Thomas Aquinas, Emmanuel Kant).</a:t>
            </a:r>
          </a:p>
          <a:p>
            <a:r>
              <a:rPr lang="en-US" dirty="0" smtClean="0"/>
              <a:t>Defining animal cruelty as an evil based on the harm to the animal itself is relatively recent. </a:t>
            </a:r>
          </a:p>
          <a:p>
            <a:pPr lvl="2"/>
            <a:r>
              <a:rPr lang="en-US" dirty="0" smtClean="0"/>
              <a:t>(e.g., Reverend Humphrey </a:t>
            </a:r>
            <a:r>
              <a:rPr lang="en-US" dirty="0" err="1" smtClean="0"/>
              <a:t>Primatt</a:t>
            </a:r>
            <a:r>
              <a:rPr lang="en-US" dirty="0" smtClean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Definitions of Terms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state anti-cruelty statutes are composed of six elements:</a:t>
            </a:r>
          </a:p>
          <a:p>
            <a:pPr lvl="2"/>
            <a:r>
              <a:rPr lang="en-US" sz="2200" dirty="0" smtClean="0"/>
              <a:t>The types of animals protected</a:t>
            </a:r>
          </a:p>
          <a:p>
            <a:pPr lvl="2"/>
            <a:r>
              <a:rPr lang="en-US" sz="2200" dirty="0" smtClean="0"/>
              <a:t>The types of acts prohibited or duties of care required</a:t>
            </a:r>
          </a:p>
          <a:p>
            <a:pPr lvl="2"/>
            <a:r>
              <a:rPr lang="en-US" sz="2200" dirty="0" smtClean="0"/>
              <a:t>The mental culpability required to meet a standard of liability</a:t>
            </a:r>
          </a:p>
          <a:p>
            <a:pPr lvl="2"/>
            <a:r>
              <a:rPr lang="en-US" sz="2200" dirty="0" smtClean="0"/>
              <a:t>The defenses to criminal liability</a:t>
            </a:r>
          </a:p>
          <a:p>
            <a:pPr lvl="2"/>
            <a:r>
              <a:rPr lang="en-US" sz="2200" dirty="0" smtClean="0"/>
              <a:t>Certain activities exempted from the law</a:t>
            </a:r>
          </a:p>
          <a:p>
            <a:pPr lvl="2"/>
            <a:r>
              <a:rPr lang="en-US" sz="2200" dirty="0" smtClean="0"/>
              <a:t>Penalties for each offense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  <a:ea typeface="+mj-ea"/>
              </a:rPr>
              <a:t>Definitions</a:t>
            </a:r>
            <a:endParaRPr lang="en-US" dirty="0">
              <a:latin typeface="Calibri" charset="0"/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Dimensions affecting societal and legal response to cruel acts</a:t>
            </a:r>
          </a:p>
          <a:p>
            <a:pPr lvl="2"/>
            <a:r>
              <a:rPr lang="en-US" sz="2200" dirty="0" smtClean="0"/>
              <a:t>The intrinsic or extrinsic value of the animal victim</a:t>
            </a:r>
          </a:p>
          <a:p>
            <a:pPr lvl="2"/>
            <a:r>
              <a:rPr lang="en-US" sz="2200" dirty="0" smtClean="0"/>
              <a:t>The deviant nature of the act itself</a:t>
            </a:r>
          </a:p>
          <a:p>
            <a:pPr lvl="2"/>
            <a:r>
              <a:rPr lang="en-US" sz="2200" dirty="0" smtClean="0"/>
              <a:t>Public and professional recognition of the victims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 </a:t>
            </a:r>
            <a:r>
              <a:rPr lang="en-US" altLang="ja-JP" sz="2200" dirty="0" smtClean="0">
                <a:ea typeface="MS Mincho" pitchFamily="49" charset="-128"/>
              </a:rPr>
              <a:t>capacity for stress, pain, fear, or suffering</a:t>
            </a:r>
          </a:p>
          <a:p>
            <a:pPr lvl="2"/>
            <a:r>
              <a:rPr lang="en-US" sz="2200" dirty="0" smtClean="0"/>
              <a:t> The financial costs of enforcement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  <a:ea typeface="+mj-ea"/>
              </a:rPr>
              <a:t>Definitions</a:t>
            </a:r>
            <a:endParaRPr lang="en-US" dirty="0">
              <a:latin typeface="Calibri" charset="0"/>
              <a:ea typeface="+mj-ea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of animal cruelty may be </a:t>
            </a:r>
            <a:r>
              <a:rPr lang="en-US" i="1" dirty="0" smtClean="0"/>
              <a:t>individualized </a:t>
            </a:r>
            <a:r>
              <a:rPr lang="en-US" dirty="0" smtClean="0"/>
              <a:t>versus </a:t>
            </a:r>
            <a:r>
              <a:rPr lang="en-US" i="1" dirty="0" smtClean="0"/>
              <a:t>institutionalized.</a:t>
            </a:r>
          </a:p>
          <a:p>
            <a:r>
              <a:rPr lang="en-US" dirty="0" smtClean="0"/>
              <a:t>Most cases reported to humane law enforcement agencies are cases of </a:t>
            </a:r>
            <a:r>
              <a:rPr lang="en-US" i="1" dirty="0" smtClean="0"/>
              <a:t>neglect</a:t>
            </a:r>
            <a:r>
              <a:rPr lang="en-US" dirty="0" smtClean="0"/>
              <a:t>, rather than </a:t>
            </a:r>
            <a:r>
              <a:rPr lang="en-US" i="1" dirty="0" smtClean="0"/>
              <a:t>abuse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Definitions of animal cruelty vary between countries and even between time periods in one country.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Perspectives on Definitions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 have been unsuccessful in coming up with a definition thus far.</a:t>
            </a:r>
          </a:p>
          <a:p>
            <a:r>
              <a:rPr lang="en-US" dirty="0" err="1" smtClean="0"/>
              <a:t>Felthous</a:t>
            </a:r>
            <a:r>
              <a:rPr lang="en-US" dirty="0" smtClean="0"/>
              <a:t> and </a:t>
            </a:r>
            <a:r>
              <a:rPr lang="en-US" dirty="0" err="1" smtClean="0"/>
              <a:t>Kellert</a:t>
            </a:r>
            <a:r>
              <a:rPr lang="en-US" altLang="en-US" dirty="0" err="1" smtClean="0"/>
              <a:t>’</a:t>
            </a:r>
            <a:r>
              <a:rPr lang="en-US" dirty="0" err="1" smtClean="0"/>
              <a:t>s</a:t>
            </a:r>
            <a:r>
              <a:rPr lang="en-US" altLang="ja-JP" dirty="0" smtClean="0">
                <a:ea typeface="MS Mincho" pitchFamily="49" charset="-128"/>
              </a:rPr>
              <a:t> (1987) definition had inherent problems.</a:t>
            </a:r>
          </a:p>
          <a:p>
            <a:pPr lvl="1"/>
            <a:r>
              <a:rPr lang="en-US" sz="2200" dirty="0" smtClean="0"/>
              <a:t>Substantial cruelty to animals is a </a:t>
            </a:r>
            <a:r>
              <a:rPr lang="en-US" altLang="en-US" sz="2200" dirty="0" smtClean="0"/>
              <a:t>“</a:t>
            </a:r>
            <a:r>
              <a:rPr lang="en-US" altLang="ja-JP" sz="2200" dirty="0" smtClean="0">
                <a:ea typeface="MS Mincho" pitchFamily="49" charset="-128"/>
              </a:rPr>
              <a:t>pattern of deliberately, repeatedly, and unnecessarily hurting vertebrate animals in a manner likely to cause serious injury.”</a:t>
            </a:r>
            <a:endParaRPr lang="en-US" sz="2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Perspectives on Definitions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Ascione</a:t>
            </a:r>
            <a:r>
              <a:rPr lang="en-US" dirty="0" smtClean="0"/>
              <a:t> (1993) defined animal cruelty as </a:t>
            </a:r>
            <a:r>
              <a:rPr lang="en-US" altLang="en-US" dirty="0" smtClean="0"/>
              <a:t>“</a:t>
            </a:r>
            <a:r>
              <a:rPr lang="en-US" altLang="ja-JP" dirty="0" smtClean="0">
                <a:ea typeface="MS Mincho" pitchFamily="49" charset="-128"/>
              </a:rPr>
              <a:t>socially unacceptable behavior that intentionally causes unnecessary pain, suffering, or distress to and/or death of an animal.</a:t>
            </a:r>
            <a:r>
              <a:rPr lang="ja-JP" altLang="en-US" dirty="0" smtClean="0">
                <a:ea typeface="MS Mincho" pitchFamily="49" charset="-128"/>
              </a:rPr>
              <a:t>”</a:t>
            </a:r>
            <a:endParaRPr lang="en-US" altLang="ja-JP" dirty="0" smtClean="0">
              <a:ea typeface="MS Mincho" pitchFamily="49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Ascione</a:t>
            </a:r>
            <a:r>
              <a:rPr lang="en-US" dirty="0" smtClean="0"/>
              <a:t> and Shapiro (2009) defined animal abuse.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They changed the term from </a:t>
            </a:r>
            <a:r>
              <a:rPr lang="en-US" altLang="en-US" sz="2200" dirty="0" smtClean="0"/>
              <a:t>“</a:t>
            </a:r>
            <a:r>
              <a:rPr lang="en-US" altLang="ja-JP" sz="2200" dirty="0" smtClean="0">
                <a:ea typeface="MS Mincho" pitchFamily="49" charset="-128"/>
              </a:rPr>
              <a:t>cruelty” to “abuse.”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They added </a:t>
            </a:r>
            <a:r>
              <a:rPr lang="en-US" altLang="en-US" sz="2200" dirty="0" smtClean="0"/>
              <a:t>“</a:t>
            </a:r>
            <a:r>
              <a:rPr lang="en-US" altLang="ja-JP" sz="2200" dirty="0" smtClean="0">
                <a:ea typeface="MS Mincho" pitchFamily="49" charset="-128"/>
              </a:rPr>
              <a:t>non-accidental” to fit with the new veterinary forensics terminology (Non-Accidental Injury or NAI).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They eliminated the word </a:t>
            </a:r>
            <a:r>
              <a:rPr lang="en-US" altLang="en-US" sz="2200" dirty="0" smtClean="0"/>
              <a:t>“</a:t>
            </a:r>
            <a:r>
              <a:rPr lang="en-US" altLang="ja-JP" sz="2200" dirty="0" smtClean="0">
                <a:ea typeface="MS Mincho" pitchFamily="49" charset="-128"/>
              </a:rPr>
              <a:t>intentionally.”</a:t>
            </a:r>
          </a:p>
          <a:p>
            <a:pPr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Government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Brambell</a:t>
            </a:r>
            <a:r>
              <a:rPr lang="en-US" dirty="0" smtClean="0"/>
              <a:t> Commission in UK (led by Prof. </a:t>
            </a:r>
            <a:r>
              <a:rPr lang="en-US" dirty="0" err="1" smtClean="0"/>
              <a:t>Brambell</a:t>
            </a:r>
            <a:r>
              <a:rPr lang="en-US" dirty="0" smtClean="0"/>
              <a:t>) investigated the welfare farmed animals.</a:t>
            </a:r>
          </a:p>
          <a:p>
            <a:r>
              <a:rPr lang="en-US" dirty="0" smtClean="0"/>
              <a:t>The Farm Animal Welfare Council codified the Five Freedoms:</a:t>
            </a:r>
          </a:p>
          <a:p>
            <a:pPr lvl="1">
              <a:buFont typeface="Arial" pitchFamily="34" charset="0"/>
              <a:buChar char="–"/>
            </a:pPr>
            <a:r>
              <a:rPr lang="en-US" sz="2200" dirty="0" smtClean="0"/>
              <a:t>Freedom from hunger and thirst</a:t>
            </a:r>
          </a:p>
          <a:p>
            <a:pPr lvl="1">
              <a:buFont typeface="Arial" pitchFamily="34" charset="0"/>
              <a:buChar char="–"/>
            </a:pPr>
            <a:r>
              <a:rPr lang="en-US" sz="2200" dirty="0" smtClean="0"/>
              <a:t>Freedom from discomfort</a:t>
            </a:r>
          </a:p>
          <a:p>
            <a:pPr lvl="1">
              <a:buFont typeface="Arial" pitchFamily="34" charset="0"/>
              <a:buChar char="–"/>
            </a:pPr>
            <a:r>
              <a:rPr lang="en-US" sz="2200" dirty="0" smtClean="0"/>
              <a:t>Freedom from pain, injury, and disease</a:t>
            </a:r>
          </a:p>
          <a:p>
            <a:pPr lvl="1">
              <a:buFont typeface="Arial" pitchFamily="34" charset="0"/>
              <a:buChar char="–"/>
            </a:pPr>
            <a:r>
              <a:rPr lang="en-US" sz="2200" dirty="0" smtClean="0"/>
              <a:t>Freedom to express normal behavior</a:t>
            </a:r>
          </a:p>
          <a:p>
            <a:pPr lvl="1">
              <a:buFont typeface="Arial" pitchFamily="34" charset="0"/>
              <a:buChar char="–"/>
            </a:pPr>
            <a:r>
              <a:rPr lang="en-US" sz="2200" dirty="0" smtClean="0"/>
              <a:t>Freedom from fear and distress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</a:rPr>
              <a:t>Public Opinion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Morgan (1983) described a continuum of public attitudes toward  animals.</a:t>
            </a:r>
          </a:p>
          <a:p>
            <a:pPr lvl="1"/>
            <a:r>
              <a:rPr lang="en-US" sz="2200" dirty="0" smtClean="0"/>
              <a:t>Radical attitudes—Animal Liberation and activist Animal Rights</a:t>
            </a:r>
          </a:p>
          <a:p>
            <a:pPr lvl="1"/>
            <a:r>
              <a:rPr lang="en-US" sz="2200" dirty="0" smtClean="0"/>
              <a:t>Centrist attitudes—Animal Welfare and Animal Control</a:t>
            </a:r>
          </a:p>
          <a:p>
            <a:pPr lvl="1"/>
            <a:r>
              <a:rPr lang="en-US" sz="2200" dirty="0" smtClean="0"/>
              <a:t>Conservative attitudes—Animal Use and Animal Exploitation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One: Definitions of Animal Cruelty, Abuse, and Neglect </vt:lpstr>
      <vt:lpstr>Introduction</vt:lpstr>
      <vt:lpstr>Definitions of Terms</vt:lpstr>
      <vt:lpstr>Definitions</vt:lpstr>
      <vt:lpstr>Definitions</vt:lpstr>
      <vt:lpstr>Perspectives on Definitions</vt:lpstr>
      <vt:lpstr>Perspectives on Definitions</vt:lpstr>
      <vt:lpstr>Government Panels</vt:lpstr>
      <vt:lpstr>Public Opinion</vt:lpstr>
      <vt:lpstr>Legislation and Law Enforcement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One: Definitions of Animal Cruelty, Abuse, and Neglect </dc:title>
  <dc:creator>tina</dc:creator>
  <cp:lastModifiedBy>tina</cp:lastModifiedBy>
  <cp:revision>1</cp:revision>
  <dcterms:created xsi:type="dcterms:W3CDTF">2013-09-24T13:43:52Z</dcterms:created>
  <dcterms:modified xsi:type="dcterms:W3CDTF">2013-09-24T13:44:43Z</dcterms:modified>
</cp:coreProperties>
</file>