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5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14" y="-4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D7BA0-72C7-431A-BFA8-E15FDB11E9E0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29193-5F87-447A-A67E-F40AED452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659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038" indent="-28220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358" indent="-225146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192" indent="-225146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4027" indent="-225146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78151" indent="-2251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22275" indent="-2251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66399" indent="-2251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0523" indent="-2251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BDFE32-41E9-4BB6-A454-C62F7D6589CC}" type="slidenum">
              <a:rPr lang="en-US" altLang="en-US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398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038" indent="-28220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358" indent="-225146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192" indent="-225146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4027" indent="-225146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78151" indent="-2251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22275" indent="-2251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66399" indent="-2251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0523" indent="-2251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81ED68-BFA8-4866-9FE5-7858848AD153}" type="slidenum">
              <a:rPr lang="en-US" altLang="en-US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673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35CA-B24B-449A-8DD8-613679BDA8FE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C1A2D-3AFD-465F-92D4-6CF8F7F8F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633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35CA-B24B-449A-8DD8-613679BDA8FE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C1A2D-3AFD-465F-92D4-6CF8F7F8F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581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35CA-B24B-449A-8DD8-613679BDA8FE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C1A2D-3AFD-465F-92D4-6CF8F7F8F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70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685800"/>
            <a:ext cx="600075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3843868"/>
            <a:ext cx="48006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46194">
                    <a:lumMod val="50000"/>
                  </a:srgbClr>
                </a:solidFill>
              </a:rPr>
              <a:t>Copyright © 2015 Carolina Academic Press. All rights reserved.</a:t>
            </a: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3F3C1E-CEB9-4270-9291-6B0C68968022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171009" y="8467"/>
            <a:ext cx="28575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81128" y="91546"/>
            <a:ext cx="4560491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6869" y="228600"/>
            <a:ext cx="371475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1878" y="32279"/>
            <a:ext cx="3639742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884070" y="609602"/>
            <a:ext cx="325754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1000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46194">
                    <a:lumMod val="50000"/>
                  </a:srgbClr>
                </a:solidFill>
              </a:rPr>
              <a:t>Copyright © 2015 Carolina Academic Press. All rights reserved.</a:t>
            </a: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6A59E9-EE1D-4248-BFC3-B5E6BD37DF2F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818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006600"/>
            <a:ext cx="64008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495800"/>
            <a:ext cx="64008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46194">
                    <a:lumMod val="50000"/>
                  </a:srgbClr>
                </a:solidFill>
              </a:rPr>
              <a:t>Copyright © 2015 Carolina Academic Press. All rights reserved.</a:t>
            </a: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1CC65A-44C3-46F8-A475-BCABC448BA61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054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685801"/>
            <a:ext cx="3703241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685801"/>
            <a:ext cx="370085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46194">
                    <a:lumMod val="50000"/>
                  </a:srgbClr>
                </a:solidFill>
              </a:rPr>
              <a:t>Copyright © 2015 Carolina Academic Press. All rights reserved.</a:t>
            </a: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440FB-EF41-4DD4-9962-2CAEE9D1C470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3775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685800"/>
            <a:ext cx="3487340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1270529"/>
            <a:ext cx="3703241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685800"/>
            <a:ext cx="349885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1262062"/>
            <a:ext cx="3696891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46194">
                    <a:lumMod val="50000"/>
                  </a:srgbClr>
                </a:solidFill>
              </a:rPr>
              <a:t>Copyright © 2015 Carolina Academic Press. All rights reserved.</a:t>
            </a: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8A9F4-C4EE-4B4A-A676-9F3A2C6E9E4E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1815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46194">
                    <a:lumMod val="50000"/>
                  </a:srgbClr>
                </a:solidFill>
              </a:rPr>
              <a:t>Copyright © 2015 Carolina Academic Press. All rights reserved.</a:t>
            </a: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BE976F-A9C2-44C5-8361-86DB4D9DAE12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4334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46194">
                    <a:lumMod val="50000"/>
                  </a:srgbClr>
                </a:solidFill>
              </a:rPr>
              <a:t>Copyright © 2015 Carolina Academic Press. All rights reserved.</a:t>
            </a: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98F7F4-FBF1-418D-B110-AC93BA3AAEE3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7862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685800"/>
            <a:ext cx="27432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685800"/>
            <a:ext cx="44577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2209800"/>
            <a:ext cx="27432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46194">
                    <a:lumMod val="50000"/>
                  </a:srgbClr>
                </a:solidFill>
              </a:rPr>
              <a:t>Copyright © 2015 Carolina Academic Press. All rights reserved.</a:t>
            </a: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9A6536-DA12-44F5-BC0F-FC2F5BAB7E6D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234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35CA-B24B-449A-8DD8-613679BDA8FE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C1A2D-3AFD-465F-92D4-6CF8F7F8F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941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447800"/>
            <a:ext cx="451485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914400"/>
            <a:ext cx="2460731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777067"/>
            <a:ext cx="451604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46194">
                    <a:lumMod val="50000"/>
                  </a:srgbClr>
                </a:solidFill>
              </a:rPr>
              <a:t>Copyright © 2015 Carolina Academic Press. All rights reserved.</a:t>
            </a: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83D030-969F-45FA-A124-9BF1FB9C82EB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0405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533400"/>
            <a:ext cx="8114109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843867"/>
            <a:ext cx="6228158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46194">
                    <a:lumMod val="50000"/>
                  </a:srgbClr>
                </a:solidFill>
              </a:rPr>
              <a:t>Copyright © 2015 Carolina Academic Press. All rights reserved.</a:t>
            </a: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AD3B73-F3D4-4968-895F-FE293B046292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8183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114800"/>
            <a:ext cx="6401991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46194">
                    <a:lumMod val="50000"/>
                  </a:srgbClr>
                </a:solidFill>
              </a:rPr>
              <a:t>Copyright © 2015 Carolina Academic Press. All rights reserved.</a:t>
            </a: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AD3B73-F3D4-4968-895F-FE293B046292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2764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685800"/>
            <a:ext cx="6858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3429000"/>
            <a:ext cx="64008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301068"/>
            <a:ext cx="64008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46194">
                    <a:lumMod val="50000"/>
                  </a:srgbClr>
                </a:solidFill>
              </a:rPr>
              <a:t>Copyright © 2015 Carolina Academic Press. All rights reserved.</a:t>
            </a: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AD3B73-F3D4-4968-895F-FE293B046292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0" dirty="0">
                <a:solidFill>
                  <a:prstClr val="white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0" dirty="0">
                <a:solidFill>
                  <a:prstClr val="white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98497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3429000"/>
            <a:ext cx="64008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5132981"/>
            <a:ext cx="6401993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46194">
                    <a:lumMod val="50000"/>
                  </a:srgbClr>
                </a:solidFill>
              </a:rPr>
              <a:t>Copyright © 2015 Carolina Academic Press. All rights reserved.</a:t>
            </a: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AD3B73-F3D4-4968-895F-FE293B046292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8897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85800"/>
            <a:ext cx="6858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978400"/>
            <a:ext cx="64008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46194">
                    <a:lumMod val="50000"/>
                  </a:srgbClr>
                </a:solidFill>
              </a:rPr>
              <a:t>Copyright © 2015 Carolina Academic Press. All rights reserved.</a:t>
            </a: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AD3B73-F3D4-4968-895F-FE293B046292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0" dirty="0">
                <a:solidFill>
                  <a:prstClr val="white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0" dirty="0">
                <a:solidFill>
                  <a:prstClr val="white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0045839"/>
      </p:ext>
    </p:extLst>
  </p:cSld>
  <p:clrMapOvr>
    <a:masterClrMapping/>
  </p:clrMapOvr>
  <p:hf sldNum="0"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766733"/>
            <a:ext cx="64008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46194">
                    <a:lumMod val="50000"/>
                  </a:srgbClr>
                </a:solidFill>
              </a:rPr>
              <a:t>Copyright © 2015 Carolina Academic Press. All rights reserved.</a:t>
            </a: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AD3B73-F3D4-4968-895F-FE293B046292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661900"/>
      </p:ext>
    </p:extLst>
  </p:cSld>
  <p:clrMapOvr>
    <a:masterClrMapping/>
  </p:clrMapOvr>
  <p:hf sldNum="0"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46194">
                    <a:lumMod val="50000"/>
                  </a:srgbClr>
                </a:solidFill>
              </a:rPr>
              <a:t>Copyright © 2015 Carolina Academic Press. All rights reserved.</a:t>
            </a: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BA5078-F6EA-4C65-B498-2BC8CAC9325C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196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685800"/>
            <a:ext cx="154305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85800"/>
            <a:ext cx="58674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46194">
                    <a:lumMod val="50000"/>
                  </a:srgbClr>
                </a:solidFill>
              </a:rPr>
              <a:t>Copyright © 2015 Carolina Academic Press. All rights reserved.</a:t>
            </a: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B9215-11BF-4305-A20B-BCAAE0DFF6A1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6563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146194">
                    <a:lumMod val="50000"/>
                  </a:srgbClr>
                </a:solidFill>
              </a:rPr>
              <a:t>Copyright © 2015 Carolina Academic Press. All rights reserved.</a:t>
            </a: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D1EF0-47B3-47D5-A997-7D068D0A46AD}" type="slidenum">
              <a:rPr lang="en-US">
                <a:solidFill>
                  <a:srgbClr val="146194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736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35CA-B24B-449A-8DD8-613679BDA8FE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C1A2D-3AFD-465F-92D4-6CF8F7F8F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31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35CA-B24B-449A-8DD8-613679BDA8FE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C1A2D-3AFD-465F-92D4-6CF8F7F8F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26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35CA-B24B-449A-8DD8-613679BDA8FE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C1A2D-3AFD-465F-92D4-6CF8F7F8F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6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35CA-B24B-449A-8DD8-613679BDA8FE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C1A2D-3AFD-465F-92D4-6CF8F7F8F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629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35CA-B24B-449A-8DD8-613679BDA8FE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C1A2D-3AFD-465F-92D4-6CF8F7F8F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527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35CA-B24B-449A-8DD8-613679BDA8FE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C1A2D-3AFD-465F-92D4-6CF8F7F8F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09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35CA-B24B-449A-8DD8-613679BDA8FE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C1A2D-3AFD-465F-92D4-6CF8F7F8F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41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935CA-B24B-449A-8DD8-613679BDA8FE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C1A2D-3AFD-465F-92D4-6CF8F7F8F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47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905227" y="2963334"/>
            <a:ext cx="2236394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59" y="4487333"/>
            <a:ext cx="64008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685801"/>
            <a:ext cx="64008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09" y="6172201"/>
            <a:ext cx="12001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146194">
                  <a:lumMod val="50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59" y="6172201"/>
            <a:ext cx="56578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146194">
                    <a:lumMod val="50000"/>
                  </a:srgbClr>
                </a:solidFill>
                <a:cs typeface="Arial" panose="020B0604020202020204" pitchFamily="34" charset="0"/>
              </a:rPr>
              <a:t>Copyright © 2015 Carolina Academic Press. All rights reserved.</a:t>
            </a:r>
            <a:endParaRPr lang="en-US">
              <a:solidFill>
                <a:srgbClr val="146194">
                  <a:lumMod val="50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5578476"/>
            <a:ext cx="856684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9AD3B73-F3D4-4968-895F-FE293B046292}" type="slidenum">
              <a:rPr lang="en-US" smtClean="0">
                <a:solidFill>
                  <a:srgbClr val="146194">
                    <a:lumMod val="50000"/>
                  </a:srgbClr>
                </a:solidFill>
                <a:cs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146194">
                  <a:lumMod val="50000"/>
                </a:srgb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5468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	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Overview of U.S. </a:t>
            </a:r>
            <a:r>
              <a:rPr lang="en-US" sz="3600" smtClean="0"/>
              <a:t>Legal </a:t>
            </a:r>
            <a:r>
              <a:rPr lang="en-US" sz="3600" dirty="0"/>
              <a:t>C</a:t>
            </a:r>
            <a:r>
              <a:rPr lang="en-US" sz="3600" smtClean="0"/>
              <a:t>oncepts</a:t>
            </a:r>
            <a:endParaRPr lang="en-US" sz="3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46194">
                    <a:lumMod val="50000"/>
                  </a:srgbClr>
                </a:solidFill>
              </a:rPr>
              <a:t>Copyright © 2015 Carolina Academic Press. All rights reserved.</a:t>
            </a: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36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Three Tier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Three-tier structure is typical of state and federal courts</a:t>
            </a:r>
          </a:p>
          <a:p>
            <a:pPr>
              <a:defRPr/>
            </a:pPr>
            <a:r>
              <a:rPr lang="en-US" dirty="0" smtClean="0"/>
              <a:t>Lower “trial” court: fact-finding</a:t>
            </a:r>
          </a:p>
          <a:p>
            <a:pPr>
              <a:defRPr/>
            </a:pPr>
            <a:r>
              <a:rPr lang="en-US" dirty="0" smtClean="0"/>
              <a:t>Intermediate “appellate” court: appeals from the lower court</a:t>
            </a:r>
          </a:p>
          <a:p>
            <a:pPr lvl="1">
              <a:defRPr/>
            </a:pPr>
            <a:r>
              <a:rPr lang="en-US" dirty="0" smtClean="0"/>
              <a:t>As of  “right” from final orders </a:t>
            </a:r>
          </a:p>
          <a:p>
            <a:pPr>
              <a:defRPr/>
            </a:pPr>
            <a:r>
              <a:rPr lang="en-US" dirty="0" smtClean="0"/>
              <a:t>High or “Supreme” court: appeals from the intermediate court</a:t>
            </a:r>
          </a:p>
          <a:p>
            <a:pPr lvl="1">
              <a:defRPr/>
            </a:pPr>
            <a:r>
              <a:rPr lang="en-US" dirty="0" smtClean="0"/>
              <a:t>Discretionary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46194">
                    <a:lumMod val="50000"/>
                  </a:srgbClr>
                </a:solidFill>
              </a:rPr>
              <a:t>Copyright © 2015 Carolina Academic Press. All rights reserved.</a:t>
            </a: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02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full set of PowerPoint slides is available upon adoption. </a:t>
            </a:r>
            <a:br>
              <a:rPr lang="en-US" b="1" dirty="0" smtClean="0"/>
            </a:br>
            <a:r>
              <a:rPr lang="en-US" b="1" smtClean="0"/>
              <a:t>Email crutan@cap-press.com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for more information.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71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U.S. System of Government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46194">
                    <a:lumMod val="50000"/>
                  </a:srgbClr>
                </a:solidFill>
              </a:rPr>
              <a:t>Copyright © 2015 Carolina Academic Press. All rights reserved.</a:t>
            </a: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26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Dual System of Government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U.S. legal system is based on a system of federalism </a:t>
            </a:r>
          </a:p>
          <a:p>
            <a:pPr>
              <a:defRPr/>
            </a:pPr>
            <a:r>
              <a:rPr lang="en-US" dirty="0" smtClean="0"/>
              <a:t>It has a dual system of government, composed of a federal and state system</a:t>
            </a:r>
          </a:p>
          <a:p>
            <a:pPr>
              <a:defRPr/>
            </a:pPr>
            <a:r>
              <a:rPr lang="en-US" dirty="0" smtClean="0"/>
              <a:t>It is based on decentralization</a:t>
            </a:r>
          </a:p>
          <a:p>
            <a:pPr lvl="1">
              <a:defRPr/>
            </a:pPr>
            <a:r>
              <a:rPr lang="en-US" dirty="0" smtClean="0"/>
              <a:t>The individual states retain powers not specifically enumerated as exclusively federal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46194">
                    <a:lumMod val="50000"/>
                  </a:srgbClr>
                </a:solidFill>
              </a:rPr>
              <a:t>Copyright © 2015 Carolina Academic Press. All rights reserved.</a:t>
            </a: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15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Branches of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Federal and state constitutions provide a framework for governance at the federal and state levels</a:t>
            </a:r>
          </a:p>
          <a:p>
            <a:pPr>
              <a:defRPr/>
            </a:pPr>
            <a:r>
              <a:rPr lang="en-US" dirty="0" smtClean="0"/>
              <a:t>The framework calls for three branches of government:</a:t>
            </a:r>
          </a:p>
          <a:p>
            <a:pPr lvl="1">
              <a:defRPr/>
            </a:pPr>
            <a:r>
              <a:rPr lang="en-US" dirty="0" smtClean="0"/>
              <a:t>Legislative</a:t>
            </a:r>
          </a:p>
          <a:p>
            <a:pPr lvl="1">
              <a:defRPr/>
            </a:pPr>
            <a:r>
              <a:rPr lang="en-US" dirty="0" smtClean="0"/>
              <a:t>Executive</a:t>
            </a:r>
          </a:p>
          <a:p>
            <a:pPr lvl="1">
              <a:defRPr/>
            </a:pPr>
            <a:r>
              <a:rPr lang="en-US" dirty="0" smtClean="0"/>
              <a:t>Judicial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46194">
                    <a:lumMod val="50000"/>
                  </a:srgbClr>
                </a:solidFill>
              </a:rPr>
              <a:t>Copyright © 2015 Carolina Academic Press. All rights reserved.</a:t>
            </a: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63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Legislative and Executive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Legislative branch enacts statutes that are subject only to constitutional restraints</a:t>
            </a:r>
          </a:p>
          <a:p>
            <a:pPr>
              <a:defRPr/>
            </a:pPr>
            <a:r>
              <a:rPr lang="en-US" dirty="0" smtClean="0"/>
              <a:t>Executive enforces and implements statutes via administrative regulations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46194">
                    <a:lumMod val="50000"/>
                  </a:srgbClr>
                </a:solidFill>
              </a:rPr>
              <a:t>Copyright © 2015 Carolina Academic Press. All rights reserved.</a:t>
            </a: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23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Judicial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Judicial branch is composed of courts that interpret statutes and create laws in situations not addressed by statute</a:t>
            </a:r>
          </a:p>
          <a:p>
            <a:pPr>
              <a:defRPr/>
            </a:pPr>
            <a:r>
              <a:rPr lang="en-US" dirty="0" smtClean="0"/>
              <a:t>The federal and the state system each has its own set of courts with its own trial courts and appellate courts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46194">
                    <a:lumMod val="50000"/>
                  </a:srgbClr>
                </a:solidFill>
              </a:rPr>
              <a:t>Copyright © 2015 Carolina Academic Press. All rights reserved.</a:t>
            </a: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51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COURT SYSTEM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46194">
                    <a:lumMod val="50000"/>
                  </a:srgbClr>
                </a:solidFill>
              </a:rPr>
              <a:t>Copyright © 2015 Carolina Academic Press. All rights reserved.</a:t>
            </a: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39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Court System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Each state as well as the District of Columbia and the federal government has its own court system</a:t>
            </a:r>
          </a:p>
          <a:p>
            <a:pPr eaLnBrk="1" hangingPunct="1">
              <a:defRPr/>
            </a:pPr>
            <a:r>
              <a:rPr lang="en-US" dirty="0" smtClean="0"/>
              <a:t>Each court system is a separate jurisdiction</a:t>
            </a:r>
          </a:p>
          <a:p>
            <a:pPr eaLnBrk="1" hangingPunct="1">
              <a:defRPr/>
            </a:pPr>
            <a:r>
              <a:rPr lang="en-US" dirty="0" smtClean="0"/>
              <a:t>Jurisdiction </a:t>
            </a:r>
            <a:r>
              <a:rPr lang="en-US" i="1" dirty="0" smtClean="0"/>
              <a:t>generally</a:t>
            </a:r>
            <a:r>
              <a:rPr lang="en-US" dirty="0" smtClean="0"/>
              <a:t> is:</a:t>
            </a:r>
          </a:p>
          <a:p>
            <a:pPr lvl="1" eaLnBrk="1" hangingPunct="1">
              <a:defRPr/>
            </a:pPr>
            <a:r>
              <a:rPr lang="en-US" dirty="0" smtClean="0"/>
              <a:t>Power of a court to exercise authority over a matter</a:t>
            </a:r>
          </a:p>
          <a:p>
            <a:pPr lvl="1" eaLnBrk="1" hangingPunct="1">
              <a:defRPr/>
            </a:pPr>
            <a:r>
              <a:rPr lang="en-US" dirty="0" smtClean="0"/>
              <a:t>Area over which the courts of a particular system have the power to resolve disputes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46194">
                    <a:lumMod val="50000"/>
                  </a:srgbClr>
                </a:solidFill>
              </a:rPr>
              <a:t>Copyright © 2015 Carolina Academic Press. All rights reserved.</a:t>
            </a: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4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The Court System:</a:t>
            </a:r>
            <a:br>
              <a:rPr lang="en-US" sz="4000" dirty="0" smtClean="0"/>
            </a:br>
            <a:r>
              <a:rPr lang="en-US" sz="4000" dirty="0" smtClean="0"/>
              <a:t>Hierarchical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Structure of the court system is hierarchical</a:t>
            </a:r>
          </a:p>
          <a:p>
            <a:pPr eaLnBrk="1" hangingPunct="1">
              <a:defRPr/>
            </a:pPr>
            <a:r>
              <a:rPr lang="en-US" dirty="0" smtClean="0"/>
              <a:t>Courts are organized along a vertical structure</a:t>
            </a:r>
          </a:p>
          <a:p>
            <a:pPr lvl="1" eaLnBrk="1" hangingPunct="1">
              <a:defRPr/>
            </a:pPr>
            <a:r>
              <a:rPr lang="en-US" dirty="0" smtClean="0"/>
              <a:t>The position of a court within that structure has important consequences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46194">
                    <a:lumMod val="50000"/>
                  </a:srgbClr>
                </a:solidFill>
              </a:rPr>
              <a:t>Copyright © 2015 Carolina Academic Press. All rights reserved.</a:t>
            </a: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13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416</Words>
  <Application>Microsoft Office PowerPoint</Application>
  <PresentationFormat>On-screen Show (4:3)</PresentationFormat>
  <Paragraphs>51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Slice</vt:lpstr>
      <vt:lpstr>Chapter 1 </vt:lpstr>
      <vt:lpstr>The U.S. System of Government</vt:lpstr>
      <vt:lpstr>Dual System of Government</vt:lpstr>
      <vt:lpstr>Branches of Government</vt:lpstr>
      <vt:lpstr>Legislative and Executive</vt:lpstr>
      <vt:lpstr>Judicial</vt:lpstr>
      <vt:lpstr>THE COURT SYSTEM</vt:lpstr>
      <vt:lpstr>The Court System</vt:lpstr>
      <vt:lpstr>The Court System: Hierarchical</vt:lpstr>
      <vt:lpstr>Three Tier Structure</vt:lpstr>
      <vt:lpstr>The full set of PowerPoint slides is available upon adoption.  Email crutan@cap-press.com  for more information.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</dc:title>
  <dc:creator>tina</dc:creator>
  <cp:lastModifiedBy>tina</cp:lastModifiedBy>
  <cp:revision>1</cp:revision>
  <dcterms:created xsi:type="dcterms:W3CDTF">2015-06-03T15:07:18Z</dcterms:created>
  <dcterms:modified xsi:type="dcterms:W3CDTF">2015-06-03T15:08:26Z</dcterms:modified>
</cp:coreProperties>
</file>