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5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73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ctr"/>
            <a:fld id="{D79330D8-F7BC-4A16-BD86-A788FEA47A59}" type="datetime1">
              <a:rPr lang="en-US" smtClean="0">
                <a:solidFill>
                  <a:srgbClr val="CCD1B9"/>
                </a:solidFill>
              </a:rPr>
              <a:pPr algn="ctr"/>
              <a:t>2/11/2015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228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E66EC-1295-40CF-A23C-7860CE55FA38}" type="datetime1">
              <a:rPr lang="en-US" smtClean="0">
                <a:solidFill>
                  <a:srgbClr val="534949"/>
                </a:solidFill>
              </a:rPr>
              <a:pPr/>
              <a:t>2/11/2015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4488" y="6356350"/>
            <a:ext cx="5273850" cy="274320"/>
          </a:xfrm>
        </p:spPr>
        <p:txBody>
          <a:bodyPr/>
          <a:lstStyle/>
          <a:p>
            <a:r>
              <a:rPr lang="en-US" dirty="0" smtClean="0">
                <a:solidFill>
                  <a:srgbClr val="534949"/>
                </a:solidFill>
              </a:rPr>
              <a:t>Copyright © 2015 </a:t>
            </a:r>
            <a:r>
              <a:rPr lang="en-US" dirty="0" err="1" smtClean="0">
                <a:solidFill>
                  <a:srgbClr val="534949"/>
                </a:solidFill>
              </a:rPr>
              <a:t>Sesha</a:t>
            </a:r>
            <a:r>
              <a:rPr lang="en-US" dirty="0" smtClean="0">
                <a:solidFill>
                  <a:srgbClr val="534949"/>
                </a:solidFill>
              </a:rPr>
              <a:t> </a:t>
            </a:r>
            <a:r>
              <a:rPr lang="en-US" dirty="0" err="1" smtClean="0">
                <a:solidFill>
                  <a:srgbClr val="534949"/>
                </a:solidFill>
              </a:rPr>
              <a:t>Kethineni</a:t>
            </a:r>
            <a:r>
              <a:rPr lang="en-US" dirty="0" smtClean="0">
                <a:solidFill>
                  <a:srgbClr val="534949"/>
                </a:solidFill>
              </a:rPr>
              <a:t>. All rights reserved.</a:t>
            </a:r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39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9E59FB-357F-4C51-B15F-1F160F85C4AC}" type="datetime1">
              <a:rPr lang="en-US" smtClean="0"/>
              <a:pPr/>
              <a:t>2/11/2015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0C94032-CD4C-4C25-B0C2-CEC720522D92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© 2015 Sesha Kethineni. All rights reserved.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92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CCEA9-6FFF-4FFF-BC17-01C139347075}" type="datetime1">
              <a:rPr lang="en-US" smtClean="0">
                <a:solidFill>
                  <a:srgbClr val="534949"/>
                </a:solidFill>
              </a:rPr>
              <a:pPr/>
              <a:t>2/11/2015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844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554EF-0894-4092-8D36-88F8FBB72C99}" type="datetime1">
              <a:rPr lang="en-US" smtClean="0">
                <a:solidFill>
                  <a:srgbClr val="534949"/>
                </a:solidFill>
              </a:rPr>
              <a:pPr/>
              <a:t>2/11/2015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34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2531-8985-4766-A7CD-83762CB5029E}" type="datetime1">
              <a:rPr lang="en-US" smtClean="0">
                <a:solidFill>
                  <a:srgbClr val="534949"/>
                </a:solidFill>
              </a:rPr>
              <a:pPr/>
              <a:t>2/11/2015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681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676C1-C40B-45B9-9E24-78660F86FFC2}" type="datetime1">
              <a:rPr lang="en-US" smtClean="0">
                <a:solidFill>
                  <a:srgbClr val="534949"/>
                </a:solidFill>
              </a:rPr>
              <a:pPr/>
              <a:t>2/11/2015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dirty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521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2E6E-2906-4FAD-8C09-3967C19192DA}" type="datetime1">
              <a:rPr lang="en-US" smtClean="0">
                <a:solidFill>
                  <a:srgbClr val="534949"/>
                </a:solidFill>
              </a:rPr>
              <a:pPr/>
              <a:t>2/11/2015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36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6B8A1-A0AE-4CDA-9A52-86EE7F25119F}" type="datetime1">
              <a:rPr lang="en-US" smtClean="0">
                <a:solidFill>
                  <a:srgbClr val="CCD1B9"/>
                </a:solidFill>
              </a:rPr>
              <a:pPr/>
              <a:t>2/11/2015</a:t>
            </a:fld>
            <a:endParaRPr lang="en-US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CCD1B9"/>
                </a:solidFill>
              </a:rPr>
              <a:t>Copyright © 2015 Sesha Kethineni. All rights reserved.</a:t>
            </a:r>
            <a:endParaRPr lang="en-US" dirty="0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 sz="2800" dirty="0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78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9984-DC16-4B0D-BE87-D6AC847FEDAA}" type="datetime1">
              <a:rPr lang="en-US" smtClean="0">
                <a:solidFill>
                  <a:srgbClr val="534949"/>
                </a:solidFill>
              </a:rPr>
              <a:pPr/>
              <a:t>2/11/2015</a:t>
            </a:fld>
            <a:endParaRPr lang="en-US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76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66AD-EAC6-47A1-B183-74F44808F138}" type="datetime1">
              <a:rPr lang="en-US" smtClean="0">
                <a:solidFill>
                  <a:srgbClr val="534949"/>
                </a:solidFill>
              </a:rPr>
              <a:pPr/>
              <a:t>2/11/2015</a:t>
            </a:fld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0C94032-CD4C-4C25-B0C2-CEC720522D92}" type="slidenum">
              <a:rPr lang="en-US" smtClean="0">
                <a:solidFill>
                  <a:srgbClr val="CCD1B9"/>
                </a:solidFill>
              </a:rPr>
              <a:pPr/>
              <a:t>‹#›</a:t>
            </a:fld>
            <a:endParaRPr lang="en-US" dirty="0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7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3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2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3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9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0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99174-83D0-485F-8B1B-F66B4F5514C5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7BC1-5C8D-42B5-9406-27A67F90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4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949B1D2-02CF-4B3C-9B7B-E9C0F5727F1D}" type="datetime1">
              <a:rPr lang="en-US" smtClean="0">
                <a:solidFill>
                  <a:srgbClr val="534949"/>
                </a:solidFill>
              </a:rPr>
              <a:pPr/>
              <a:t>2/11/2015</a:t>
            </a:fld>
            <a:endParaRPr lang="en-US" sz="1400" dirty="0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 sz="1400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 sz="1400" dirty="0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lang="en-US" smtClean="0">
                <a:solidFill>
                  <a:srgbClr val="534949"/>
                </a:solidFill>
              </a:rPr>
              <a:pPr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97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Philip L. </a:t>
            </a:r>
            <a:r>
              <a:rPr lang="en-US" dirty="0" err="1" smtClean="0"/>
              <a:t>Reichel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Justice Systems in Selected Countries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 dirty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5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People’s Republic of China</a:t>
            </a:r>
          </a:p>
          <a:p>
            <a:pPr lvl="1"/>
            <a:r>
              <a:rPr lang="en-US" dirty="0" smtClean="0"/>
              <a:t>Prime </a:t>
            </a:r>
            <a:r>
              <a:rPr lang="en-US" dirty="0"/>
              <a:t>example of the mixed legal </a:t>
            </a:r>
            <a:r>
              <a:rPr lang="en-US" dirty="0" smtClean="0"/>
              <a:t>tradition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omprehensive </a:t>
            </a:r>
            <a:r>
              <a:rPr lang="en-US" dirty="0"/>
              <a:t>codes of substantive and procedural laws generated in </a:t>
            </a:r>
            <a:r>
              <a:rPr lang="en-US" dirty="0" smtClean="0"/>
              <a:t>1979</a:t>
            </a:r>
          </a:p>
          <a:p>
            <a:pPr lvl="2"/>
            <a:r>
              <a:rPr lang="en-US" dirty="0" smtClean="0"/>
              <a:t>Reflect </a:t>
            </a:r>
            <a:r>
              <a:rPr lang="en-US" dirty="0"/>
              <a:t>the influence of the </a:t>
            </a:r>
            <a:r>
              <a:rPr lang="en-US" dirty="0" smtClean="0"/>
              <a:t>USSR </a:t>
            </a:r>
          </a:p>
          <a:p>
            <a:pPr lvl="1"/>
            <a:r>
              <a:rPr lang="en-US" dirty="0" smtClean="0"/>
              <a:t>Substantive Law: Insanity</a:t>
            </a:r>
          </a:p>
          <a:p>
            <a:pPr lvl="2"/>
            <a:r>
              <a:rPr lang="en-US" dirty="0" smtClean="0"/>
              <a:t>Recognizes </a:t>
            </a:r>
            <a:r>
              <a:rPr lang="en-US" dirty="0"/>
              <a:t>the need for both act and </a:t>
            </a:r>
            <a:r>
              <a:rPr lang="en-US" dirty="0" smtClean="0"/>
              <a:t>intent</a:t>
            </a:r>
          </a:p>
          <a:p>
            <a:pPr lvl="2"/>
            <a:r>
              <a:rPr lang="en-US" dirty="0" smtClean="0"/>
              <a:t>Law lists </a:t>
            </a:r>
            <a:r>
              <a:rPr lang="en-US" dirty="0"/>
              <a:t>persons who are still considered to have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 smtClean="0"/>
              <a:t>rea</a:t>
            </a:r>
            <a:r>
              <a:rPr lang="en-US" dirty="0" smtClean="0"/>
              <a:t> </a:t>
            </a:r>
            <a:r>
              <a:rPr lang="en-US" dirty="0"/>
              <a:t>(e.g., intoxicated persons, deaf-mute or blind persons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Considered with </a:t>
            </a:r>
            <a:r>
              <a:rPr lang="en-US" dirty="0"/>
              <a:t>persons who are “mental </a:t>
            </a:r>
            <a:r>
              <a:rPr lang="en-US" dirty="0" smtClean="0"/>
              <a:t>patients”</a:t>
            </a:r>
          </a:p>
          <a:p>
            <a:pPr lvl="1"/>
            <a:r>
              <a:rPr lang="en-US" dirty="0" smtClean="0"/>
              <a:t>Procedural Law: Adjudication</a:t>
            </a:r>
          </a:p>
          <a:p>
            <a:pPr lvl="2"/>
            <a:r>
              <a:rPr lang="en-US" dirty="0" smtClean="0"/>
              <a:t>More </a:t>
            </a:r>
            <a:r>
              <a:rPr lang="en-US" dirty="0"/>
              <a:t>inquisitorial than </a:t>
            </a:r>
            <a:r>
              <a:rPr lang="en-US" dirty="0" smtClean="0"/>
              <a:t>adversarial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rial a </a:t>
            </a:r>
            <a:r>
              <a:rPr lang="en-US" dirty="0"/>
              <a:t>continuation of the investigation, which is begun by the prosecutor before the </a:t>
            </a:r>
            <a:r>
              <a:rPr lang="en-US" dirty="0" smtClean="0"/>
              <a:t>trial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djudicators </a:t>
            </a:r>
            <a:r>
              <a:rPr lang="en-US" dirty="0"/>
              <a:t>consist of a collegial panel of judges and people’s </a:t>
            </a:r>
            <a:r>
              <a:rPr lang="en-US" dirty="0" smtClean="0"/>
              <a:t>assessors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Justice Systems in a Mixed-Law Country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6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full set of PowerPoint slides is available upon adoption. </a:t>
            </a:r>
            <a:br>
              <a:rPr lang="en-US" b="1" dirty="0" smtClean="0"/>
            </a:br>
            <a:r>
              <a:rPr lang="en-US" b="1" smtClean="0"/>
              <a:t>Email bhall@cap-press.com </a:t>
            </a:r>
            <a:br>
              <a:rPr lang="en-US" b="1" smtClean="0"/>
            </a:br>
            <a:r>
              <a:rPr lang="en-US" b="1" smtClean="0"/>
              <a:t>for more information.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40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</a:t>
            </a:r>
          </a:p>
          <a:p>
            <a:pPr lvl="1"/>
            <a:r>
              <a:rPr lang="en-US" dirty="0" smtClean="0"/>
              <a:t>Developed </a:t>
            </a:r>
            <a:r>
              <a:rPr lang="en-US" dirty="0"/>
              <a:t>in </a:t>
            </a:r>
            <a:r>
              <a:rPr lang="en-US" dirty="0" smtClean="0"/>
              <a:t>England</a:t>
            </a:r>
          </a:p>
          <a:p>
            <a:pPr lvl="1"/>
            <a:r>
              <a:rPr lang="en-US" dirty="0" smtClean="0"/>
              <a:t>Custom </a:t>
            </a:r>
            <a:r>
              <a:rPr lang="en-US" dirty="0"/>
              <a:t>provides the primary source of law. Determining whether something was “customary” was historically left to members of the </a:t>
            </a:r>
            <a:r>
              <a:rPr lang="en-US" dirty="0" smtClean="0"/>
              <a:t>community </a:t>
            </a:r>
          </a:p>
          <a:p>
            <a:pPr lvl="1"/>
            <a:r>
              <a:rPr lang="en-US" dirty="0" smtClean="0"/>
              <a:t>S</a:t>
            </a:r>
            <a:r>
              <a:rPr lang="en-US" i="1" dirty="0" smtClean="0"/>
              <a:t>tare decisis</a:t>
            </a:r>
            <a:r>
              <a:rPr lang="en-US" dirty="0" smtClean="0"/>
              <a:t>: </a:t>
            </a:r>
            <a:r>
              <a:rPr lang="en-US" dirty="0"/>
              <a:t>principle of </a:t>
            </a:r>
            <a:r>
              <a:rPr lang="en-US" dirty="0" smtClean="0"/>
              <a:t>precedent</a:t>
            </a:r>
          </a:p>
          <a:p>
            <a:r>
              <a:rPr lang="en-US" dirty="0" smtClean="0"/>
              <a:t>Civil</a:t>
            </a:r>
          </a:p>
          <a:p>
            <a:pPr lvl="1"/>
            <a:r>
              <a:rPr lang="en-US" dirty="0" smtClean="0"/>
              <a:t>Oldest </a:t>
            </a:r>
            <a:r>
              <a:rPr lang="en-US" dirty="0"/>
              <a:t>and most widespread of </a:t>
            </a:r>
            <a:r>
              <a:rPr lang="en-US" dirty="0" smtClean="0"/>
              <a:t>traditions</a:t>
            </a:r>
          </a:p>
          <a:p>
            <a:pPr lvl="1"/>
            <a:r>
              <a:rPr lang="en-US" dirty="0" smtClean="0"/>
              <a:t>Originated </a:t>
            </a:r>
            <a:r>
              <a:rPr lang="en-US" dirty="0"/>
              <a:t>in the codes of Roman Law (e.g., the </a:t>
            </a:r>
            <a:r>
              <a:rPr lang="en-US" i="1" dirty="0"/>
              <a:t>corpus juris </a:t>
            </a:r>
            <a:r>
              <a:rPr lang="en-US" i="1" dirty="0" err="1"/>
              <a:t>civilis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Laws </a:t>
            </a:r>
            <a:r>
              <a:rPr lang="en-US" dirty="0"/>
              <a:t>are </a:t>
            </a:r>
            <a:r>
              <a:rPr lang="en-US" dirty="0" smtClean="0"/>
              <a:t>a </a:t>
            </a:r>
            <a:r>
              <a:rPr lang="en-US" dirty="0"/>
              <a:t>result of written codes provided by a political </a:t>
            </a:r>
            <a:r>
              <a:rPr lang="en-US" dirty="0" smtClean="0"/>
              <a:t>authority</a:t>
            </a:r>
          </a:p>
          <a:p>
            <a:pPr lvl="1"/>
            <a:r>
              <a:rPr lang="en-US" dirty="0" smtClean="0"/>
              <a:t>Courts enforce </a:t>
            </a:r>
            <a:r>
              <a:rPr lang="en-US" dirty="0"/>
              <a:t>the law rather than interpret or make new </a:t>
            </a:r>
            <a:r>
              <a:rPr lang="en-US" dirty="0" smtClean="0"/>
              <a:t>laws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Legal Traditions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34949"/>
                </a:solidFill>
              </a:rPr>
              <a:t>Copyright © 2015 </a:t>
            </a:r>
            <a:r>
              <a:rPr lang="en-US" dirty="0" err="1" smtClean="0">
                <a:solidFill>
                  <a:srgbClr val="534949"/>
                </a:solidFill>
              </a:rPr>
              <a:t>Sesha</a:t>
            </a:r>
            <a:r>
              <a:rPr lang="en-US" dirty="0" smtClean="0">
                <a:solidFill>
                  <a:srgbClr val="534949"/>
                </a:solidFill>
              </a:rPr>
              <a:t> </a:t>
            </a:r>
            <a:r>
              <a:rPr lang="en-US" dirty="0" err="1" smtClean="0">
                <a:solidFill>
                  <a:srgbClr val="534949"/>
                </a:solidFill>
              </a:rPr>
              <a:t>Kethineni</a:t>
            </a:r>
            <a:r>
              <a:rPr lang="en-US" dirty="0" smtClean="0">
                <a:solidFill>
                  <a:srgbClr val="534949"/>
                </a:solidFill>
              </a:rPr>
              <a:t>. All rights reserved.</a:t>
            </a:r>
            <a:endParaRPr lang="en-US" dirty="0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Islamic</a:t>
            </a:r>
          </a:p>
          <a:p>
            <a:pPr lvl="1"/>
            <a:r>
              <a:rPr lang="en-US" dirty="0"/>
              <a:t>Sacred not secular; completely reliant on religion</a:t>
            </a:r>
          </a:p>
          <a:p>
            <a:pPr lvl="1"/>
            <a:r>
              <a:rPr lang="en-US" i="1" dirty="0" err="1"/>
              <a:t>Shari’a</a:t>
            </a:r>
            <a:endParaRPr lang="en-US" i="1" dirty="0"/>
          </a:p>
          <a:p>
            <a:pPr lvl="2"/>
            <a:r>
              <a:rPr lang="en-US" i="1" dirty="0"/>
              <a:t>Qur’an</a:t>
            </a:r>
            <a:r>
              <a:rPr lang="en-US" dirty="0"/>
              <a:t> (Islam’s holy book) &amp; </a:t>
            </a:r>
            <a:r>
              <a:rPr lang="en-US" i="1" dirty="0" err="1"/>
              <a:t>Sunna</a:t>
            </a:r>
            <a:r>
              <a:rPr lang="en-US" dirty="0"/>
              <a:t> (the statements and deeds of Muhammad)</a:t>
            </a:r>
          </a:p>
          <a:p>
            <a:pPr lvl="1"/>
            <a:r>
              <a:rPr lang="en-US" dirty="0"/>
              <a:t>Some Muslims use a strict interpretation on how to apply Allah’s law, and believe every rule of law must be derived from the </a:t>
            </a:r>
            <a:r>
              <a:rPr lang="en-US" i="1" dirty="0"/>
              <a:t>Qur’an</a:t>
            </a:r>
            <a:r>
              <a:rPr lang="en-US" dirty="0"/>
              <a:t> or the </a:t>
            </a:r>
            <a:r>
              <a:rPr lang="en-US" i="1" dirty="0" err="1"/>
              <a:t>Sunna</a:t>
            </a:r>
            <a:endParaRPr lang="en-US" dirty="0"/>
          </a:p>
          <a:p>
            <a:r>
              <a:rPr lang="en-US" dirty="0"/>
              <a:t>Mixed</a:t>
            </a:r>
          </a:p>
          <a:p>
            <a:pPr lvl="1"/>
            <a:r>
              <a:rPr lang="en-US" dirty="0"/>
              <a:t>Incorporate elements from several traditions</a:t>
            </a:r>
          </a:p>
          <a:p>
            <a:pPr lvl="1"/>
            <a:r>
              <a:rPr lang="en-US" dirty="0"/>
              <a:t>Typically includes basic elements of two traditions</a:t>
            </a:r>
          </a:p>
          <a:p>
            <a:pPr lvl="2"/>
            <a:r>
              <a:rPr lang="en-US" dirty="0"/>
              <a:t>Each predominates separate fields (private &amp; criminal)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Legal Traditions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9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Substantive</a:t>
            </a:r>
          </a:p>
          <a:p>
            <a:pPr lvl="1"/>
            <a:r>
              <a:rPr lang="en-US" dirty="0" smtClean="0"/>
              <a:t>What the laws are</a:t>
            </a:r>
          </a:p>
          <a:p>
            <a:pPr lvl="1"/>
            <a:r>
              <a:rPr lang="en-US" dirty="0" smtClean="0"/>
              <a:t>Penal/Criminal code</a:t>
            </a:r>
          </a:p>
          <a:p>
            <a:r>
              <a:rPr lang="en-US" dirty="0" smtClean="0"/>
              <a:t>Procedural</a:t>
            </a:r>
          </a:p>
          <a:p>
            <a:pPr lvl="1"/>
            <a:r>
              <a:rPr lang="en-US" dirty="0" smtClean="0"/>
              <a:t>How laws are enforced</a:t>
            </a:r>
          </a:p>
          <a:p>
            <a:pPr lvl="1"/>
            <a:r>
              <a:rPr lang="en-US" dirty="0" smtClean="0"/>
              <a:t>Used to determine guilt</a:t>
            </a:r>
          </a:p>
          <a:p>
            <a:pPr lvl="2"/>
            <a:r>
              <a:rPr lang="en-US" dirty="0" smtClean="0"/>
              <a:t>Adversarial Process</a:t>
            </a:r>
          </a:p>
          <a:p>
            <a:pPr lvl="3"/>
            <a:r>
              <a:rPr lang="en-US" dirty="0"/>
              <a:t>P</a:t>
            </a:r>
            <a:r>
              <a:rPr lang="en-US" dirty="0" smtClean="0"/>
              <a:t>rosecution </a:t>
            </a:r>
            <a:r>
              <a:rPr lang="en-US" dirty="0"/>
              <a:t>and defense act as opponents </a:t>
            </a:r>
            <a:endParaRPr lang="en-US" dirty="0" smtClean="0"/>
          </a:p>
          <a:p>
            <a:pPr lvl="3"/>
            <a:r>
              <a:rPr lang="en-US" dirty="0" smtClean="0"/>
              <a:t>Truth </a:t>
            </a:r>
            <a:r>
              <a:rPr lang="en-US" dirty="0"/>
              <a:t>and justice will unfold from a free and open competition</a:t>
            </a:r>
            <a:endParaRPr lang="en-US" dirty="0" smtClean="0"/>
          </a:p>
          <a:p>
            <a:pPr lvl="2"/>
            <a:r>
              <a:rPr lang="en-US" dirty="0" smtClean="0"/>
              <a:t>Inquisitorial Process</a:t>
            </a:r>
          </a:p>
          <a:p>
            <a:pPr lvl="3"/>
            <a:r>
              <a:rPr lang="en-US" dirty="0" smtClean="0"/>
              <a:t>Investigation </a:t>
            </a:r>
            <a:r>
              <a:rPr lang="en-US" dirty="0"/>
              <a:t>by the government with a common goal of truth and justice through </a:t>
            </a:r>
            <a:r>
              <a:rPr lang="en-US" dirty="0" smtClean="0"/>
              <a:t>corroboration</a:t>
            </a:r>
          </a:p>
          <a:p>
            <a:pPr lvl="2"/>
            <a:r>
              <a:rPr lang="en-US" dirty="0" smtClean="0"/>
              <a:t>Mixed Process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&amp; Procedural </a:t>
            </a:r>
            <a:br>
              <a:rPr lang="en-US" dirty="0" smtClean="0"/>
            </a:br>
            <a:r>
              <a:rPr lang="en-US" dirty="0" smtClean="0"/>
              <a:t>criminal Law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England &amp; Wales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ome </a:t>
            </a:r>
            <a:r>
              <a:rPr lang="en-US" dirty="0"/>
              <a:t>of the common law legal system </a:t>
            </a:r>
            <a:endParaRPr lang="en-US" dirty="0" smtClean="0"/>
          </a:p>
          <a:p>
            <a:pPr lvl="1"/>
            <a:r>
              <a:rPr lang="en-US" dirty="0" smtClean="0"/>
              <a:t>Law </a:t>
            </a:r>
            <a:r>
              <a:rPr lang="en-US" dirty="0"/>
              <a:t>has been derived from statutes, case law, and constitutional </a:t>
            </a:r>
            <a:r>
              <a:rPr lang="en-US" dirty="0" smtClean="0"/>
              <a:t>conventions</a:t>
            </a:r>
          </a:p>
          <a:p>
            <a:pPr lvl="1"/>
            <a:r>
              <a:rPr lang="en-US" dirty="0" smtClean="0"/>
              <a:t>Significant constitutional reforms since 1997</a:t>
            </a:r>
          </a:p>
          <a:p>
            <a:pPr lvl="1"/>
            <a:r>
              <a:rPr lang="en-US" dirty="0" smtClean="0"/>
              <a:t>Substantive </a:t>
            </a:r>
            <a:r>
              <a:rPr lang="en-US" dirty="0"/>
              <a:t>Law: </a:t>
            </a:r>
            <a:r>
              <a:rPr lang="en-US" dirty="0" smtClean="0"/>
              <a:t>Insanity</a:t>
            </a:r>
          </a:p>
          <a:p>
            <a:pPr lvl="2"/>
            <a:r>
              <a:rPr lang="en-US" dirty="0" smtClean="0"/>
              <a:t>13th century: “</a:t>
            </a:r>
            <a:r>
              <a:rPr lang="en-US" dirty="0"/>
              <a:t>wild beast test</a:t>
            </a:r>
            <a:r>
              <a:rPr lang="en-US" dirty="0" smtClean="0"/>
              <a:t>” </a:t>
            </a:r>
          </a:p>
          <a:p>
            <a:pPr lvl="2"/>
            <a:r>
              <a:rPr lang="en-US" dirty="0" smtClean="0"/>
              <a:t>1843: </a:t>
            </a:r>
            <a:r>
              <a:rPr lang="en-US" dirty="0" err="1" smtClean="0"/>
              <a:t>M’Naghten</a:t>
            </a:r>
            <a:r>
              <a:rPr lang="en-US" dirty="0" smtClean="0"/>
              <a:t> </a:t>
            </a:r>
            <a:r>
              <a:rPr lang="en-US" dirty="0"/>
              <a:t>Rules for </a:t>
            </a:r>
            <a:r>
              <a:rPr lang="en-US" dirty="0" smtClean="0"/>
              <a:t>sanity </a:t>
            </a:r>
          </a:p>
          <a:p>
            <a:pPr lvl="2"/>
            <a:r>
              <a:rPr lang="en-US" dirty="0" smtClean="0"/>
              <a:t>Standard </a:t>
            </a:r>
            <a:r>
              <a:rPr lang="en-US" dirty="0"/>
              <a:t>of diminished responsibility in cases of murder </a:t>
            </a:r>
          </a:p>
          <a:p>
            <a:pPr lvl="1"/>
            <a:r>
              <a:rPr lang="en-US" dirty="0"/>
              <a:t>Procedural Law: </a:t>
            </a:r>
            <a:r>
              <a:rPr lang="en-US" dirty="0" smtClean="0"/>
              <a:t>Adjudication</a:t>
            </a:r>
          </a:p>
          <a:p>
            <a:pPr lvl="2"/>
            <a:r>
              <a:rPr lang="en-US" dirty="0" smtClean="0"/>
              <a:t>Follow </a:t>
            </a:r>
            <a:r>
              <a:rPr lang="en-US" dirty="0"/>
              <a:t>the adversarial model of </a:t>
            </a:r>
            <a:r>
              <a:rPr lang="en-US" dirty="0" smtClean="0"/>
              <a:t>adjudication</a:t>
            </a:r>
          </a:p>
          <a:p>
            <a:pPr lvl="2"/>
            <a:r>
              <a:rPr lang="en-US" dirty="0" smtClean="0"/>
              <a:t>Do </a:t>
            </a:r>
            <a:r>
              <a:rPr lang="en-US" dirty="0"/>
              <a:t>not follow the practice of </a:t>
            </a:r>
            <a:r>
              <a:rPr lang="en-US" i="1" dirty="0" err="1"/>
              <a:t>voir</a:t>
            </a:r>
            <a:r>
              <a:rPr lang="en-US" i="1" dirty="0"/>
              <a:t> dire</a:t>
            </a:r>
            <a:r>
              <a:rPr lang="en-US" dirty="0"/>
              <a:t> in juror </a:t>
            </a:r>
            <a:r>
              <a:rPr lang="en-US" dirty="0" smtClean="0"/>
              <a:t>selection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Justice Systems in Common-Law Countries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3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India</a:t>
            </a:r>
          </a:p>
          <a:p>
            <a:pPr lvl="1"/>
            <a:r>
              <a:rPr lang="en-US" dirty="0" smtClean="0"/>
              <a:t>Retains </a:t>
            </a:r>
            <a:r>
              <a:rPr lang="en-US" dirty="0"/>
              <a:t>the common law tradition established during British </a:t>
            </a:r>
            <a:r>
              <a:rPr lang="en-US" dirty="0" err="1" smtClean="0"/>
              <a:t>colonialization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Indian </a:t>
            </a:r>
            <a:r>
              <a:rPr lang="en-US" dirty="0"/>
              <a:t>Penal Code provides </a:t>
            </a:r>
            <a:r>
              <a:rPr lang="en-US" dirty="0" smtClean="0"/>
              <a:t>substantive </a:t>
            </a:r>
            <a:r>
              <a:rPr lang="en-US" dirty="0"/>
              <a:t>law </a:t>
            </a:r>
          </a:p>
          <a:p>
            <a:pPr lvl="1"/>
            <a:r>
              <a:rPr lang="en-US" dirty="0" smtClean="0"/>
              <a:t>Code </a:t>
            </a:r>
            <a:r>
              <a:rPr lang="en-US" dirty="0"/>
              <a:t>of Criminal Procedure (1861) and the Indian Evidence Act (1872) form </a:t>
            </a:r>
            <a:r>
              <a:rPr lang="en-US" dirty="0" smtClean="0"/>
              <a:t>procedural </a:t>
            </a:r>
            <a:r>
              <a:rPr lang="en-US" dirty="0"/>
              <a:t>law </a:t>
            </a:r>
            <a:endParaRPr lang="en-US" dirty="0" smtClean="0"/>
          </a:p>
          <a:p>
            <a:pPr lvl="1"/>
            <a:r>
              <a:rPr lang="en-US" dirty="0" smtClean="0"/>
              <a:t>Substantive </a:t>
            </a:r>
            <a:r>
              <a:rPr lang="en-US" dirty="0"/>
              <a:t>Law: </a:t>
            </a:r>
            <a:r>
              <a:rPr lang="en-US" dirty="0" smtClean="0"/>
              <a:t>Insanity</a:t>
            </a:r>
          </a:p>
          <a:p>
            <a:pPr lvl="2"/>
            <a:r>
              <a:rPr lang="en-US" dirty="0" smtClean="0"/>
              <a:t>Recognizes </a:t>
            </a:r>
            <a:r>
              <a:rPr lang="en-US" dirty="0"/>
              <a:t>insanity as a valid defense </a:t>
            </a:r>
            <a:endParaRPr lang="en-US" dirty="0" smtClean="0"/>
          </a:p>
          <a:p>
            <a:pPr lvl="2"/>
            <a:r>
              <a:rPr lang="en-US" dirty="0" smtClean="0"/>
              <a:t>Dictates </a:t>
            </a:r>
            <a:r>
              <a:rPr lang="en-US" dirty="0"/>
              <a:t>that “unsoundness of mind” rather than “insane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 1959 </a:t>
            </a:r>
            <a:r>
              <a:rPr lang="en-US" dirty="0"/>
              <a:t>case </a:t>
            </a:r>
            <a:r>
              <a:rPr lang="en-US" i="1" dirty="0"/>
              <a:t>Lakshmi </a:t>
            </a:r>
            <a:r>
              <a:rPr lang="en-US" dirty="0"/>
              <a:t>v.</a:t>
            </a:r>
            <a:r>
              <a:rPr lang="en-US" i="1" dirty="0"/>
              <a:t> </a:t>
            </a:r>
            <a:r>
              <a:rPr lang="en-US" i="1" dirty="0" smtClean="0"/>
              <a:t>State</a:t>
            </a:r>
            <a:r>
              <a:rPr lang="en-US" i="1" dirty="0"/>
              <a:t>:</a:t>
            </a:r>
            <a:r>
              <a:rPr lang="en-US" dirty="0" smtClean="0"/>
              <a:t> Not </a:t>
            </a:r>
            <a:r>
              <a:rPr lang="en-US" dirty="0"/>
              <a:t>every type of </a:t>
            </a:r>
            <a:r>
              <a:rPr lang="en-US" dirty="0" smtClean="0"/>
              <a:t>“unsoundness </a:t>
            </a:r>
            <a:r>
              <a:rPr lang="en-US" dirty="0"/>
              <a:t>of </a:t>
            </a:r>
            <a:r>
              <a:rPr lang="en-US" dirty="0" smtClean="0"/>
              <a:t>mind”</a:t>
            </a:r>
          </a:p>
          <a:p>
            <a:pPr lvl="1"/>
            <a:r>
              <a:rPr lang="en-US" dirty="0" smtClean="0"/>
              <a:t>Procedural </a:t>
            </a:r>
            <a:r>
              <a:rPr lang="en-US" dirty="0"/>
              <a:t>Law: </a:t>
            </a:r>
            <a:r>
              <a:rPr lang="en-US" dirty="0" smtClean="0"/>
              <a:t>Adjudication</a:t>
            </a:r>
          </a:p>
          <a:p>
            <a:pPr lvl="2"/>
            <a:r>
              <a:rPr lang="en-US" dirty="0" smtClean="0"/>
              <a:t>Mixed </a:t>
            </a:r>
            <a:r>
              <a:rPr lang="en-US" dirty="0"/>
              <a:t>adjudication </a:t>
            </a:r>
            <a:r>
              <a:rPr lang="en-US" dirty="0" smtClean="0"/>
              <a:t>process </a:t>
            </a:r>
          </a:p>
          <a:p>
            <a:pPr lvl="2"/>
            <a:r>
              <a:rPr lang="en-US" dirty="0" smtClean="0"/>
              <a:t>Jury </a:t>
            </a:r>
            <a:r>
              <a:rPr lang="en-US" dirty="0"/>
              <a:t>trials are no longer </a:t>
            </a:r>
            <a:r>
              <a:rPr lang="en-US" dirty="0" smtClean="0"/>
              <a:t>utilized</a:t>
            </a:r>
          </a:p>
          <a:p>
            <a:pPr lvl="2"/>
            <a:r>
              <a:rPr lang="en-US" dirty="0" smtClean="0"/>
              <a:t>Many </a:t>
            </a:r>
            <a:r>
              <a:rPr lang="en-US" dirty="0"/>
              <a:t>minor issues in rural areas are handled by </a:t>
            </a:r>
            <a:r>
              <a:rPr lang="en-US" i="1" dirty="0" err="1"/>
              <a:t>panchayats</a:t>
            </a:r>
            <a:r>
              <a:rPr lang="en-US" dirty="0"/>
              <a:t> (village courts</a:t>
            </a:r>
            <a:r>
              <a:rPr lang="en-US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Justice Systems in Common-Law Countries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0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France</a:t>
            </a:r>
          </a:p>
          <a:p>
            <a:pPr lvl="1"/>
            <a:r>
              <a:rPr lang="en-US" dirty="0" smtClean="0"/>
              <a:t>Home </a:t>
            </a:r>
            <a:r>
              <a:rPr lang="en-US" dirty="0"/>
              <a:t>to the civil </a:t>
            </a:r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Divides </a:t>
            </a:r>
            <a:r>
              <a:rPr lang="en-US" dirty="0"/>
              <a:t>various laws into public and private </a:t>
            </a:r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Two </a:t>
            </a:r>
            <a:r>
              <a:rPr lang="en-US" dirty="0"/>
              <a:t>primary documents of substantive law are the Code of Criminal Procedure and the Penal Code. </a:t>
            </a:r>
            <a:endParaRPr lang="en-US" dirty="0" smtClean="0"/>
          </a:p>
          <a:p>
            <a:pPr lvl="1"/>
            <a:r>
              <a:rPr lang="en-US" dirty="0"/>
              <a:t>Substantive Law: </a:t>
            </a:r>
            <a:r>
              <a:rPr lang="en-US" dirty="0" smtClean="0"/>
              <a:t>Insanity</a:t>
            </a:r>
          </a:p>
          <a:p>
            <a:pPr lvl="2"/>
            <a:r>
              <a:rPr lang="en-US" dirty="0" smtClean="0"/>
              <a:t>Individuals </a:t>
            </a:r>
            <a:r>
              <a:rPr lang="en-US" dirty="0"/>
              <a:t>are rational decision </a:t>
            </a:r>
            <a:r>
              <a:rPr lang="en-US" dirty="0" smtClean="0"/>
              <a:t>makers</a:t>
            </a:r>
          </a:p>
          <a:p>
            <a:pPr lvl="3"/>
            <a:r>
              <a:rPr lang="en-US" dirty="0" smtClean="0"/>
              <a:t>Criminal </a:t>
            </a:r>
            <a:r>
              <a:rPr lang="en-US" dirty="0"/>
              <a:t>act (</a:t>
            </a:r>
            <a:r>
              <a:rPr lang="en-US" i="1" dirty="0" err="1"/>
              <a:t>actus</a:t>
            </a:r>
            <a:r>
              <a:rPr lang="en-US" i="1" dirty="0"/>
              <a:t> </a:t>
            </a:r>
            <a:r>
              <a:rPr lang="en-US" i="1" dirty="0" err="1"/>
              <a:t>reus</a:t>
            </a:r>
            <a:r>
              <a:rPr lang="en-US" dirty="0" smtClean="0"/>
              <a:t>) &amp; </a:t>
            </a:r>
            <a:r>
              <a:rPr lang="en-US" dirty="0"/>
              <a:t>intent (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Without </a:t>
            </a:r>
            <a:r>
              <a:rPr lang="en-US" dirty="0"/>
              <a:t>this intent, </a:t>
            </a:r>
            <a:r>
              <a:rPr lang="en-US" dirty="0" smtClean="0"/>
              <a:t>insanity </a:t>
            </a:r>
            <a:r>
              <a:rPr lang="en-US" dirty="0"/>
              <a:t>could be </a:t>
            </a:r>
            <a:r>
              <a:rPr lang="en-US" dirty="0" smtClean="0"/>
              <a:t>argued</a:t>
            </a:r>
          </a:p>
          <a:p>
            <a:pPr lvl="3"/>
            <a:r>
              <a:rPr lang="en-US" dirty="0" smtClean="0"/>
              <a:t>Insanity: </a:t>
            </a:r>
            <a:r>
              <a:rPr lang="en-US" dirty="0"/>
              <a:t>a psychological or neurological impairment that destroys the offender’s discernment or their ability to control actions. </a:t>
            </a:r>
          </a:p>
          <a:p>
            <a:pPr lvl="1"/>
            <a:r>
              <a:rPr lang="en-US" dirty="0"/>
              <a:t>Procedural Law: </a:t>
            </a:r>
            <a:r>
              <a:rPr lang="en-US" dirty="0" smtClean="0"/>
              <a:t>Adjudication</a:t>
            </a:r>
          </a:p>
          <a:p>
            <a:pPr lvl="2"/>
            <a:r>
              <a:rPr lang="en-US" dirty="0" smtClean="0"/>
              <a:t>Relies </a:t>
            </a:r>
            <a:r>
              <a:rPr lang="en-US" dirty="0"/>
              <a:t>heavily upon the inquisitorial </a:t>
            </a:r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king’s prosecutor </a:t>
            </a:r>
            <a:r>
              <a:rPr lang="en-US" dirty="0" smtClean="0"/>
              <a:t>is a </a:t>
            </a:r>
            <a:r>
              <a:rPr lang="en-US" dirty="0"/>
              <a:t>part to the suit in every criminal </a:t>
            </a:r>
            <a:r>
              <a:rPr lang="en-US" dirty="0" smtClean="0"/>
              <a:t>case</a:t>
            </a:r>
          </a:p>
          <a:p>
            <a:pPr lvl="2"/>
            <a:r>
              <a:rPr lang="en-US" dirty="0" smtClean="0"/>
              <a:t>Two </a:t>
            </a:r>
            <a:r>
              <a:rPr lang="en-US" dirty="0"/>
              <a:t>magistrates </a:t>
            </a:r>
            <a:r>
              <a:rPr lang="en-US" dirty="0" smtClean="0"/>
              <a:t>also used during </a:t>
            </a:r>
            <a:r>
              <a:rPr lang="en-US" dirty="0"/>
              <a:t>the </a:t>
            </a:r>
            <a:r>
              <a:rPr lang="en-US" dirty="0" smtClean="0"/>
              <a:t>investigation </a:t>
            </a:r>
            <a:r>
              <a:rPr lang="en-US" dirty="0"/>
              <a:t>and the trial.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Justice Systems in Civil-Law Countries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1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Germany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the civil legal code </a:t>
            </a:r>
            <a:r>
              <a:rPr lang="en-US" dirty="0" smtClean="0"/>
              <a:t>shaped </a:t>
            </a:r>
            <a:r>
              <a:rPr lang="en-US" dirty="0"/>
              <a:t>by the German Civil Code and the French Napoleonic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Substantive </a:t>
            </a:r>
            <a:r>
              <a:rPr lang="en-US" dirty="0"/>
              <a:t>law remained relatively stable for 100 </a:t>
            </a:r>
            <a:r>
              <a:rPr lang="en-US" dirty="0" smtClean="0"/>
              <a:t>years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ajor </a:t>
            </a:r>
            <a:r>
              <a:rPr lang="en-US" dirty="0"/>
              <a:t>changes beginning in 1969 (e.g., the Criminal Law Reform Acts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Emphasized </a:t>
            </a:r>
            <a:r>
              <a:rPr lang="en-US" dirty="0"/>
              <a:t>the restructuring of sanctions to make them more conducive to rehabilitation. </a:t>
            </a:r>
            <a:endParaRPr lang="en-US" dirty="0" smtClean="0"/>
          </a:p>
          <a:p>
            <a:pPr lvl="1"/>
            <a:r>
              <a:rPr lang="en-US" dirty="0"/>
              <a:t>Substantive Law: </a:t>
            </a:r>
            <a:r>
              <a:rPr lang="en-US" dirty="0" smtClean="0"/>
              <a:t>Insanity</a:t>
            </a:r>
          </a:p>
          <a:p>
            <a:pPr lvl="2"/>
            <a:r>
              <a:rPr lang="en-US" dirty="0" smtClean="0"/>
              <a:t>Stipulates </a:t>
            </a:r>
            <a:r>
              <a:rPr lang="en-US" dirty="0"/>
              <a:t>that only intentional conduct is </a:t>
            </a:r>
            <a:r>
              <a:rPr lang="en-US" dirty="0" smtClean="0"/>
              <a:t>punishable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ersons </a:t>
            </a:r>
            <a:r>
              <a:rPr lang="en-US" dirty="0"/>
              <a:t>with “diminished capacity” </a:t>
            </a:r>
            <a:r>
              <a:rPr lang="en-US" dirty="0" smtClean="0"/>
              <a:t>excused </a:t>
            </a:r>
            <a:r>
              <a:rPr lang="en-US" dirty="0"/>
              <a:t>from criminal </a:t>
            </a:r>
            <a:r>
              <a:rPr lang="en-US" dirty="0" smtClean="0"/>
              <a:t>prosecution</a:t>
            </a:r>
            <a:endParaRPr lang="en-US" dirty="0"/>
          </a:p>
          <a:p>
            <a:pPr lvl="1"/>
            <a:r>
              <a:rPr lang="en-US" dirty="0"/>
              <a:t>Procedural Law: </a:t>
            </a:r>
            <a:r>
              <a:rPr lang="en-US" dirty="0" smtClean="0"/>
              <a:t>Adjudication</a:t>
            </a:r>
          </a:p>
          <a:p>
            <a:pPr lvl="2"/>
            <a:r>
              <a:rPr lang="en-US" dirty="0" smtClean="0"/>
              <a:t>Inquisitorial process</a:t>
            </a:r>
          </a:p>
          <a:p>
            <a:pPr lvl="2"/>
            <a:r>
              <a:rPr lang="en-US" dirty="0" smtClean="0"/>
              <a:t>German </a:t>
            </a:r>
            <a:r>
              <a:rPr lang="en-US" dirty="0"/>
              <a:t>citizens </a:t>
            </a:r>
            <a:r>
              <a:rPr lang="en-US" dirty="0" smtClean="0"/>
              <a:t>serve </a:t>
            </a:r>
            <a:r>
              <a:rPr lang="en-US" dirty="0"/>
              <a:t>as lay judges rather than </a:t>
            </a:r>
            <a:r>
              <a:rPr lang="en-US" dirty="0" smtClean="0"/>
              <a:t>jurors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Justice Systems in Civil-Law Countries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2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Saudi Arabia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of few countries that </a:t>
            </a:r>
            <a:r>
              <a:rPr lang="en-US" dirty="0" smtClean="0"/>
              <a:t>follow </a:t>
            </a:r>
            <a:r>
              <a:rPr lang="en-US" dirty="0"/>
              <a:t>the Islamic legal </a:t>
            </a:r>
            <a:r>
              <a:rPr lang="en-US" dirty="0" smtClean="0"/>
              <a:t>tradition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penal code, nor a code of criminal </a:t>
            </a:r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/>
              <a:t>Qur’an</a:t>
            </a:r>
            <a:r>
              <a:rPr lang="en-US" dirty="0"/>
              <a:t> and </a:t>
            </a:r>
            <a:r>
              <a:rPr lang="en-US" i="1" dirty="0" err="1"/>
              <a:t>Sunna</a:t>
            </a:r>
            <a:r>
              <a:rPr lang="en-US" dirty="0"/>
              <a:t> provide the basic standards of </a:t>
            </a:r>
            <a:r>
              <a:rPr lang="en-US" dirty="0" smtClean="0"/>
              <a:t>adjudication</a:t>
            </a:r>
          </a:p>
          <a:p>
            <a:pPr lvl="1"/>
            <a:r>
              <a:rPr lang="en-US" dirty="0"/>
              <a:t>Substantive Law: </a:t>
            </a:r>
            <a:r>
              <a:rPr lang="en-US" dirty="0" smtClean="0"/>
              <a:t>Insanity</a:t>
            </a:r>
          </a:p>
          <a:p>
            <a:pPr lvl="2"/>
            <a:r>
              <a:rPr lang="en-US" dirty="0" smtClean="0"/>
              <a:t>Two aspects of criminal intent: </a:t>
            </a:r>
            <a:r>
              <a:rPr lang="en-US" dirty="0"/>
              <a:t>general criminal intent and specific criminal </a:t>
            </a:r>
            <a:r>
              <a:rPr lang="en-US" dirty="0" smtClean="0"/>
              <a:t>intent</a:t>
            </a:r>
          </a:p>
          <a:p>
            <a:pPr lvl="2"/>
            <a:r>
              <a:rPr lang="en-US" dirty="0" smtClean="0"/>
              <a:t>Possible to commit </a:t>
            </a:r>
            <a:r>
              <a:rPr lang="en-US" dirty="0"/>
              <a:t>an act with general intent, but without specific </a:t>
            </a:r>
            <a:r>
              <a:rPr lang="en-US" dirty="0" smtClean="0"/>
              <a:t>intent </a:t>
            </a:r>
          </a:p>
          <a:p>
            <a:pPr lvl="2"/>
            <a:r>
              <a:rPr lang="en-US" dirty="0" smtClean="0"/>
              <a:t>Under </a:t>
            </a:r>
            <a:r>
              <a:rPr lang="en-US" dirty="0"/>
              <a:t>Islamic law</a:t>
            </a:r>
            <a:r>
              <a:rPr lang="en-US" dirty="0" smtClean="0"/>
              <a:t>, criminal </a:t>
            </a:r>
            <a:r>
              <a:rPr lang="en-US" dirty="0"/>
              <a:t>capacity increases with </a:t>
            </a:r>
            <a:r>
              <a:rPr lang="en-US" dirty="0" smtClean="0"/>
              <a:t>age</a:t>
            </a:r>
            <a:endParaRPr lang="en-US" dirty="0"/>
          </a:p>
          <a:p>
            <a:pPr lvl="1"/>
            <a:r>
              <a:rPr lang="en-US" dirty="0"/>
              <a:t>Procedural Law: </a:t>
            </a:r>
            <a:r>
              <a:rPr lang="en-US" dirty="0" smtClean="0"/>
              <a:t>Adjudication</a:t>
            </a:r>
          </a:p>
          <a:p>
            <a:pPr lvl="2"/>
            <a:r>
              <a:rPr lang="en-US" dirty="0"/>
              <a:t>The </a:t>
            </a:r>
            <a:r>
              <a:rPr lang="en-US" i="1" dirty="0" err="1"/>
              <a:t>Shari’a</a:t>
            </a:r>
            <a:r>
              <a:rPr lang="en-US" dirty="0"/>
              <a:t> does not specify procedures of </a:t>
            </a:r>
            <a:r>
              <a:rPr lang="en-US" dirty="0" smtClean="0"/>
              <a:t>adjudication </a:t>
            </a:r>
          </a:p>
          <a:p>
            <a:pPr lvl="3"/>
            <a:r>
              <a:rPr lang="en-US" dirty="0" smtClean="0"/>
              <a:t>Developed </a:t>
            </a:r>
            <a:r>
              <a:rPr lang="en-US" dirty="0"/>
              <a:t>at the discretion of the </a:t>
            </a:r>
            <a:r>
              <a:rPr lang="en-US" dirty="0" smtClean="0"/>
              <a:t>state</a:t>
            </a:r>
          </a:p>
          <a:p>
            <a:pPr lvl="2"/>
            <a:r>
              <a:rPr lang="en-US" dirty="0" smtClean="0"/>
              <a:t>Both </a:t>
            </a:r>
            <a:r>
              <a:rPr lang="en-US" dirty="0"/>
              <a:t>adversarial and inquisitorial </a:t>
            </a:r>
            <a:r>
              <a:rPr lang="en-US" dirty="0" smtClean="0"/>
              <a:t>procedures </a:t>
            </a:r>
          </a:p>
          <a:p>
            <a:pPr lvl="2"/>
            <a:r>
              <a:rPr lang="en-US" dirty="0" smtClean="0"/>
              <a:t>Single judge in </a:t>
            </a:r>
            <a:r>
              <a:rPr lang="en-US" dirty="0"/>
              <a:t>deciding official court </a:t>
            </a:r>
            <a:r>
              <a:rPr lang="en-US" dirty="0" smtClean="0"/>
              <a:t>matters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Justice Systems in an Islamic Law Country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534949"/>
                </a:solidFill>
              </a:rPr>
              <a:t>Copyright © 2015 Sesha Kethineni. All rights reserved.</a:t>
            </a:r>
            <a:endParaRPr lang="en-US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7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950</Words>
  <Application>Microsoft Office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Grid</vt:lpstr>
      <vt:lpstr>Chapter 1 Justice Systems in Selected Countries</vt:lpstr>
      <vt:lpstr>Four Legal Traditions</vt:lpstr>
      <vt:lpstr>Four Legal Traditions</vt:lpstr>
      <vt:lpstr>Substantive &amp; Procedural  criminal Law</vt:lpstr>
      <vt:lpstr>Justice Systems in Common-Law Countries</vt:lpstr>
      <vt:lpstr>Justice Systems in Common-Law Countries</vt:lpstr>
      <vt:lpstr>Justice Systems in Civil-Law Countries</vt:lpstr>
      <vt:lpstr>Justice Systems in Civil-Law Countries</vt:lpstr>
      <vt:lpstr>Justice Systems in an Islamic Law Country</vt:lpstr>
      <vt:lpstr>Justice Systems in a Mixed-Law Country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Justice Systems in Selected Countries</dc:title>
  <dc:creator>tina</dc:creator>
  <cp:lastModifiedBy>tina</cp:lastModifiedBy>
  <cp:revision>1</cp:revision>
  <dcterms:created xsi:type="dcterms:W3CDTF">2015-02-11T15:19:21Z</dcterms:created>
  <dcterms:modified xsi:type="dcterms:W3CDTF">2015-02-11T15:57:02Z</dcterms:modified>
</cp:coreProperties>
</file>