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8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0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9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9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6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7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6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9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E06EA-86F2-47EE-9C3A-5D9627A05AF3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CB5C-DF3A-42E8-ADBA-1A72257C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Sex Crimes and Offenders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4533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Female Sex Offender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Mathews et al.’s typology</a:t>
            </a:r>
          </a:p>
          <a:p>
            <a:pPr lvl="1" eaLnBrk="1" hangingPunct="1"/>
            <a:r>
              <a:rPr lang="en-US" sz="2400" smtClean="0"/>
              <a:t>3 categories</a:t>
            </a:r>
          </a:p>
          <a:p>
            <a:pPr lvl="2" eaLnBrk="1" hangingPunct="1"/>
            <a:r>
              <a:rPr lang="en-US" sz="2000" smtClean="0"/>
              <a:t>Male-coerced; predisposed; teacher/lover</a:t>
            </a:r>
          </a:p>
          <a:p>
            <a:pPr eaLnBrk="1" hangingPunct="1"/>
            <a:r>
              <a:rPr lang="en-US" sz="2800" smtClean="0"/>
              <a:t>Syed and William’s typology</a:t>
            </a:r>
          </a:p>
          <a:p>
            <a:pPr lvl="1" eaLnBrk="1" hangingPunct="1"/>
            <a:r>
              <a:rPr lang="en-US" sz="2400" smtClean="0"/>
              <a:t>Separated male-coerced and male-accompanied</a:t>
            </a:r>
          </a:p>
          <a:p>
            <a:pPr lvl="1" eaLnBrk="1" hangingPunct="1"/>
            <a:r>
              <a:rPr lang="en-US" sz="2400" smtClean="0"/>
              <a:t>Added anger as motivation offender category</a:t>
            </a:r>
          </a:p>
          <a:p>
            <a:pPr eaLnBrk="1" hangingPunct="1"/>
            <a:r>
              <a:rPr lang="en-US" sz="2800" smtClean="0"/>
              <a:t>Vandiver and Kercher</a:t>
            </a:r>
          </a:p>
          <a:p>
            <a:pPr lvl="1" eaLnBrk="1" hangingPunct="1"/>
            <a:r>
              <a:rPr lang="en-US" sz="2400" smtClean="0"/>
              <a:t>6 categories</a:t>
            </a:r>
          </a:p>
          <a:p>
            <a:pPr lvl="2" eaLnBrk="1" hangingPunct="1"/>
            <a:r>
              <a:rPr lang="en-US" sz="2000" smtClean="0"/>
              <a:t>Heterosexual nurturers; noncriminal homosexual; female sexual predator; young adult child exploiters; homosexual criminals; aggressive homosexual criminals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9196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full set of PowerPoint slides is available upon adoption. </a:t>
            </a:r>
            <a:br>
              <a:rPr lang="en-US" b="1" dirty="0"/>
            </a:br>
            <a:r>
              <a:rPr lang="en-US" b="1" dirty="0"/>
              <a:t>Email bhall@cap-press.com </a:t>
            </a:r>
            <a:br>
              <a:rPr lang="en-US" b="1" dirty="0"/>
            </a:br>
            <a:r>
              <a:rPr lang="en-US" b="1" dirty="0"/>
              <a:t>for more information.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1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sex crime?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are some categories of sex crimes?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4468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Sex Crimes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Rape/sexual battery</a:t>
            </a:r>
          </a:p>
          <a:p>
            <a:pPr eaLnBrk="1" hangingPunct="1"/>
            <a:r>
              <a:rPr lang="en-US" smtClean="0"/>
              <a:t>Sexual assault</a:t>
            </a:r>
          </a:p>
          <a:p>
            <a:pPr lvl="1" eaLnBrk="1" hangingPunct="1"/>
            <a:r>
              <a:rPr lang="en-US" smtClean="0"/>
              <a:t>What is the difference between sexual assault and sexual battery?</a:t>
            </a:r>
          </a:p>
          <a:p>
            <a:pPr eaLnBrk="1" hangingPunct="1"/>
            <a:r>
              <a:rPr lang="en-US" smtClean="0"/>
              <a:t>Child sexual abuse</a:t>
            </a:r>
          </a:p>
          <a:p>
            <a:pPr eaLnBrk="1" hangingPunct="1"/>
            <a:r>
              <a:rPr lang="en-US" smtClean="0"/>
              <a:t>Incest offenses</a:t>
            </a:r>
          </a:p>
          <a:p>
            <a:pPr eaLnBrk="1" hangingPunct="1"/>
            <a:r>
              <a:rPr lang="en-US" smtClean="0"/>
              <a:t>Indecent exposure/public indecency</a:t>
            </a: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8519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Sex Crimes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Statutory rape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Internet/technology related offenses</a:t>
            </a:r>
          </a:p>
          <a:p>
            <a:pPr eaLnBrk="1" hangingPunct="1"/>
            <a:endParaRPr lang="en-US" smtClean="0"/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92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Legal Issues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Difficulty in generalizing offenses across states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Variation in sex crime statute’s design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Decriminalization efforts vary across states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i="1" smtClean="0"/>
              <a:t>Wilson v State (2007)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SORNA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“Sexting”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Laws subject to judicial challenge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i="1" smtClean="0"/>
              <a:t>Ashcroft v Free Speech Coalition (2002)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8225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Sex Offender Typologies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Why have sex offender typologies?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were sex offender typologies developed?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Major Sex Offender Typologies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1) Child molesters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2) Rapists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3) Juvenile sex offenders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4) Female sex offenders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5) Cyber sex offenders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6439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Child Molesters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Groth and Birnbaum </a:t>
            </a:r>
          </a:p>
          <a:p>
            <a:pPr lvl="1" eaLnBrk="1" hangingPunct="1"/>
            <a:r>
              <a:rPr lang="en-US" smtClean="0"/>
              <a:t>Fixated or regressed</a:t>
            </a:r>
          </a:p>
          <a:p>
            <a:pPr eaLnBrk="1" hangingPunct="1"/>
            <a:r>
              <a:rPr lang="en-US" smtClean="0"/>
              <a:t>Knight and Prentky’s classification system</a:t>
            </a:r>
          </a:p>
          <a:p>
            <a:pPr lvl="1" eaLnBrk="1" hangingPunct="1"/>
            <a:r>
              <a:rPr lang="en-US" smtClean="0"/>
              <a:t>Axis I and axis II</a:t>
            </a:r>
          </a:p>
          <a:p>
            <a:pPr eaLnBrk="1" hangingPunct="1"/>
            <a:r>
              <a:rPr lang="en-US" smtClean="0"/>
              <a:t>FBI typologies</a:t>
            </a:r>
          </a:p>
          <a:p>
            <a:pPr lvl="1" eaLnBrk="1" hangingPunct="1"/>
            <a:r>
              <a:rPr lang="en-US" smtClean="0"/>
              <a:t>Motivation continuum</a:t>
            </a:r>
          </a:p>
          <a:p>
            <a:pPr lvl="1" eaLnBrk="1" hangingPunct="1"/>
            <a:r>
              <a:rPr lang="en-US" smtClean="0"/>
              <a:t>Situational vs. referential offenders</a:t>
            </a:r>
          </a:p>
          <a:p>
            <a:pPr eaLnBrk="1" hangingPunct="1"/>
            <a:r>
              <a:rPr lang="en-US" smtClean="0"/>
              <a:t>See table 1.1</a:t>
            </a: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4203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Rapists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545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Groth’s typology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 1) Anger; 2) Power; 3) Sadistic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Knight and Prentky’s rapist typology (MTC: R3)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Expands Groth’s typology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1) Opportunistic; 2) Pervasively angry;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3) Sexual gratification; 4) Vindictive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All sub-types create a nine-type classification system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Hazelwood and Warren’s impulsive vs. ritualistic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Based off law enforcement experience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Impulsive and ritualistic offenders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See table 1.2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75339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Juvenile Sex Offenders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O’Brien and Bera’s typology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7 categories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Naïve experimenter, under-socialized, pseudo-socialized, sexual aggressive, sexual compulsive, disturbed impulsive, and group influenced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Prentky and colleagues (J-SOAP)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More fully developed version of O’Brien and Bera’s typology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Worling’s typology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Empirically derived personality-based subgroups (4)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Antisocial/impulsive; unusual/isolated; overcontrolled/reserved; confident/aggressive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See Table 1.3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Copyright © 2013 Christina Mancini.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911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473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Sex Crimes and Offenders</vt:lpstr>
      <vt:lpstr>Introduction</vt:lpstr>
      <vt:lpstr>Overview of Sex Crimes</vt:lpstr>
      <vt:lpstr>Overview of Sex Crimes</vt:lpstr>
      <vt:lpstr>Special Legal Issues</vt:lpstr>
      <vt:lpstr>Sex Offender Typologies</vt:lpstr>
      <vt:lpstr>Child Molesters</vt:lpstr>
      <vt:lpstr>Rapists</vt:lpstr>
      <vt:lpstr>Juvenile Sex Offenders</vt:lpstr>
      <vt:lpstr>Female Sex Offender</vt:lpstr>
      <vt:lpstr>The full set of PowerPoint slides is available upon adoption.  Email bhall@cap-press.com  for more information.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 Crimes and Offenders</dc:title>
  <dc:creator>tina</dc:creator>
  <cp:lastModifiedBy>tina</cp:lastModifiedBy>
  <cp:revision>1</cp:revision>
  <dcterms:created xsi:type="dcterms:W3CDTF">2013-09-11T14:10:52Z</dcterms:created>
  <dcterms:modified xsi:type="dcterms:W3CDTF">2013-09-11T14:11:57Z</dcterms:modified>
</cp:coreProperties>
</file>