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47E2B-CD09-4C1D-9C61-B15EE1B07C12}"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651257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47E2B-CD09-4C1D-9C61-B15EE1B07C12}"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373406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47E2B-CD09-4C1D-9C61-B15EE1B07C12}"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2978248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82A269-5983-4629-ACCB-111AAB69DE94}" type="datetime1">
              <a:rPr lang="en-US" smtClean="0">
                <a:solidFill>
                  <a:srgbClr val="DFDCB7"/>
                </a:solidFill>
              </a:rPr>
              <a:pPr/>
              <a:t>3/10/2015</a:t>
            </a:fld>
            <a:endParaRPr lang="en-US" dirty="0">
              <a:solidFill>
                <a:srgbClr val="DFDCB7"/>
              </a:solidFill>
            </a:endParaRPr>
          </a:p>
        </p:txBody>
      </p:sp>
      <p:sp>
        <p:nvSpPr>
          <p:cNvPr id="5" name="Footer Placeholder 4"/>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6" name="Slide Number Placeholder 5"/>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99647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4702D-BA08-44F5-9AC6-984161BDB2E6}" type="datetime1">
              <a:rPr lang="en-US" smtClean="0">
                <a:solidFill>
                  <a:srgbClr val="DFDCB7"/>
                </a:solidFill>
              </a:rPr>
              <a:pPr/>
              <a:t>3/10/2015</a:t>
            </a:fld>
            <a:endParaRPr lang="en-US" dirty="0">
              <a:solidFill>
                <a:srgbClr val="DFDCB7"/>
              </a:solidFill>
            </a:endParaRPr>
          </a:p>
        </p:txBody>
      </p:sp>
      <p:sp>
        <p:nvSpPr>
          <p:cNvPr id="5" name="Footer Placeholder 4"/>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6" name="Slide Number Placeholder 5"/>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651500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8AED6-7AEB-4302-A30E-2659A9925879}" type="datetime1">
              <a:rPr lang="en-US" smtClean="0">
                <a:solidFill>
                  <a:srgbClr val="DFDCB7"/>
                </a:solidFill>
              </a:rPr>
              <a:pPr/>
              <a:t>3/10/2015</a:t>
            </a:fld>
            <a:endParaRPr lang="en-US" dirty="0">
              <a:solidFill>
                <a:srgbClr val="DFDCB7"/>
              </a:solidFill>
            </a:endParaRPr>
          </a:p>
        </p:txBody>
      </p:sp>
      <p:sp>
        <p:nvSpPr>
          <p:cNvPr id="5" name="Footer Placeholder 4"/>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6" name="Slide Number Placeholder 5"/>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3026735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0D741D-51C4-4E20-B559-7EE92F3240E0}" type="datetime1">
              <a:rPr lang="en-US" smtClean="0">
                <a:solidFill>
                  <a:srgbClr val="DFDCB7"/>
                </a:solidFill>
              </a:rPr>
              <a:pPr/>
              <a:t>3/10/2015</a:t>
            </a:fld>
            <a:endParaRPr lang="en-US" dirty="0">
              <a:solidFill>
                <a:srgbClr val="DFDCB7"/>
              </a:solidFill>
            </a:endParaRPr>
          </a:p>
        </p:txBody>
      </p:sp>
      <p:sp>
        <p:nvSpPr>
          <p:cNvPr id="6" name="Footer Placeholder 5"/>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7" name="Slide Number Placeholder 6"/>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143415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0B4E7-C5A4-412E-9DBA-8E31DF8D2717}" type="datetime1">
              <a:rPr lang="en-US" smtClean="0">
                <a:solidFill>
                  <a:srgbClr val="DFDCB7"/>
                </a:solidFill>
              </a:rPr>
              <a:pPr/>
              <a:t>3/10/2015</a:t>
            </a:fld>
            <a:endParaRPr lang="en-US" dirty="0">
              <a:solidFill>
                <a:srgbClr val="DFDCB7"/>
              </a:solidFill>
            </a:endParaRPr>
          </a:p>
        </p:txBody>
      </p:sp>
      <p:sp>
        <p:nvSpPr>
          <p:cNvPr id="8" name="Footer Placeholder 7"/>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9" name="Slide Number Placeholder 8"/>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796207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30E40-2398-4E0F-9471-8D36F7794015}" type="datetime1">
              <a:rPr lang="en-US" smtClean="0">
                <a:solidFill>
                  <a:srgbClr val="DFDCB7"/>
                </a:solidFill>
              </a:rPr>
              <a:pPr/>
              <a:t>3/10/2015</a:t>
            </a:fld>
            <a:endParaRPr lang="en-US" dirty="0">
              <a:solidFill>
                <a:srgbClr val="DFDCB7"/>
              </a:solidFill>
            </a:endParaRPr>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5" name="Slide Number Placeholder 4"/>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154486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461B4-1F9F-45FF-8484-D56F21FB0C03}" type="datetime1">
              <a:rPr lang="en-US" smtClean="0">
                <a:solidFill>
                  <a:srgbClr val="DFDCB7"/>
                </a:solidFill>
              </a:rPr>
              <a:pPr/>
              <a:t>3/10/2015</a:t>
            </a:fld>
            <a:endParaRPr lang="en-US" dirty="0">
              <a:solidFill>
                <a:srgbClr val="DFDCB7"/>
              </a:solidFill>
            </a:endParaRPr>
          </a:p>
        </p:txBody>
      </p:sp>
      <p:sp>
        <p:nvSpPr>
          <p:cNvPr id="3" name="Footer Placeholder 2"/>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4" name="Slide Number Placeholder 3"/>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4068943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80EE6-CAAD-45CC-921E-733D645D6479}" type="datetime1">
              <a:rPr lang="en-US" smtClean="0">
                <a:solidFill>
                  <a:srgbClr val="DFDCB7"/>
                </a:solidFill>
              </a:rPr>
              <a:pPr/>
              <a:t>3/10/2015</a:t>
            </a:fld>
            <a:endParaRPr lang="en-US" dirty="0">
              <a:solidFill>
                <a:srgbClr val="DFDCB7"/>
              </a:solidFill>
            </a:endParaRPr>
          </a:p>
        </p:txBody>
      </p:sp>
      <p:sp>
        <p:nvSpPr>
          <p:cNvPr id="6" name="Footer Placeholder 5"/>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7" name="Slide Number Placeholder 6"/>
          <p:cNvSpPr>
            <a:spLocks noGrp="1"/>
          </p:cNvSpPr>
          <p:nvPr>
            <p:ph type="sldNum" sz="quarter" idx="12"/>
          </p:nvPr>
        </p:nvSpPr>
        <p:spPr/>
        <p:txBody>
          <a:bodyPr/>
          <a:lstStyle/>
          <a:p>
            <a:fld id="{0291ACEF-1370-4AD2-9ECD-2BDE7B3819F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293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47E2B-CD09-4C1D-9C61-B15EE1B07C12}"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282099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680ECEA-1B24-4F4D-B5B9-38E38C369D12}" type="datetime1">
              <a:rPr lang="en-US" smtClean="0">
                <a:solidFill>
                  <a:srgbClr val="DFDCB7"/>
                </a:solidFill>
              </a:rPr>
              <a:pPr/>
              <a:t>3/10/2015</a:t>
            </a:fld>
            <a:endParaRPr lang="en-US" dirty="0">
              <a:solidFill>
                <a:srgbClr val="DFDCB7"/>
              </a:solidFill>
            </a:endParaRPr>
          </a:p>
        </p:txBody>
      </p:sp>
      <p:sp>
        <p:nvSpPr>
          <p:cNvPr id="9" name="Slide Number Placeholder 8"/>
          <p:cNvSpPr>
            <a:spLocks noGrp="1"/>
          </p:cNvSpPr>
          <p:nvPr>
            <p:ph type="sldNum" sz="quarter" idx="11"/>
          </p:nvPr>
        </p:nvSpPr>
        <p:spPr/>
        <p:txBody>
          <a:bodyPr/>
          <a:lstStyle/>
          <a:p>
            <a:fld id="{0291ACEF-1370-4AD2-9ECD-2BDE7B3819FB}" type="slidenum">
              <a:rPr lang="en-US" smtClean="0"/>
              <a:pPr/>
              <a:t>‹#›</a:t>
            </a:fld>
            <a:endParaRPr lang="en-US" dirty="0"/>
          </a:p>
        </p:txBody>
      </p:sp>
      <p:sp>
        <p:nvSpPr>
          <p:cNvPr id="10" name="Footer Placeholder 9"/>
          <p:cNvSpPr>
            <a:spLocks noGrp="1"/>
          </p:cNvSpPr>
          <p:nvPr>
            <p:ph type="ftr" sz="quarter" idx="12"/>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1502730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C91C5-74F6-4817-B3E0-890B510CADBD}" type="datetime1">
              <a:rPr lang="en-US" smtClean="0">
                <a:solidFill>
                  <a:srgbClr val="DFDCB7"/>
                </a:solidFill>
              </a:rPr>
              <a:pPr/>
              <a:t>3/10/2015</a:t>
            </a:fld>
            <a:endParaRPr lang="en-US" dirty="0">
              <a:solidFill>
                <a:srgbClr val="DFDCB7"/>
              </a:solidFill>
            </a:endParaRPr>
          </a:p>
        </p:txBody>
      </p:sp>
      <p:sp>
        <p:nvSpPr>
          <p:cNvPr id="5" name="Footer Placeholder 4"/>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6" name="Slide Number Placeholder 5"/>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3854365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EED9D-6CC2-4268-B46F-EF8F6714E29C}" type="datetime1">
              <a:rPr lang="en-US" smtClean="0">
                <a:solidFill>
                  <a:srgbClr val="DFDCB7"/>
                </a:solidFill>
              </a:rPr>
              <a:pPr/>
              <a:t>3/10/2015</a:t>
            </a:fld>
            <a:endParaRPr lang="en-US" dirty="0">
              <a:solidFill>
                <a:srgbClr val="DFDCB7"/>
              </a:solidFill>
            </a:endParaRPr>
          </a:p>
        </p:txBody>
      </p:sp>
      <p:sp>
        <p:nvSpPr>
          <p:cNvPr id="5" name="Footer Placeholder 4"/>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
        <p:nvSpPr>
          <p:cNvPr id="6" name="Slide Number Placeholder 5"/>
          <p:cNvSpPr>
            <a:spLocks noGrp="1"/>
          </p:cNvSpPr>
          <p:nvPr>
            <p:ph type="sldNum" sz="quarter" idx="12"/>
          </p:nvPr>
        </p:nvSpPr>
        <p:spPr/>
        <p:txBody>
          <a:bodyPr/>
          <a:lstStyle/>
          <a:p>
            <a:fld id="{0291ACEF-1370-4AD2-9ECD-2BDE7B3819FB}" type="slidenum">
              <a:rPr lang="en-US" smtClean="0"/>
              <a:pPr/>
              <a:t>‹#›</a:t>
            </a:fld>
            <a:endParaRPr lang="en-US" dirty="0"/>
          </a:p>
        </p:txBody>
      </p:sp>
    </p:spTree>
    <p:extLst>
      <p:ext uri="{BB962C8B-B14F-4D97-AF65-F5344CB8AC3E}">
        <p14:creationId xmlns:p14="http://schemas.microsoft.com/office/powerpoint/2010/main" val="147577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47E2B-CD09-4C1D-9C61-B15EE1B07C12}"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169348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47E2B-CD09-4C1D-9C61-B15EE1B07C12}"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2192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47E2B-CD09-4C1D-9C61-B15EE1B07C12}"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270913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47E2B-CD09-4C1D-9C61-B15EE1B07C12}"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26116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47E2B-CD09-4C1D-9C61-B15EE1B07C12}"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379660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47E2B-CD09-4C1D-9C61-B15EE1B07C12}"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3656320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47E2B-CD09-4C1D-9C61-B15EE1B07C12}"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07006-B30B-4E2C-BBBB-D0E8DD192E4F}" type="slidenum">
              <a:rPr lang="en-US" smtClean="0"/>
              <a:t>‹#›</a:t>
            </a:fld>
            <a:endParaRPr lang="en-US"/>
          </a:p>
        </p:txBody>
      </p:sp>
    </p:spTree>
    <p:extLst>
      <p:ext uri="{BB962C8B-B14F-4D97-AF65-F5344CB8AC3E}">
        <p14:creationId xmlns:p14="http://schemas.microsoft.com/office/powerpoint/2010/main" val="168576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47E2B-CD09-4C1D-9C61-B15EE1B07C12}"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07006-B30B-4E2C-BBBB-D0E8DD192E4F}" type="slidenum">
              <a:rPr lang="en-US" smtClean="0"/>
              <a:t>‹#›</a:t>
            </a:fld>
            <a:endParaRPr lang="en-US"/>
          </a:p>
        </p:txBody>
      </p:sp>
    </p:spTree>
    <p:extLst>
      <p:ext uri="{BB962C8B-B14F-4D97-AF65-F5344CB8AC3E}">
        <p14:creationId xmlns:p14="http://schemas.microsoft.com/office/powerpoint/2010/main" val="3384238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291ACEF-1370-4AD2-9ECD-2BDE7B3819F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solidFill>
                  <a:srgbClr val="DFDCB7"/>
                </a:solidFill>
              </a:rPr>
              <a:t>Copyright © 2015 Carolina Academic Press. All rights reserved.</a:t>
            </a:r>
            <a:endParaRPr lang="en-US" dirty="0">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1F1D35C-A74B-4C38-8472-EA6713B0CA70}" type="datetime1">
              <a:rPr lang="en-US" smtClean="0">
                <a:solidFill>
                  <a:srgbClr val="DFDCB7"/>
                </a:solidFill>
              </a:rPr>
              <a:pPr/>
              <a:t>3/10/2015</a:t>
            </a:fld>
            <a:endParaRPr lang="en-US" dirty="0">
              <a:solidFill>
                <a:srgbClr val="DFDCB7"/>
              </a:solidFill>
            </a:endParaRPr>
          </a:p>
        </p:txBody>
      </p:sp>
    </p:spTree>
    <p:extLst>
      <p:ext uri="{BB962C8B-B14F-4D97-AF65-F5344CB8AC3E}">
        <p14:creationId xmlns:p14="http://schemas.microsoft.com/office/powerpoint/2010/main" val="845350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Should </a:t>
            </a:r>
            <a:r>
              <a:rPr lang="en-US" smtClean="0"/>
              <a:t>FEMA Be </a:t>
            </a:r>
            <a:r>
              <a:rPr lang="en-US" dirty="0" smtClean="0"/>
              <a:t>Reorganized?</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7232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NIMS</a:t>
            </a:r>
          </a:p>
          <a:p>
            <a:pPr lvl="1"/>
            <a:r>
              <a:rPr lang="en-US" dirty="0" smtClean="0"/>
              <a:t>National Incident Management System</a:t>
            </a:r>
          </a:p>
          <a:p>
            <a:pPr lvl="1"/>
            <a:r>
              <a:rPr lang="en-US" dirty="0" smtClean="0"/>
              <a:t>None of the staff was properly trained on the NIMS system, which was a huge failure during Hurricane Katrina</a:t>
            </a:r>
          </a:p>
          <a:p>
            <a:pPr lvl="1"/>
            <a:r>
              <a:rPr lang="en-US" dirty="0" smtClean="0"/>
              <a:t>20,000 public school kids still did not attend school two months after the storm had hit</a:t>
            </a:r>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169076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smtClean="0"/>
              <a:t>Email bhall@cap-press.com </a:t>
            </a:r>
            <a:br>
              <a:rPr lang="en-US" b="1" smtClean="0"/>
            </a:br>
            <a:r>
              <a:rPr lang="en-US" b="1" smtClean="0"/>
              <a:t>for more information.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971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 History</a:t>
            </a:r>
            <a:endParaRPr lang="en-US" dirty="0"/>
          </a:p>
        </p:txBody>
      </p:sp>
      <p:sp>
        <p:nvSpPr>
          <p:cNvPr id="3" name="Content Placeholder 2"/>
          <p:cNvSpPr>
            <a:spLocks noGrp="1"/>
          </p:cNvSpPr>
          <p:nvPr>
            <p:ph idx="1"/>
          </p:nvPr>
        </p:nvSpPr>
        <p:spPr/>
        <p:txBody>
          <a:bodyPr/>
          <a:lstStyle/>
          <a:p>
            <a:r>
              <a:rPr lang="en-US" dirty="0" smtClean="0"/>
              <a:t>Established by President Jimmy Carter in 1979</a:t>
            </a:r>
          </a:p>
          <a:p>
            <a:r>
              <a:rPr lang="en-US" dirty="0" smtClean="0"/>
              <a:t>Brought together five agencies to create FEMA</a:t>
            </a:r>
          </a:p>
          <a:p>
            <a:pPr lvl="1"/>
            <a:r>
              <a:rPr lang="en-US" dirty="0" smtClean="0"/>
              <a:t>Including the Pentagon's Defense Civil Preparedness Agency</a:t>
            </a:r>
            <a:endParaRPr lang="en-US" dirty="0"/>
          </a:p>
          <a:p>
            <a:pPr lvl="1"/>
            <a:r>
              <a:rPr lang="en-US" dirty="0" smtClean="0"/>
              <a:t>Department of Housing and Urban Development's Federal Disaster Assistance Administration</a:t>
            </a:r>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31105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The first disaster that FEMA responded to was the Love Canal in Niagara Falls, New York in the late 1970s</a:t>
            </a:r>
          </a:p>
          <a:p>
            <a:r>
              <a:rPr lang="en-US" dirty="0" smtClean="0"/>
              <a:t>Also responded to the Three Mile Island disaster</a:t>
            </a:r>
          </a:p>
          <a:p>
            <a:r>
              <a:rPr lang="en-US" dirty="0" smtClean="0"/>
              <a:t>Responded to Hurricane Hugo </a:t>
            </a:r>
          </a:p>
          <a:p>
            <a:r>
              <a:rPr lang="en-US" dirty="0" smtClean="0"/>
              <a:t>Responded to Loma Prieta earthquake</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82264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President Reagan made some changes to FEMA when he came into office</a:t>
            </a:r>
          </a:p>
          <a:p>
            <a:pPr lvl="1"/>
            <a:r>
              <a:rPr lang="en-US" dirty="0" smtClean="0"/>
              <a:t>Assigned the agency a broader mandate so that FEMA become responsible for evacuation and warning programs, prevention and response efforts </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241953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FEMA’s ability to respond was tested by Hurricane Andrew</a:t>
            </a:r>
          </a:p>
          <a:p>
            <a:pPr lvl="1"/>
            <a:r>
              <a:rPr lang="en-US" dirty="0" smtClean="0"/>
              <a:t>Big Fail on the part of FEMA as the public saw it</a:t>
            </a:r>
          </a:p>
          <a:p>
            <a:pPr lvl="1"/>
            <a:r>
              <a:rPr lang="en-US" dirty="0" smtClean="0"/>
              <a:t>Victims complained that FEMA was too slow and disorganized</a:t>
            </a:r>
          </a:p>
          <a:p>
            <a:pPr lvl="1"/>
            <a:r>
              <a:rPr lang="en-US" dirty="0" smtClean="0"/>
              <a:t>FEMA’s credibility was shot in the eyes of the public</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4186477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President Clinton raised FEMA to a Cabinet-level agency, hired a new director, James Lee Witt, along with other personnel and increased the agencies budget </a:t>
            </a:r>
          </a:p>
          <a:p>
            <a:pPr lvl="1"/>
            <a:r>
              <a:rPr lang="en-US" dirty="0" smtClean="0"/>
              <a:t>Also streamlined the types of response methods</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368634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The changes Clinton made proved to be beneficial as FEMA was more successful at helping people given the new changes to the organization</a:t>
            </a:r>
          </a:p>
          <a:p>
            <a:r>
              <a:rPr lang="en-US" dirty="0" smtClean="0"/>
              <a:t>FEMA’s reputation seemed to be saved based on the changes Clinton implemented</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519409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President George W Bush reorganized the agency again</a:t>
            </a:r>
          </a:p>
          <a:p>
            <a:pPr lvl="1"/>
            <a:r>
              <a:rPr lang="en-US" dirty="0" smtClean="0"/>
              <a:t>This time the agency was stripped of much of its authority, money and essential staff </a:t>
            </a:r>
          </a:p>
          <a:p>
            <a:pPr lvl="1"/>
            <a:r>
              <a:rPr lang="en-US" dirty="0" smtClean="0"/>
              <a:t>Became evident once Hurricane Katrina hit in 2005</a:t>
            </a:r>
          </a:p>
          <a:p>
            <a:pPr lvl="2"/>
            <a:r>
              <a:rPr lang="en-US" dirty="0" smtClean="0"/>
              <a:t>100,000 families were left homeless and 90% of the city buildings were destroyed</a:t>
            </a:r>
          </a:p>
          <a:p>
            <a:pPr lvl="2"/>
            <a:r>
              <a:rPr lang="en-US" dirty="0" smtClean="0"/>
              <a:t>Many residents did not evacuate because local officials waited too long to issue an evacuation order</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216521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a:t>
            </a:r>
            <a:endParaRPr lang="en-US" dirty="0"/>
          </a:p>
        </p:txBody>
      </p:sp>
      <p:sp>
        <p:nvSpPr>
          <p:cNvPr id="3" name="Content Placeholder 2"/>
          <p:cNvSpPr>
            <a:spLocks noGrp="1"/>
          </p:cNvSpPr>
          <p:nvPr>
            <p:ph idx="1"/>
          </p:nvPr>
        </p:nvSpPr>
        <p:spPr/>
        <p:txBody>
          <a:bodyPr/>
          <a:lstStyle/>
          <a:p>
            <a:r>
              <a:rPr lang="en-US" dirty="0" smtClean="0"/>
              <a:t>FEMA’s response was again slow and confused during Hurricane Katrina</a:t>
            </a:r>
          </a:p>
          <a:p>
            <a:r>
              <a:rPr lang="en-US" dirty="0" smtClean="0"/>
              <a:t>Residents and local officials complained that FEMA asked victims to register online or via phone before they could get help, noting that most did not have working power or electricity to do so</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Copyright © 2015 Carolina Academic Press. All rights reserved.</a:t>
            </a:r>
            <a:endParaRPr lang="en-US" dirty="0">
              <a:solidFill>
                <a:srgbClr val="DFDCB7"/>
              </a:solidFill>
            </a:endParaRPr>
          </a:p>
        </p:txBody>
      </p:sp>
    </p:spTree>
    <p:extLst>
      <p:ext uri="{BB962C8B-B14F-4D97-AF65-F5344CB8AC3E}">
        <p14:creationId xmlns:p14="http://schemas.microsoft.com/office/powerpoint/2010/main" val="326216712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496</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Adjacency</vt:lpstr>
      <vt:lpstr>Chapter 1</vt:lpstr>
      <vt:lpstr>FEMA History</vt:lpstr>
      <vt:lpstr>FEMA</vt:lpstr>
      <vt:lpstr>FEMA</vt:lpstr>
      <vt:lpstr>FEMA</vt:lpstr>
      <vt:lpstr>FEMA</vt:lpstr>
      <vt:lpstr>FEMA</vt:lpstr>
      <vt:lpstr>FEMA</vt:lpstr>
      <vt:lpstr>FEMA</vt:lpstr>
      <vt:lpstr>FEMA</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tina</dc:creator>
  <cp:lastModifiedBy>tina</cp:lastModifiedBy>
  <cp:revision>1</cp:revision>
  <dcterms:created xsi:type="dcterms:W3CDTF">2015-03-10T12:21:14Z</dcterms:created>
  <dcterms:modified xsi:type="dcterms:W3CDTF">2015-03-10T12:22:39Z</dcterms:modified>
</cp:coreProperties>
</file>