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7.xml" ContentType="application/vnd.openxmlformats-officedocument.presentationml.notesSlide+xml"/>
  <Override PartName="/ppt/tags/tag3.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257" r:id="rId3"/>
    <p:sldId id="258" r:id="rId4"/>
    <p:sldId id="259" r:id="rId5"/>
    <p:sldId id="260" r:id="rId6"/>
    <p:sldId id="261" r:id="rId7"/>
    <p:sldId id="262" r:id="rId8"/>
    <p:sldId id="263" r:id="rId9"/>
    <p:sldId id="264" r:id="rId10"/>
    <p:sldId id="265" r:id="rId11"/>
    <p:sldId id="266" r:id="rId12"/>
    <p:sldId id="25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792064-B97E-4C1A-8D35-3D42CCF9B5D5}" type="datetimeFigureOut">
              <a:rPr lang="en-US" smtClean="0"/>
              <a:t>7/24/2015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0C0159-3D40-49D8-B18B-4C1969DB10EC}" type="slidenum">
              <a:rPr lang="en-US" smtClean="0"/>
              <a:t>‹#›</a:t>
            </a:fld>
            <a:endParaRPr lang="en-US"/>
          </a:p>
        </p:txBody>
      </p:sp>
    </p:spTree>
    <p:extLst>
      <p:ext uri="{BB962C8B-B14F-4D97-AF65-F5344CB8AC3E}">
        <p14:creationId xmlns:p14="http://schemas.microsoft.com/office/powerpoint/2010/main" val="4275532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itchFamily="34" charset="-128"/>
            </a:endParaRP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B997EE15-EB37-4AA1-AC14-D055006D7621}" type="slidenum">
              <a:rPr lang="en-US" altLang="en-US">
                <a:solidFill>
                  <a:prstClr val="black"/>
                </a:solidFill>
              </a:rPr>
              <a:pPr/>
              <a:t>1</a:t>
            </a:fld>
            <a:endParaRPr lang="en-US"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itchFamily="34" charset="-128"/>
            </a:endParaRP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BA335A80-429A-462E-898D-22AB6AEEA707}" type="slidenum">
              <a:rPr lang="en-US" altLang="en-US">
                <a:solidFill>
                  <a:prstClr val="black"/>
                </a:solidFill>
              </a:rPr>
              <a:pPr/>
              <a:t>2</a:t>
            </a:fld>
            <a:endParaRPr lang="en-US" alt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itchFamily="34" charset="-128"/>
            </a:endParaRP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089CAF71-CF8F-40B3-A8C0-0391AC7E0D7B}" type="slidenum">
              <a:rPr lang="en-US" altLang="en-US">
                <a:solidFill>
                  <a:prstClr val="black"/>
                </a:solidFill>
              </a:rPr>
              <a:pPr/>
              <a:t>3</a:t>
            </a:fld>
            <a:endParaRPr lang="en-US" alt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itchFamily="34" charset="-128"/>
            </a:endParaRP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61E1827C-1216-4B05-B744-67509428F238}" type="slidenum">
              <a:rPr lang="en-US" altLang="en-US">
                <a:solidFill>
                  <a:prstClr val="black"/>
                </a:solidFill>
              </a:rPr>
              <a:pPr/>
              <a:t>4</a:t>
            </a:fld>
            <a:endParaRPr lang="en-US" alt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itchFamily="34" charset="-128"/>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D5C1ABB0-961D-433D-A1F9-AC56862C4AAD}" type="slidenum">
              <a:rPr lang="en-US" altLang="en-US">
                <a:solidFill>
                  <a:prstClr val="black"/>
                </a:solidFill>
              </a:rPr>
              <a:pPr/>
              <a:t>5</a:t>
            </a:fld>
            <a:endParaRPr lang="en-US" alt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ea typeface="ＭＳ Ｐゴシック" pitchFamily="34" charset="-128"/>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DB0D0475-6DF8-4EA2-A31A-8ABA9790F9AA}" type="slidenum">
              <a:rPr lang="en-US" altLang="en-US">
                <a:solidFill>
                  <a:prstClr val="black"/>
                </a:solidFill>
              </a:rPr>
              <a:pPr/>
              <a:t>6</a:t>
            </a:fld>
            <a:endParaRPr lang="en-US" alt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itchFamily="34" charset="-128"/>
            </a:endParaRP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C9DB1199-16C5-497A-8C30-541AC9BAEE4C}" type="slidenum">
              <a:rPr lang="en-US" altLang="en-US">
                <a:solidFill>
                  <a:prstClr val="black"/>
                </a:solidFill>
              </a:rPr>
              <a:pPr/>
              <a:t>8</a:t>
            </a:fld>
            <a:endParaRPr lang="en-US" alt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itchFamily="34" charset="-128"/>
            </a:endParaRP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FB0AEC60-7BDE-45B2-BC30-7114CFF0C05B}" type="slidenum">
              <a:rPr lang="en-US" altLang="en-US">
                <a:solidFill>
                  <a:prstClr val="black"/>
                </a:solidFill>
              </a:rPr>
              <a:pPr/>
              <a:t>9</a:t>
            </a:fld>
            <a:endParaRPr lang="en-US"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B13A52-3499-4EA3-9535-CEA32AC66552}" type="datetimeFigureOut">
              <a:rPr lang="en-US" smtClean="0"/>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55B4E-8C1D-407B-B6C8-68BD8581F87E}" type="slidenum">
              <a:rPr lang="en-US" smtClean="0"/>
              <a:t>‹#›</a:t>
            </a:fld>
            <a:endParaRPr lang="en-US"/>
          </a:p>
        </p:txBody>
      </p:sp>
    </p:spTree>
    <p:extLst>
      <p:ext uri="{BB962C8B-B14F-4D97-AF65-F5344CB8AC3E}">
        <p14:creationId xmlns:p14="http://schemas.microsoft.com/office/powerpoint/2010/main" val="3088846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B13A52-3499-4EA3-9535-CEA32AC66552}" type="datetimeFigureOut">
              <a:rPr lang="en-US" smtClean="0"/>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55B4E-8C1D-407B-B6C8-68BD8581F87E}" type="slidenum">
              <a:rPr lang="en-US" smtClean="0"/>
              <a:t>‹#›</a:t>
            </a:fld>
            <a:endParaRPr lang="en-US"/>
          </a:p>
        </p:txBody>
      </p:sp>
    </p:spTree>
    <p:extLst>
      <p:ext uri="{BB962C8B-B14F-4D97-AF65-F5344CB8AC3E}">
        <p14:creationId xmlns:p14="http://schemas.microsoft.com/office/powerpoint/2010/main" val="363711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B13A52-3499-4EA3-9535-CEA32AC66552}" type="datetimeFigureOut">
              <a:rPr lang="en-US" smtClean="0"/>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55B4E-8C1D-407B-B6C8-68BD8581F87E}" type="slidenum">
              <a:rPr lang="en-US" smtClean="0"/>
              <a:t>‹#›</a:t>
            </a:fld>
            <a:endParaRPr lang="en-US"/>
          </a:p>
        </p:txBody>
      </p:sp>
    </p:spTree>
    <p:extLst>
      <p:ext uri="{BB962C8B-B14F-4D97-AF65-F5344CB8AC3E}">
        <p14:creationId xmlns:p14="http://schemas.microsoft.com/office/powerpoint/2010/main" val="634631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smtClean="0"/>
              <a:t>Click to edit Master title style</a:t>
            </a:r>
            <a:endParaRPr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endParaRPr lang="en-US">
              <a:solidFill>
                <a:prstClr val="white"/>
              </a:solidFill>
            </a:endParaRPr>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r>
              <a:rPr lang="en-US">
                <a:solidFill>
                  <a:prstClr val="white"/>
                </a:solidFill>
              </a:rPr>
              <a:t>Copyright © 2015 Carolina Academic Press. All rights reserved.</a:t>
            </a:r>
          </a:p>
        </p:txBody>
      </p:sp>
      <p:sp>
        <p:nvSpPr>
          <p:cNvPr id="7" name="Slide Number Placeholder 28"/>
          <p:cNvSpPr>
            <a:spLocks noGrp="1"/>
          </p:cNvSpPr>
          <p:nvPr>
            <p:ph type="sldNum" sz="quarter" idx="12"/>
          </p:nvPr>
        </p:nvSpPr>
        <p:spPr>
          <a:xfrm>
            <a:off x="8391525" y="5753100"/>
            <a:ext cx="503238" cy="365125"/>
          </a:xfrm>
        </p:spPr>
        <p:txBody>
          <a:bodyPr anchor="ctr"/>
          <a:lstStyle>
            <a:lvl1pPr>
              <a:defRPr sz="1300">
                <a:solidFill>
                  <a:srgbClr val="FFFFFF"/>
                </a:solidFill>
              </a:defRPr>
            </a:lvl1pPr>
          </a:lstStyle>
          <a:p>
            <a:pPr>
              <a:defRPr/>
            </a:pPr>
            <a:fld id="{7AD73923-7720-4828-A1F9-AF984E531407}" type="slidenum">
              <a:rPr lang="en-US" altLang="en-US"/>
              <a:pPr>
                <a:defRPr/>
              </a:pPr>
              <a:t>‹#›</a:t>
            </a:fld>
            <a:endParaRPr lang="en-US" altLang="en-US"/>
          </a:p>
        </p:txBody>
      </p:sp>
    </p:spTree>
    <p:extLst>
      <p:ext uri="{BB962C8B-B14F-4D97-AF65-F5344CB8AC3E}">
        <p14:creationId xmlns:p14="http://schemas.microsoft.com/office/powerpoint/2010/main" val="1976222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882808"/>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endParaRPr lang="en-US">
              <a:solidFill>
                <a:prstClr val="white"/>
              </a:solidFill>
            </a:endParaRPr>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r>
              <a:rPr lang="en-US">
                <a:solidFill>
                  <a:prstClr val="white"/>
                </a:solidFill>
              </a:rPr>
              <a:t>Copyright © 2015 Carolina Academic Press. All rights reserved.</a:t>
            </a:r>
          </a:p>
        </p:txBody>
      </p:sp>
      <p:sp>
        <p:nvSpPr>
          <p:cNvPr id="6" name="Slide Number Placeholder 5"/>
          <p:cNvSpPr>
            <a:spLocks noGrp="1"/>
          </p:cNvSpPr>
          <p:nvPr>
            <p:ph type="sldNum" sz="quarter" idx="12"/>
          </p:nvPr>
        </p:nvSpPr>
        <p:spPr/>
        <p:txBody>
          <a:bodyPr/>
          <a:lstStyle>
            <a:lvl1pPr>
              <a:defRPr/>
            </a:lvl1pPr>
          </a:lstStyle>
          <a:p>
            <a:pPr>
              <a:defRPr/>
            </a:pPr>
            <a:fld id="{BE3D7AAC-4F2C-4711-8316-2A3DD068685A}"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19603347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rotWithShape="1">
          <a:gsLst>
            <a:gs pos="0">
              <a:srgbClr val="000000"/>
            </a:gs>
            <a:gs pos="60001">
              <a:srgbClr val="000000"/>
            </a:gs>
            <a:gs pos="100000">
              <a:srgbClr val="6C6C6C"/>
            </a:gs>
          </a:gsLst>
          <a:lin ang="5400000"/>
        </a:gradFill>
        <a:effectLst/>
      </p:bgPr>
    </p:bg>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endParaRPr lang="en-US">
              <a:solidFill>
                <a:prstClr val="white"/>
              </a:solidFill>
            </a:endParaRPr>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r>
              <a:rPr lang="en-US">
                <a:solidFill>
                  <a:prstClr val="white"/>
                </a:solidFill>
              </a:rPr>
              <a:t>Copyright © 2015 Carolina Academic Press. All rights reserved.</a:t>
            </a:r>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25C6A036-1EE9-4271-8A8F-7322E930AE55}"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199582055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solidFill>
                <a:prstClr val="white"/>
              </a:solidFill>
            </a:endParaRPr>
          </a:p>
        </p:txBody>
      </p:sp>
      <p:sp>
        <p:nvSpPr>
          <p:cNvPr id="6" name="Footer Placeholder 2"/>
          <p:cNvSpPr>
            <a:spLocks noGrp="1"/>
          </p:cNvSpPr>
          <p:nvPr>
            <p:ph type="ftr" sz="quarter" idx="11"/>
          </p:nvPr>
        </p:nvSpPr>
        <p:spPr/>
        <p:txBody>
          <a:bodyPr/>
          <a:lstStyle>
            <a:lvl1pPr>
              <a:defRPr/>
            </a:lvl1pPr>
          </a:lstStyle>
          <a:p>
            <a:pPr>
              <a:defRPr/>
            </a:pPr>
            <a:r>
              <a:rPr lang="en-US">
                <a:solidFill>
                  <a:prstClr val="white"/>
                </a:solidFill>
              </a:rPr>
              <a:t>Copyright © 2015 Carolina Academic Press. All rights reserved.</a:t>
            </a:r>
          </a:p>
        </p:txBody>
      </p:sp>
      <p:sp>
        <p:nvSpPr>
          <p:cNvPr id="7" name="Slide Number Placeholder 22"/>
          <p:cNvSpPr>
            <a:spLocks noGrp="1"/>
          </p:cNvSpPr>
          <p:nvPr>
            <p:ph type="sldNum" sz="quarter" idx="12"/>
          </p:nvPr>
        </p:nvSpPr>
        <p:spPr/>
        <p:txBody>
          <a:bodyPr/>
          <a:lstStyle>
            <a:lvl1pPr>
              <a:defRPr/>
            </a:lvl1pPr>
          </a:lstStyle>
          <a:p>
            <a:pPr>
              <a:defRPr/>
            </a:pPr>
            <a:fld id="{62BAF21E-399C-4920-A249-43E31B6AE36A}"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38030490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endParaRPr lang="en-US">
              <a:solidFill>
                <a:prstClr val="white"/>
              </a:solidFill>
            </a:endParaRPr>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r>
              <a:rPr lang="en-US">
                <a:solidFill>
                  <a:prstClr val="white"/>
                </a:solidFill>
              </a:rPr>
              <a:t>Copyright © 2015 Carolina Academic Press. All rights reserved.</a:t>
            </a:r>
          </a:p>
        </p:txBody>
      </p:sp>
      <p:sp>
        <p:nvSpPr>
          <p:cNvPr id="9" name="Slide Number Placeholder 8"/>
          <p:cNvSpPr>
            <a:spLocks noGrp="1"/>
          </p:cNvSpPr>
          <p:nvPr>
            <p:ph type="sldNum" sz="quarter" idx="12"/>
          </p:nvPr>
        </p:nvSpPr>
        <p:spPr>
          <a:xfrm>
            <a:off x="7589838" y="6483350"/>
            <a:ext cx="503237" cy="301625"/>
          </a:xfrm>
        </p:spPr>
        <p:txBody>
          <a:bodyPr/>
          <a:lstStyle>
            <a:lvl1pPr>
              <a:defRPr/>
            </a:lvl1pPr>
          </a:lstStyle>
          <a:p>
            <a:pPr>
              <a:defRPr/>
            </a:pPr>
            <a:fld id="{8B376342-6C61-4E26-ACE7-F8C1564D7334}"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139920304"/>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solidFill>
                <a:prstClr val="white"/>
              </a:solidFill>
            </a:endParaRPr>
          </a:p>
        </p:txBody>
      </p:sp>
      <p:sp>
        <p:nvSpPr>
          <p:cNvPr id="4" name="Footer Placeholder 2"/>
          <p:cNvSpPr>
            <a:spLocks noGrp="1"/>
          </p:cNvSpPr>
          <p:nvPr>
            <p:ph type="ftr" sz="quarter" idx="11"/>
          </p:nvPr>
        </p:nvSpPr>
        <p:spPr/>
        <p:txBody>
          <a:bodyPr/>
          <a:lstStyle>
            <a:lvl1pPr>
              <a:defRPr/>
            </a:lvl1pPr>
          </a:lstStyle>
          <a:p>
            <a:pPr>
              <a:defRPr/>
            </a:pPr>
            <a:r>
              <a:rPr lang="en-US">
                <a:solidFill>
                  <a:prstClr val="white"/>
                </a:solidFill>
              </a:rPr>
              <a:t>Copyright © 2015 Carolina Academic Press. All rights reserved.</a:t>
            </a:r>
          </a:p>
        </p:txBody>
      </p:sp>
      <p:sp>
        <p:nvSpPr>
          <p:cNvPr id="5" name="Slide Number Placeholder 22"/>
          <p:cNvSpPr>
            <a:spLocks noGrp="1"/>
          </p:cNvSpPr>
          <p:nvPr>
            <p:ph type="sldNum" sz="quarter" idx="12"/>
          </p:nvPr>
        </p:nvSpPr>
        <p:spPr/>
        <p:txBody>
          <a:bodyPr/>
          <a:lstStyle>
            <a:lvl1pPr>
              <a:defRPr/>
            </a:lvl1pPr>
          </a:lstStyle>
          <a:p>
            <a:pPr>
              <a:defRPr/>
            </a:pPr>
            <a:fld id="{F9EF59EF-CC36-4DEA-898A-5A562A4CFB8A}"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39442679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solidFill>
                <a:prstClr val="white"/>
              </a:solidFill>
            </a:endParaRPr>
          </a:p>
        </p:txBody>
      </p:sp>
      <p:sp>
        <p:nvSpPr>
          <p:cNvPr id="3" name="Footer Placeholder 2"/>
          <p:cNvSpPr>
            <a:spLocks noGrp="1"/>
          </p:cNvSpPr>
          <p:nvPr>
            <p:ph type="ftr" sz="quarter" idx="11"/>
          </p:nvPr>
        </p:nvSpPr>
        <p:spPr/>
        <p:txBody>
          <a:bodyPr/>
          <a:lstStyle>
            <a:lvl1pPr>
              <a:defRPr/>
            </a:lvl1pPr>
          </a:lstStyle>
          <a:p>
            <a:pPr>
              <a:defRPr/>
            </a:pPr>
            <a:r>
              <a:rPr lang="en-US">
                <a:solidFill>
                  <a:prstClr val="white"/>
                </a:solidFill>
              </a:rPr>
              <a:t>Copyright © 2015 Carolina Academic Press. All rights reserved.</a:t>
            </a:r>
          </a:p>
        </p:txBody>
      </p:sp>
      <p:sp>
        <p:nvSpPr>
          <p:cNvPr id="4" name="Slide Number Placeholder 22"/>
          <p:cNvSpPr>
            <a:spLocks noGrp="1"/>
          </p:cNvSpPr>
          <p:nvPr>
            <p:ph type="sldNum" sz="quarter" idx="12"/>
          </p:nvPr>
        </p:nvSpPr>
        <p:spPr/>
        <p:txBody>
          <a:bodyPr/>
          <a:lstStyle>
            <a:lvl1pPr>
              <a:defRPr/>
            </a:lvl1pPr>
          </a:lstStyle>
          <a:p>
            <a:pPr>
              <a:defRPr/>
            </a:pPr>
            <a:fld id="{F22F795F-C4A0-4D92-9179-BDDF10C5851C}"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32929059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endParaRPr lang="en-US">
              <a:solidFill>
                <a:prstClr val="white"/>
              </a:solidFill>
            </a:endParaRPr>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r>
              <a:rPr lang="en-US">
                <a:solidFill>
                  <a:prstClr val="white"/>
                </a:solidFill>
              </a:rPr>
              <a:t>Copyright © 2015 Carolina Academic Press. All rights reserved.</a:t>
            </a:r>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B61AC90A-3BFD-4692-A5DD-3E4F7C9A2BF2}"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3962290950"/>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B13A52-3499-4EA3-9535-CEA32AC66552}" type="datetimeFigureOut">
              <a:rPr lang="en-US" smtClean="0"/>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55B4E-8C1D-407B-B6C8-68BD8581F87E}" type="slidenum">
              <a:rPr lang="en-US" smtClean="0"/>
              <a:t>‹#›</a:t>
            </a:fld>
            <a:endParaRPr lang="en-US"/>
          </a:p>
        </p:txBody>
      </p:sp>
    </p:spTree>
    <p:extLst>
      <p:ext uri="{BB962C8B-B14F-4D97-AF65-F5344CB8AC3E}">
        <p14:creationId xmlns:p14="http://schemas.microsoft.com/office/powerpoint/2010/main" val="30272526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rotWithShape="1">
          <a:gsLst>
            <a:gs pos="0">
              <a:srgbClr val="000000"/>
            </a:gs>
            <a:gs pos="60001">
              <a:srgbClr val="000000"/>
            </a:gs>
            <a:gs pos="100000">
              <a:srgbClr val="6C6C6C"/>
            </a:gs>
          </a:gsLst>
          <a:lin ang="54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endParaRPr lang="en-US">
              <a:solidFill>
                <a:prstClr val="white"/>
              </a:solidFill>
            </a:endParaRPr>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r>
              <a:rPr lang="en-US">
                <a:solidFill>
                  <a:prstClr val="white"/>
                </a:solidFill>
              </a:rPr>
              <a:t>Copyright © 2015 Carolina Academic Press. All rights reserved.</a:t>
            </a:r>
          </a:p>
        </p:txBody>
      </p:sp>
      <p:sp>
        <p:nvSpPr>
          <p:cNvPr id="7" name="Slide Number Placeholder 6"/>
          <p:cNvSpPr>
            <a:spLocks noGrp="1"/>
          </p:cNvSpPr>
          <p:nvPr>
            <p:ph type="sldNum" sz="quarter" idx="12"/>
          </p:nvPr>
        </p:nvSpPr>
        <p:spPr>
          <a:xfrm>
            <a:off x="8216900" y="6556375"/>
            <a:ext cx="366713" cy="301625"/>
          </a:xfrm>
        </p:spPr>
        <p:txBody>
          <a:bodyPr/>
          <a:lstStyle>
            <a:lvl1pPr>
              <a:defRPr sz="900"/>
            </a:lvl1pPr>
          </a:lstStyle>
          <a:p>
            <a:pPr>
              <a:defRPr/>
            </a:pPr>
            <a:fld id="{95444FF0-5C60-4E00-A7EF-F50B7940A502}"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3135144164"/>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solidFill>
                <a:prstClr val="white"/>
              </a:solidFill>
            </a:endParaRPr>
          </a:p>
        </p:txBody>
      </p:sp>
      <p:sp>
        <p:nvSpPr>
          <p:cNvPr id="5" name="Footer Placeholder 2"/>
          <p:cNvSpPr>
            <a:spLocks noGrp="1"/>
          </p:cNvSpPr>
          <p:nvPr>
            <p:ph type="ftr" sz="quarter" idx="11"/>
          </p:nvPr>
        </p:nvSpPr>
        <p:spPr/>
        <p:txBody>
          <a:bodyPr/>
          <a:lstStyle>
            <a:lvl1pPr>
              <a:defRPr/>
            </a:lvl1pPr>
          </a:lstStyle>
          <a:p>
            <a:pPr>
              <a:defRPr/>
            </a:pPr>
            <a:r>
              <a:rPr lang="en-US">
                <a:solidFill>
                  <a:prstClr val="white"/>
                </a:solidFill>
              </a:rPr>
              <a:t>Copyright © 2015 Carolina Academic Press. All rights reserved.</a:t>
            </a:r>
          </a:p>
        </p:txBody>
      </p:sp>
      <p:sp>
        <p:nvSpPr>
          <p:cNvPr id="6" name="Slide Number Placeholder 22"/>
          <p:cNvSpPr>
            <a:spLocks noGrp="1"/>
          </p:cNvSpPr>
          <p:nvPr>
            <p:ph type="sldNum" sz="quarter" idx="12"/>
          </p:nvPr>
        </p:nvSpPr>
        <p:spPr/>
        <p:txBody>
          <a:bodyPr/>
          <a:lstStyle>
            <a:lvl1pPr>
              <a:defRPr/>
            </a:lvl1pPr>
          </a:lstStyle>
          <a:p>
            <a:pPr>
              <a:defRPr/>
            </a:pPr>
            <a:fld id="{5BF56A3D-ADCA-4D97-B951-61D7E0D717CF}"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2801222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solidFill>
                <a:prstClr val="white"/>
              </a:solidFill>
            </a:endParaRPr>
          </a:p>
        </p:txBody>
      </p:sp>
      <p:sp>
        <p:nvSpPr>
          <p:cNvPr id="5" name="Footer Placeholder 2"/>
          <p:cNvSpPr>
            <a:spLocks noGrp="1"/>
          </p:cNvSpPr>
          <p:nvPr>
            <p:ph type="ftr" sz="quarter" idx="11"/>
          </p:nvPr>
        </p:nvSpPr>
        <p:spPr/>
        <p:txBody>
          <a:bodyPr/>
          <a:lstStyle>
            <a:lvl1pPr>
              <a:defRPr/>
            </a:lvl1pPr>
          </a:lstStyle>
          <a:p>
            <a:pPr>
              <a:defRPr/>
            </a:pPr>
            <a:r>
              <a:rPr lang="en-US">
                <a:solidFill>
                  <a:prstClr val="white"/>
                </a:solidFill>
              </a:rPr>
              <a:t>Copyright © 2015 Carolina Academic Press. All rights reserved.</a:t>
            </a:r>
          </a:p>
        </p:txBody>
      </p:sp>
      <p:sp>
        <p:nvSpPr>
          <p:cNvPr id="6" name="Slide Number Placeholder 22"/>
          <p:cNvSpPr>
            <a:spLocks noGrp="1"/>
          </p:cNvSpPr>
          <p:nvPr>
            <p:ph type="sldNum" sz="quarter" idx="12"/>
          </p:nvPr>
        </p:nvSpPr>
        <p:spPr/>
        <p:txBody>
          <a:bodyPr/>
          <a:lstStyle>
            <a:lvl1pPr>
              <a:defRPr/>
            </a:lvl1pPr>
          </a:lstStyle>
          <a:p>
            <a:pPr>
              <a:defRPr/>
            </a:pPr>
            <a:fld id="{A50519E6-E96C-46AD-BADF-9C97101B2D9B}"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7677674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838200" y="1905000"/>
            <a:ext cx="3927475" cy="4191000"/>
          </a:xfrm>
        </p:spPr>
        <p:txBody>
          <a:bodyPr>
            <a:normAutofit/>
          </a:bodyPr>
          <a:lstStyle/>
          <a:p>
            <a:pPr lvl="0"/>
            <a:endParaRPr lang="en-US" noProof="0" smtClean="0"/>
          </a:p>
        </p:txBody>
      </p:sp>
      <p:sp>
        <p:nvSpPr>
          <p:cNvPr id="4" name="Text Placeholder 3"/>
          <p:cNvSpPr>
            <a:spLocks noGrp="1"/>
          </p:cNvSpPr>
          <p:nvPr>
            <p:ph type="body" sz="half" idx="2"/>
          </p:nvPr>
        </p:nvSpPr>
        <p:spPr>
          <a:xfrm>
            <a:off x="4918075" y="1905000"/>
            <a:ext cx="39274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solidFill>
                <a:prstClr val="white"/>
              </a:solidFill>
            </a:endParaRPr>
          </a:p>
        </p:txBody>
      </p:sp>
      <p:sp>
        <p:nvSpPr>
          <p:cNvPr id="6" name="Footer Placeholder 2"/>
          <p:cNvSpPr>
            <a:spLocks noGrp="1"/>
          </p:cNvSpPr>
          <p:nvPr>
            <p:ph type="ftr" sz="quarter" idx="11"/>
          </p:nvPr>
        </p:nvSpPr>
        <p:spPr/>
        <p:txBody>
          <a:bodyPr/>
          <a:lstStyle>
            <a:lvl1pPr>
              <a:defRPr/>
            </a:lvl1pPr>
          </a:lstStyle>
          <a:p>
            <a:pPr>
              <a:defRPr/>
            </a:pPr>
            <a:r>
              <a:rPr lang="en-US">
                <a:solidFill>
                  <a:prstClr val="white"/>
                </a:solidFill>
              </a:rPr>
              <a:t>Copyright © 2015 Carolina Academic Press. All rights reserved.</a:t>
            </a:r>
          </a:p>
        </p:txBody>
      </p:sp>
      <p:sp>
        <p:nvSpPr>
          <p:cNvPr id="7" name="Slide Number Placeholder 22"/>
          <p:cNvSpPr>
            <a:spLocks noGrp="1"/>
          </p:cNvSpPr>
          <p:nvPr>
            <p:ph type="sldNum" sz="quarter" idx="12"/>
          </p:nvPr>
        </p:nvSpPr>
        <p:spPr/>
        <p:txBody>
          <a:bodyPr/>
          <a:lstStyle>
            <a:lvl1pPr>
              <a:defRPr/>
            </a:lvl1pPr>
          </a:lstStyle>
          <a:p>
            <a:pPr>
              <a:defRPr/>
            </a:pPr>
            <a:fld id="{DEF3A7B0-967C-4137-A854-D9404B3E5FE9}"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37021937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05000"/>
            <a:ext cx="39274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918075" y="1905000"/>
            <a:ext cx="3927475" cy="4191000"/>
          </a:xfrm>
        </p:spPr>
        <p:txBody>
          <a:bodyPr>
            <a:normAutofit/>
          </a:bodyPr>
          <a:lstStyle/>
          <a:p>
            <a:pPr lvl="0"/>
            <a:endParaRPr lang="en-US" noProof="0" smtClean="0"/>
          </a:p>
        </p:txBody>
      </p:sp>
      <p:sp>
        <p:nvSpPr>
          <p:cNvPr id="5" name="Date Placeholder 13"/>
          <p:cNvSpPr>
            <a:spLocks noGrp="1"/>
          </p:cNvSpPr>
          <p:nvPr>
            <p:ph type="dt" sz="half" idx="10"/>
          </p:nvPr>
        </p:nvSpPr>
        <p:spPr/>
        <p:txBody>
          <a:bodyPr/>
          <a:lstStyle>
            <a:lvl1pPr>
              <a:defRPr/>
            </a:lvl1pPr>
          </a:lstStyle>
          <a:p>
            <a:pPr>
              <a:defRPr/>
            </a:pPr>
            <a:endParaRPr lang="en-US">
              <a:solidFill>
                <a:prstClr val="white"/>
              </a:solidFill>
            </a:endParaRPr>
          </a:p>
        </p:txBody>
      </p:sp>
      <p:sp>
        <p:nvSpPr>
          <p:cNvPr id="6" name="Footer Placeholder 2"/>
          <p:cNvSpPr>
            <a:spLocks noGrp="1"/>
          </p:cNvSpPr>
          <p:nvPr>
            <p:ph type="ftr" sz="quarter" idx="11"/>
          </p:nvPr>
        </p:nvSpPr>
        <p:spPr/>
        <p:txBody>
          <a:bodyPr/>
          <a:lstStyle>
            <a:lvl1pPr>
              <a:defRPr/>
            </a:lvl1pPr>
          </a:lstStyle>
          <a:p>
            <a:pPr>
              <a:defRPr/>
            </a:pPr>
            <a:r>
              <a:rPr lang="en-US">
                <a:solidFill>
                  <a:prstClr val="white"/>
                </a:solidFill>
              </a:rPr>
              <a:t>Copyright © 2015 Carolina Academic Press. All rights reserved.</a:t>
            </a:r>
          </a:p>
        </p:txBody>
      </p:sp>
      <p:sp>
        <p:nvSpPr>
          <p:cNvPr id="7" name="Slide Number Placeholder 22"/>
          <p:cNvSpPr>
            <a:spLocks noGrp="1"/>
          </p:cNvSpPr>
          <p:nvPr>
            <p:ph type="sldNum" sz="quarter" idx="12"/>
          </p:nvPr>
        </p:nvSpPr>
        <p:spPr/>
        <p:txBody>
          <a:bodyPr/>
          <a:lstStyle>
            <a:lvl1pPr>
              <a:defRPr/>
            </a:lvl1pPr>
          </a:lstStyle>
          <a:p>
            <a:pPr>
              <a:defRPr/>
            </a:pPr>
            <a:fld id="{EC34A23B-7349-4CBF-9717-F4ECBEF4A012}"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2844246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B13A52-3499-4EA3-9535-CEA32AC66552}" type="datetimeFigureOut">
              <a:rPr lang="en-US" smtClean="0"/>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55B4E-8C1D-407B-B6C8-68BD8581F87E}" type="slidenum">
              <a:rPr lang="en-US" smtClean="0"/>
              <a:t>‹#›</a:t>
            </a:fld>
            <a:endParaRPr lang="en-US"/>
          </a:p>
        </p:txBody>
      </p:sp>
    </p:spTree>
    <p:extLst>
      <p:ext uri="{BB962C8B-B14F-4D97-AF65-F5344CB8AC3E}">
        <p14:creationId xmlns:p14="http://schemas.microsoft.com/office/powerpoint/2010/main" val="4191359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B13A52-3499-4EA3-9535-CEA32AC66552}" type="datetimeFigureOut">
              <a:rPr lang="en-US" smtClean="0"/>
              <a:t>7/24/2015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855B4E-8C1D-407B-B6C8-68BD8581F87E}" type="slidenum">
              <a:rPr lang="en-US" smtClean="0"/>
              <a:t>‹#›</a:t>
            </a:fld>
            <a:endParaRPr lang="en-US"/>
          </a:p>
        </p:txBody>
      </p:sp>
    </p:spTree>
    <p:extLst>
      <p:ext uri="{BB962C8B-B14F-4D97-AF65-F5344CB8AC3E}">
        <p14:creationId xmlns:p14="http://schemas.microsoft.com/office/powerpoint/2010/main" val="2710948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B13A52-3499-4EA3-9535-CEA32AC66552}" type="datetimeFigureOut">
              <a:rPr lang="en-US" smtClean="0"/>
              <a:t>7/24/2015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855B4E-8C1D-407B-B6C8-68BD8581F87E}" type="slidenum">
              <a:rPr lang="en-US" smtClean="0"/>
              <a:t>‹#›</a:t>
            </a:fld>
            <a:endParaRPr lang="en-US"/>
          </a:p>
        </p:txBody>
      </p:sp>
    </p:spTree>
    <p:extLst>
      <p:ext uri="{BB962C8B-B14F-4D97-AF65-F5344CB8AC3E}">
        <p14:creationId xmlns:p14="http://schemas.microsoft.com/office/powerpoint/2010/main" val="3947871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B13A52-3499-4EA3-9535-CEA32AC66552}" type="datetimeFigureOut">
              <a:rPr lang="en-US" smtClean="0"/>
              <a:t>7/24/2015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855B4E-8C1D-407B-B6C8-68BD8581F87E}" type="slidenum">
              <a:rPr lang="en-US" smtClean="0"/>
              <a:t>‹#›</a:t>
            </a:fld>
            <a:endParaRPr lang="en-US"/>
          </a:p>
        </p:txBody>
      </p:sp>
    </p:spTree>
    <p:extLst>
      <p:ext uri="{BB962C8B-B14F-4D97-AF65-F5344CB8AC3E}">
        <p14:creationId xmlns:p14="http://schemas.microsoft.com/office/powerpoint/2010/main" val="2234918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B13A52-3499-4EA3-9535-CEA32AC66552}" type="datetimeFigureOut">
              <a:rPr lang="en-US" smtClean="0"/>
              <a:t>7/24/2015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855B4E-8C1D-407B-B6C8-68BD8581F87E}" type="slidenum">
              <a:rPr lang="en-US" smtClean="0"/>
              <a:t>‹#›</a:t>
            </a:fld>
            <a:endParaRPr lang="en-US"/>
          </a:p>
        </p:txBody>
      </p:sp>
    </p:spTree>
    <p:extLst>
      <p:ext uri="{BB962C8B-B14F-4D97-AF65-F5344CB8AC3E}">
        <p14:creationId xmlns:p14="http://schemas.microsoft.com/office/powerpoint/2010/main" val="441249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B13A52-3499-4EA3-9535-CEA32AC66552}" type="datetimeFigureOut">
              <a:rPr lang="en-US" smtClean="0"/>
              <a:t>7/24/2015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855B4E-8C1D-407B-B6C8-68BD8581F87E}" type="slidenum">
              <a:rPr lang="en-US" smtClean="0"/>
              <a:t>‹#›</a:t>
            </a:fld>
            <a:endParaRPr lang="en-US"/>
          </a:p>
        </p:txBody>
      </p:sp>
    </p:spTree>
    <p:extLst>
      <p:ext uri="{BB962C8B-B14F-4D97-AF65-F5344CB8AC3E}">
        <p14:creationId xmlns:p14="http://schemas.microsoft.com/office/powerpoint/2010/main" val="1669406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B13A52-3499-4EA3-9535-CEA32AC66552}" type="datetimeFigureOut">
              <a:rPr lang="en-US" smtClean="0"/>
              <a:t>7/24/2015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855B4E-8C1D-407B-B6C8-68BD8581F87E}" type="slidenum">
              <a:rPr lang="en-US" smtClean="0"/>
              <a:t>‹#›</a:t>
            </a:fld>
            <a:endParaRPr lang="en-US"/>
          </a:p>
        </p:txBody>
      </p:sp>
    </p:spTree>
    <p:extLst>
      <p:ext uri="{BB962C8B-B14F-4D97-AF65-F5344CB8AC3E}">
        <p14:creationId xmlns:p14="http://schemas.microsoft.com/office/powerpoint/2010/main" val="2678296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B13A52-3499-4EA3-9535-CEA32AC66552}" type="datetimeFigureOut">
              <a:rPr lang="en-US" smtClean="0"/>
              <a:t>7/24/2015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855B4E-8C1D-407B-B6C8-68BD8581F87E}" type="slidenum">
              <a:rPr lang="en-US" smtClean="0"/>
              <a:t>‹#›</a:t>
            </a:fld>
            <a:endParaRPr lang="en-US"/>
          </a:p>
        </p:txBody>
      </p:sp>
    </p:spTree>
    <p:extLst>
      <p:ext uri="{BB962C8B-B14F-4D97-AF65-F5344CB8AC3E}">
        <p14:creationId xmlns:p14="http://schemas.microsoft.com/office/powerpoint/2010/main" val="1823041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212121"/>
            </a:gs>
            <a:gs pos="60001">
              <a:srgbClr val="303030"/>
            </a:gs>
            <a:gs pos="100000">
              <a:srgbClr val="757575"/>
            </a:gs>
          </a:gsLst>
          <a:lin ang="5400000"/>
        </a:gradFill>
        <a:effectLst/>
      </p:bgPr>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smtClean="0"/>
              <a:t>Click to edit Master title style</a:t>
            </a:r>
            <a:endParaRPr lang="en-US"/>
          </a:p>
        </p:txBody>
      </p:sp>
      <p:sp>
        <p:nvSpPr>
          <p:cNvPr id="1030" name="Text Placeholder 12"/>
          <p:cNvSpPr>
            <a:spLocks noGrp="1"/>
          </p:cNvSpPr>
          <p:nvPr>
            <p:ph type="body" idx="1"/>
          </p:nvPr>
        </p:nvSpPr>
        <p:spPr bwMode="auto">
          <a:xfrm>
            <a:off x="457200" y="1882775"/>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a:solidFill>
                  <a:schemeClr val="tx1"/>
                </a:solidFill>
                <a:latin typeface="Arial" charset="0"/>
                <a:ea typeface="+mn-ea"/>
              </a:defRPr>
            </a:lvl1pPr>
          </a:lstStyle>
          <a:p>
            <a:pPr fontAlgn="base">
              <a:spcBef>
                <a:spcPct val="0"/>
              </a:spcBef>
              <a:spcAft>
                <a:spcPct val="0"/>
              </a:spcAft>
              <a:defRPr/>
            </a:pPr>
            <a:endParaRPr lang="en-US">
              <a:solidFill>
                <a:prstClr val="white"/>
              </a:solidFill>
            </a:endParaRPr>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a:solidFill>
                  <a:schemeClr val="tx1"/>
                </a:solidFill>
                <a:latin typeface="Arial" charset="0"/>
                <a:ea typeface="+mn-ea"/>
              </a:defRPr>
            </a:lvl1pPr>
          </a:lstStyle>
          <a:p>
            <a:pPr fontAlgn="base">
              <a:spcBef>
                <a:spcPct val="0"/>
              </a:spcBef>
              <a:spcAft>
                <a:spcPct val="0"/>
              </a:spcAft>
              <a:defRPr/>
            </a:pPr>
            <a:r>
              <a:rPr lang="en-US">
                <a:solidFill>
                  <a:prstClr val="white"/>
                </a:solidFill>
              </a:rPr>
              <a:t>Copyright © 2015 Carolina Academic Press. All rights reserved.</a:t>
            </a:r>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wrap="square" lIns="91440" tIns="45720" rIns="91440" bIns="45720" numCol="1" anchor="b" anchorCtr="0" compatLnSpc="1">
            <a:prstTxWarp prst="textNoShape">
              <a:avLst/>
            </a:prstTxWarp>
          </a:bodyPr>
          <a:lstStyle>
            <a:lvl1pPr algn="ctr" eaLnBrk="1" hangingPunct="1">
              <a:defRPr sz="1200">
                <a:latin typeface="Arial" pitchFamily="34" charset="0"/>
              </a:defRPr>
            </a:lvl1pPr>
          </a:lstStyle>
          <a:p>
            <a:pPr fontAlgn="base">
              <a:spcBef>
                <a:spcPct val="0"/>
              </a:spcBef>
              <a:spcAft>
                <a:spcPct val="0"/>
              </a:spcAft>
              <a:defRPr/>
            </a:pPr>
            <a:fld id="{8995E4FF-6E68-4384-A8D7-0BB6E2CAEC90}" type="slidenum">
              <a:rPr lang="en-US" altLang="en-US">
                <a:solidFill>
                  <a:prstClr val="white"/>
                </a:solidFill>
                <a:ea typeface="ＭＳ Ｐゴシック" pitchFamily="34" charset="-128"/>
              </a:rPr>
              <a:pPr fontAlgn="base">
                <a:spcBef>
                  <a:spcPct val="0"/>
                </a:spcBef>
                <a:spcAft>
                  <a:spcPct val="0"/>
                </a:spcAft>
                <a:defRPr/>
              </a:pPr>
              <a:t>‹#›</a:t>
            </a:fld>
            <a:endParaRPr lang="en-US" altLang="en-US">
              <a:solidFill>
                <a:prstClr val="white"/>
              </a:solidFill>
              <a:ea typeface="ＭＳ Ｐゴシック" pitchFamily="34" charset="-128"/>
            </a:endParaRPr>
          </a:p>
        </p:txBody>
      </p:sp>
    </p:spTree>
    <p:extLst>
      <p:ext uri="{BB962C8B-B14F-4D97-AF65-F5344CB8AC3E}">
        <p14:creationId xmlns:p14="http://schemas.microsoft.com/office/powerpoint/2010/main" val="392685483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9553"/>
          </a:solidFill>
          <a:effectLst>
            <a:outerShdw blurRad="26000" dist="26000" dir="14500000" algn="tl" rotWithShape="0">
              <a:srgbClr val="000000">
                <a:alpha val="40000"/>
              </a:srgbClr>
            </a:outerShdw>
          </a:effectLst>
          <a:latin typeface="+mj-lt"/>
          <a:ea typeface="ＭＳ Ｐゴシック" charset="0"/>
          <a:cs typeface="+mj-cs"/>
        </a:defRPr>
      </a:lvl1pPr>
      <a:lvl2pPr marL="484188" indent="-484188" algn="l" rtl="0" eaLnBrk="0" fontAlgn="base" hangingPunct="0">
        <a:spcBef>
          <a:spcPct val="0"/>
        </a:spcBef>
        <a:spcAft>
          <a:spcPct val="0"/>
        </a:spcAft>
        <a:defRPr sz="4200">
          <a:solidFill>
            <a:srgbClr val="FF9553"/>
          </a:solidFill>
          <a:latin typeface="Century Gothic" pitchFamily="34" charset="0"/>
          <a:ea typeface="ＭＳ Ｐゴシック" charset="0"/>
        </a:defRPr>
      </a:lvl2pPr>
      <a:lvl3pPr marL="484188" indent="-484188" algn="l" rtl="0" eaLnBrk="0" fontAlgn="base" hangingPunct="0">
        <a:spcBef>
          <a:spcPct val="0"/>
        </a:spcBef>
        <a:spcAft>
          <a:spcPct val="0"/>
        </a:spcAft>
        <a:defRPr sz="4200">
          <a:solidFill>
            <a:srgbClr val="FF9553"/>
          </a:solidFill>
          <a:latin typeface="Century Gothic" pitchFamily="34" charset="0"/>
          <a:ea typeface="ＭＳ Ｐゴシック" charset="0"/>
        </a:defRPr>
      </a:lvl3pPr>
      <a:lvl4pPr marL="484188" indent="-484188" algn="l" rtl="0" eaLnBrk="0" fontAlgn="base" hangingPunct="0">
        <a:spcBef>
          <a:spcPct val="0"/>
        </a:spcBef>
        <a:spcAft>
          <a:spcPct val="0"/>
        </a:spcAft>
        <a:defRPr sz="4200">
          <a:solidFill>
            <a:srgbClr val="FF9553"/>
          </a:solidFill>
          <a:latin typeface="Century Gothic" pitchFamily="34" charset="0"/>
          <a:ea typeface="ＭＳ Ｐゴシック" charset="0"/>
        </a:defRPr>
      </a:lvl4pPr>
      <a:lvl5pPr marL="484188" indent="-484188" algn="l" rtl="0" eaLnBrk="0" fontAlgn="base" hangingPunct="0">
        <a:spcBef>
          <a:spcPct val="0"/>
        </a:spcBef>
        <a:spcAft>
          <a:spcPct val="0"/>
        </a:spcAft>
        <a:defRPr sz="4200">
          <a:solidFill>
            <a:srgbClr val="FF9553"/>
          </a:solidFill>
          <a:latin typeface="Century Gothic" pitchFamily="34" charset="0"/>
          <a:ea typeface="ＭＳ Ｐゴシック" charset="0"/>
        </a:defRPr>
      </a:lvl5pPr>
      <a:lvl6pPr marL="941388" indent="-484188" algn="l" rtl="0" fontAlgn="base">
        <a:spcBef>
          <a:spcPct val="0"/>
        </a:spcBef>
        <a:spcAft>
          <a:spcPct val="0"/>
        </a:spcAft>
        <a:defRPr sz="4200">
          <a:solidFill>
            <a:srgbClr val="FF9553"/>
          </a:solidFill>
          <a:latin typeface="Century Gothic" pitchFamily="34" charset="0"/>
        </a:defRPr>
      </a:lvl6pPr>
      <a:lvl7pPr marL="1398588" indent="-484188" algn="l" rtl="0" fontAlgn="base">
        <a:spcBef>
          <a:spcPct val="0"/>
        </a:spcBef>
        <a:spcAft>
          <a:spcPct val="0"/>
        </a:spcAft>
        <a:defRPr sz="4200">
          <a:solidFill>
            <a:srgbClr val="FF9553"/>
          </a:solidFill>
          <a:latin typeface="Century Gothic" pitchFamily="34" charset="0"/>
        </a:defRPr>
      </a:lvl7pPr>
      <a:lvl8pPr marL="1855788" indent="-484188" algn="l" rtl="0" fontAlgn="base">
        <a:spcBef>
          <a:spcPct val="0"/>
        </a:spcBef>
        <a:spcAft>
          <a:spcPct val="0"/>
        </a:spcAft>
        <a:defRPr sz="4200">
          <a:solidFill>
            <a:srgbClr val="FF9553"/>
          </a:solidFill>
          <a:latin typeface="Century Gothic" pitchFamily="34" charset="0"/>
        </a:defRPr>
      </a:lvl8pPr>
      <a:lvl9pPr marL="2312988" indent="-484188" algn="l" rtl="0" fontAlgn="base">
        <a:spcBef>
          <a:spcPct val="0"/>
        </a:spcBef>
        <a:spcAft>
          <a:spcPct val="0"/>
        </a:spcAft>
        <a:defRPr sz="4200">
          <a:solidFill>
            <a:srgbClr val="FF9553"/>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ＭＳ Ｐゴシック" charset="0"/>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ＭＳ Ｐゴシック" charset="0"/>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ＭＳ Ｐゴシック" charset="0"/>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ＭＳ Ｐゴシック" charset="0"/>
          <a:cs typeface="+mn-cs"/>
        </a:defRPr>
      </a:lvl4pPr>
      <a:lvl5pPr marL="1600200" indent="-209550" algn="l" rtl="0" eaLnBrk="0" fontAlgn="base" hangingPunct="0">
        <a:spcBef>
          <a:spcPct val="20000"/>
        </a:spcBef>
        <a:spcAft>
          <a:spcPct val="0"/>
        </a:spcAft>
        <a:buClr>
          <a:srgbClr val="F4AB89"/>
        </a:buClr>
        <a:buFont typeface="Wingdings 2" pitchFamily="18" charset="2"/>
        <a:buChar char=""/>
        <a:defRPr sz="1900" kern="1200">
          <a:solidFill>
            <a:schemeClr val="tx1"/>
          </a:solidFill>
          <a:latin typeface="+mn-lt"/>
          <a:ea typeface="ＭＳ Ｐゴシック" charset="0"/>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tags" Target="../tags/tag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tags" Target="../tags/tag3.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2438400"/>
            <a:ext cx="7620000" cy="990600"/>
          </a:xfrm>
        </p:spPr>
        <p:txBody>
          <a:bodyPr>
            <a:noAutofit/>
          </a:bodyPr>
          <a:lstStyle/>
          <a:p>
            <a:pPr marL="484632" indent="0" eaLnBrk="1" fontAlgn="auto" hangingPunct="1">
              <a:spcAft>
                <a:spcPts val="0"/>
              </a:spcAft>
              <a:defRPr/>
            </a:pPr>
            <a:r>
              <a:rPr lang="en-US" sz="6600" i="1" dirty="0" smtClean="0">
                <a:solidFill>
                  <a:schemeClr val="accent1"/>
                </a:solidFill>
                <a:latin typeface="Tahoma" pitchFamily="34" charset="0"/>
                <a:ea typeface="+mj-ea"/>
              </a:rPr>
              <a:t>Contracts</a:t>
            </a:r>
          </a:p>
        </p:txBody>
      </p:sp>
      <p:sp>
        <p:nvSpPr>
          <p:cNvPr id="2051" name="Rectangle 3"/>
          <p:cNvSpPr>
            <a:spLocks noGrp="1" noChangeArrowheads="1"/>
          </p:cNvSpPr>
          <p:nvPr>
            <p:ph type="subTitle" idx="1"/>
          </p:nvPr>
        </p:nvSpPr>
        <p:spPr>
          <a:xfrm>
            <a:off x="381000" y="3657600"/>
            <a:ext cx="8153400" cy="1676400"/>
          </a:xfrm>
          <a:ln>
            <a:miter lim="800000"/>
            <a:headEnd/>
            <a:tailEnd/>
          </a:ln>
          <a:extLst>
            <a:ext uri="{FAA26D3D-D897-4be2-8F04-BA451C77F1D7}"/>
          </a:extLst>
        </p:spPr>
        <p:txBody>
          <a:bodyPr>
            <a:normAutofit lnSpcReduction="10000"/>
          </a:bodyPr>
          <a:lstStyle/>
          <a:p>
            <a:pPr eaLnBrk="1" fontAlgn="auto" hangingPunct="1">
              <a:spcAft>
                <a:spcPts val="0"/>
              </a:spcAft>
              <a:buFont typeface="Wingdings 2"/>
              <a:buNone/>
              <a:defRPr/>
            </a:pPr>
            <a:r>
              <a:rPr lang="en-US" sz="3600" b="1" dirty="0" smtClean="0">
                <a:solidFill>
                  <a:schemeClr val="tx2"/>
                </a:solidFill>
                <a:latin typeface="Tahoma" pitchFamily="34" charset="0"/>
                <a:ea typeface="+mn-ea"/>
              </a:rPr>
              <a:t>Intro to Contract Law and Policy</a:t>
            </a:r>
          </a:p>
          <a:p>
            <a:pPr eaLnBrk="1" fontAlgn="auto" hangingPunct="1">
              <a:spcAft>
                <a:spcPts val="0"/>
              </a:spcAft>
              <a:buFont typeface="Wingdings 2"/>
              <a:buNone/>
              <a:defRPr/>
            </a:pPr>
            <a:r>
              <a:rPr lang="en-US" sz="3600" b="1" dirty="0" smtClean="0">
                <a:solidFill>
                  <a:schemeClr val="tx2"/>
                </a:solidFill>
                <a:latin typeface="Tahoma" pitchFamily="34" charset="0"/>
                <a:ea typeface="+mn-ea"/>
              </a:rPr>
              <a:t> UCC vs. Common Law</a:t>
            </a:r>
          </a:p>
          <a:p>
            <a:pPr eaLnBrk="1" fontAlgn="auto" hangingPunct="1">
              <a:spcAft>
                <a:spcPts val="0"/>
              </a:spcAft>
              <a:buFont typeface="Wingdings 2"/>
              <a:buNone/>
              <a:defRPr/>
            </a:pPr>
            <a:r>
              <a:rPr lang="en-US" sz="3800" b="1" dirty="0" smtClean="0">
                <a:solidFill>
                  <a:schemeClr val="tx2"/>
                </a:solidFill>
                <a:latin typeface="Tahoma" pitchFamily="34" charset="0"/>
                <a:ea typeface="+mn-ea"/>
              </a:rPr>
              <a:t>The Big Picture of Contract Law</a:t>
            </a:r>
          </a:p>
        </p:txBody>
      </p:sp>
      <p:sp>
        <p:nvSpPr>
          <p:cNvPr id="11269" name="TextBox 4"/>
          <p:cNvSpPr txBox="1">
            <a:spLocks noChangeArrowheads="1"/>
          </p:cNvSpPr>
          <p:nvPr/>
        </p:nvSpPr>
        <p:spPr bwMode="auto">
          <a:xfrm rot="20981579">
            <a:off x="67900" y="670028"/>
            <a:ext cx="7620000" cy="1446213"/>
          </a:xfrm>
          <a:prstGeom prst="rect">
            <a:avLst/>
          </a:prstGeom>
          <a:noFill/>
          <a:ln w="9525">
            <a:noFill/>
            <a:miter lim="800000"/>
            <a:headEnd/>
            <a:tailEnd/>
          </a:ln>
          <a:effectLst>
            <a:glow rad="228600">
              <a:schemeClr val="accent1">
                <a:satMod val="175000"/>
                <a:alpha val="40000"/>
              </a:schemeClr>
            </a:glow>
          </a:effectLst>
        </p:spPr>
        <p:txBody>
          <a:bodyPr>
            <a:spAutoFit/>
          </a:bodyPr>
          <a:lstStyle>
            <a:lvl1pPr marL="36513">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fontAlgn="base">
              <a:spcBef>
                <a:spcPct val="0"/>
              </a:spcBef>
              <a:spcAft>
                <a:spcPct val="0"/>
              </a:spcAft>
              <a:buClr>
                <a:srgbClr val="F07F09"/>
              </a:buClr>
              <a:buSzPct val="80000"/>
              <a:defRPr/>
            </a:pPr>
            <a:r>
              <a:rPr lang="en-US" altLang="en-US" sz="4400" b="1" smtClean="0">
                <a:solidFill>
                  <a:srgbClr val="FFC000"/>
                </a:solidFill>
                <a:effectLst>
                  <a:outerShdw blurRad="38100" dist="38100" dir="2700000" algn="tl">
                    <a:srgbClr val="000000"/>
                  </a:outerShdw>
                </a:effectLst>
                <a:latin typeface="Tahoma" pitchFamily="34" charset="0"/>
              </a:rPr>
              <a:t>Please Sit with Your Study Group Today</a:t>
            </a:r>
          </a:p>
        </p:txBody>
      </p:sp>
      <p:sp>
        <p:nvSpPr>
          <p:cNvPr id="819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D9C029C8-E32F-45D5-B5AA-DA652239C161}" type="slidenum">
              <a:rPr lang="en-US" altLang="en-US" sz="2400" b="1" smtClean="0">
                <a:solidFill>
                  <a:srgbClr val="FFFFFF"/>
                </a:solidFill>
              </a:rPr>
              <a:pPr/>
              <a:t>1</a:t>
            </a:fld>
            <a:endParaRPr lang="en-US" altLang="en-US" sz="2400" b="1" smtClean="0">
              <a:solidFill>
                <a:srgbClr val="FFFFFF"/>
              </a:solidFill>
            </a:endParaRPr>
          </a:p>
        </p:txBody>
      </p:sp>
      <p:sp>
        <p:nvSpPr>
          <p:cNvPr id="2" name="Footer Placeholder 1"/>
          <p:cNvSpPr>
            <a:spLocks noGrp="1"/>
          </p:cNvSpPr>
          <p:nvPr>
            <p:ph type="ftr" sz="quarter" idx="11"/>
          </p:nvPr>
        </p:nvSpPr>
        <p:spPr/>
        <p:txBody>
          <a:bodyPr/>
          <a:lstStyle/>
          <a:p>
            <a:pPr>
              <a:defRPr/>
            </a:pPr>
            <a:r>
              <a:rPr lang="en-US">
                <a:solidFill>
                  <a:prstClr val="white"/>
                </a:solidFill>
              </a:rPr>
              <a:t>Copyright © 2015 Carolina Academic Press. All rights reserved.</a:t>
            </a:r>
          </a:p>
        </p:txBody>
      </p:sp>
    </p:spTree>
    <p:extLst>
      <p:ext uri="{BB962C8B-B14F-4D97-AF65-F5344CB8AC3E}">
        <p14:creationId xmlns:p14="http://schemas.microsoft.com/office/powerpoint/2010/main" val="2159004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defRPr/>
            </a:pPr>
            <a:r>
              <a:rPr lang="en-US" b="1" i="1" dirty="0" smtClean="0">
                <a:ea typeface="+mj-ea"/>
              </a:rPr>
              <a:t>What do contracts lawyers do?</a:t>
            </a:r>
            <a:endParaRPr lang="en-US" b="1" i="1" dirty="0">
              <a:ea typeface="+mj-ea"/>
            </a:endParaRPr>
          </a:p>
        </p:txBody>
      </p:sp>
      <p:sp>
        <p:nvSpPr>
          <p:cNvPr id="17411" name="Content Placeholder 2"/>
          <p:cNvSpPr>
            <a:spLocks noGrp="1"/>
          </p:cNvSpPr>
          <p:nvPr>
            <p:ph idx="1"/>
          </p:nvPr>
        </p:nvSpPr>
        <p:spPr>
          <a:xfrm>
            <a:off x="228600" y="1882775"/>
            <a:ext cx="8915400" cy="4572000"/>
          </a:xfrm>
        </p:spPr>
        <p:txBody>
          <a:bodyPr/>
          <a:lstStyle/>
          <a:p>
            <a:r>
              <a:rPr lang="en-US" altLang="en-US" sz="2600" b="1" smtClean="0">
                <a:ea typeface="ＭＳ Ｐゴシック" pitchFamily="34" charset="-128"/>
              </a:rPr>
              <a:t>Areas of practice?</a:t>
            </a:r>
          </a:p>
          <a:p>
            <a:endParaRPr lang="en-US" altLang="en-US" sz="2600" b="1" smtClean="0">
              <a:ea typeface="ＭＳ Ｐゴシック" pitchFamily="34" charset="-128"/>
            </a:endParaRPr>
          </a:p>
          <a:p>
            <a:pPr>
              <a:spcBef>
                <a:spcPct val="0"/>
              </a:spcBef>
            </a:pPr>
            <a:r>
              <a:rPr lang="en-US" altLang="en-US" sz="2600" b="1" smtClean="0">
                <a:ea typeface="ＭＳ Ｐゴシック" pitchFamily="34" charset="-128"/>
              </a:rPr>
              <a:t>Three Rs of effective and professional practice in </a:t>
            </a:r>
          </a:p>
          <a:p>
            <a:pPr>
              <a:spcBef>
                <a:spcPct val="0"/>
              </a:spcBef>
              <a:buFont typeface="Wingdings 2" pitchFamily="18" charset="2"/>
              <a:buNone/>
            </a:pPr>
            <a:r>
              <a:rPr lang="en-US" altLang="en-US" sz="2600" b="1" smtClean="0">
                <a:ea typeface="ＭＳ Ｐゴシック" pitchFamily="34" charset="-128"/>
              </a:rPr>
              <a:t>	all fields, including contract law:</a:t>
            </a:r>
          </a:p>
          <a:p>
            <a:pPr lvl="1"/>
            <a:r>
              <a:rPr lang="en-US" altLang="en-US" b="1" u="sng" smtClean="0">
                <a:ea typeface="ＭＳ Ｐゴシック" pitchFamily="34" charset="-128"/>
              </a:rPr>
              <a:t>Respect</a:t>
            </a:r>
            <a:r>
              <a:rPr lang="en-US" altLang="en-US" b="1" smtClean="0">
                <a:ea typeface="ＭＳ Ｐゴシック" pitchFamily="34" charset="-128"/>
              </a:rPr>
              <a:t>: To whom should lawyers show respect?</a:t>
            </a:r>
          </a:p>
          <a:p>
            <a:pPr lvl="1"/>
            <a:r>
              <a:rPr lang="en-US" altLang="en-US" b="1" u="sng" smtClean="0">
                <a:ea typeface="ＭＳ Ｐゴシック" pitchFamily="34" charset="-128"/>
              </a:rPr>
              <a:t>Responsibility</a:t>
            </a:r>
            <a:r>
              <a:rPr lang="en-US" altLang="en-US" b="1" smtClean="0">
                <a:ea typeface="ＭＳ Ｐゴシック" pitchFamily="34" charset="-128"/>
              </a:rPr>
              <a:t>: What does it mean to say lawyers take responsibility?</a:t>
            </a:r>
            <a:endParaRPr lang="en-US" altLang="en-US" b="1" u="sng" smtClean="0">
              <a:ea typeface="ＭＳ Ｐゴシック" pitchFamily="34" charset="-128"/>
            </a:endParaRPr>
          </a:p>
          <a:p>
            <a:pPr lvl="1"/>
            <a:r>
              <a:rPr lang="en-US" altLang="en-US" b="1" u="sng" smtClean="0">
                <a:ea typeface="ＭＳ Ｐゴシック" pitchFamily="34" charset="-128"/>
              </a:rPr>
              <a:t>Reputation</a:t>
            </a:r>
            <a:r>
              <a:rPr lang="en-US" altLang="en-US" b="1" smtClean="0">
                <a:ea typeface="ＭＳ Ｐゴシック" pitchFamily="34" charset="-128"/>
              </a:rPr>
              <a:t>: Why do good lawyers carefully guard their reputations?</a:t>
            </a:r>
            <a:endParaRPr lang="en-US" altLang="en-US" b="1" u="sng" smtClean="0">
              <a:ea typeface="ＭＳ Ｐゴシック" pitchFamily="34" charset="-128"/>
            </a:endParaRPr>
          </a:p>
          <a:p>
            <a:pPr lvl="1"/>
            <a:endParaRPr lang="en-US" altLang="en-US" smtClean="0">
              <a:ea typeface="ＭＳ Ｐゴシック" pitchFamily="34" charset="-128"/>
            </a:endParaRPr>
          </a:p>
        </p:txBody>
      </p:sp>
      <p:sp>
        <p:nvSpPr>
          <p:cNvPr id="17412" name="Slide Number Placeholder 3"/>
          <p:cNvSpPr>
            <a:spLocks noGrp="1"/>
          </p:cNvSpPr>
          <p:nvPr>
            <p:ph type="sldNum" sz="quarter" idx="12"/>
          </p:nvPr>
        </p:nvSpPr>
        <p:spPr bwMode="auto">
          <a:xfrm>
            <a:off x="7589838" y="6481763"/>
            <a:ext cx="944562" cy="376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0B96E7A2-503B-4AB0-B8E7-15F5EA08815A}" type="slidenum">
              <a:rPr lang="en-US" altLang="en-US" sz="2400" b="1" smtClean="0">
                <a:solidFill>
                  <a:prstClr val="white"/>
                </a:solidFill>
              </a:rPr>
              <a:pPr/>
              <a:t>10</a:t>
            </a:fld>
            <a:endParaRPr lang="en-US" altLang="en-US" sz="2400" b="1" smtClean="0">
              <a:solidFill>
                <a:prstClr val="white"/>
              </a:solidFill>
            </a:endParaRPr>
          </a:p>
        </p:txBody>
      </p:sp>
      <p:sp>
        <p:nvSpPr>
          <p:cNvPr id="3" name="Footer Placeholder 2"/>
          <p:cNvSpPr>
            <a:spLocks noGrp="1"/>
          </p:cNvSpPr>
          <p:nvPr>
            <p:ph type="ftr" sz="quarter" idx="11"/>
          </p:nvPr>
        </p:nvSpPr>
        <p:spPr/>
        <p:txBody>
          <a:bodyPr/>
          <a:lstStyle/>
          <a:p>
            <a:pPr>
              <a:defRPr/>
            </a:pPr>
            <a:r>
              <a:rPr lang="en-US">
                <a:solidFill>
                  <a:prstClr val="white"/>
                </a:solidFill>
              </a:rPr>
              <a:t>Copyright © 2015 Carolina Academic Press. All rights reserved.</a:t>
            </a:r>
          </a:p>
        </p:txBody>
      </p:sp>
    </p:spTree>
    <p:extLst>
      <p:ext uri="{BB962C8B-B14F-4D97-AF65-F5344CB8AC3E}">
        <p14:creationId xmlns:p14="http://schemas.microsoft.com/office/powerpoint/2010/main" val="16277317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The full set of PowerPoint slides is available upon adoption. </a:t>
            </a:r>
            <a:br>
              <a:rPr lang="en-US" b="1" dirty="0" smtClean="0"/>
            </a:br>
            <a:r>
              <a:rPr lang="en-US" b="1" smtClean="0"/>
              <a:t>Email crutan@cap-press.com </a:t>
            </a:r>
            <a:br>
              <a:rPr lang="en-US" b="1" smtClean="0"/>
            </a:br>
            <a:r>
              <a:rPr lang="en-US" b="1" smtClean="0"/>
              <a:t>for more information.</a:t>
            </a: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42676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457200" y="457200"/>
            <a:ext cx="8183563" cy="1050925"/>
          </a:xfrm>
        </p:spPr>
        <p:txBody>
          <a:bodyPr/>
          <a:lstStyle/>
          <a:p>
            <a:pPr marL="484632" indent="0" algn="r" eaLnBrk="1" fontAlgn="auto" hangingPunct="1">
              <a:spcAft>
                <a:spcPts val="0"/>
              </a:spcAft>
              <a:defRPr/>
            </a:pPr>
            <a:r>
              <a:rPr lang="en-US" sz="5400" b="1" i="1" dirty="0" smtClean="0">
                <a:solidFill>
                  <a:schemeClr val="accent1"/>
                </a:solidFill>
                <a:latin typeface="Tahoma" pitchFamily="34" charset="0"/>
                <a:ea typeface="+mj-ea"/>
              </a:rPr>
              <a:t>Topical Overview</a:t>
            </a:r>
          </a:p>
        </p:txBody>
      </p:sp>
      <p:sp>
        <p:nvSpPr>
          <p:cNvPr id="8195" name="Rectangle 3"/>
          <p:cNvSpPr>
            <a:spLocks noGrp="1" noRot="1" noChangeArrowheads="1"/>
          </p:cNvSpPr>
          <p:nvPr>
            <p:ph idx="1"/>
          </p:nvPr>
        </p:nvSpPr>
        <p:spPr>
          <a:xfrm>
            <a:off x="457200" y="1981200"/>
            <a:ext cx="8001000" cy="3886200"/>
          </a:xfrm>
        </p:spPr>
        <p:txBody>
          <a:bodyPr/>
          <a:lstStyle/>
          <a:p>
            <a:pPr marL="1168400" lvl="1" indent="-711200" eaLnBrk="1" hangingPunct="1">
              <a:buSzPct val="80000"/>
              <a:buFontTx/>
              <a:buAutoNum type="romanUcPeriod"/>
            </a:pPr>
            <a:r>
              <a:rPr lang="en-US" altLang="en-US" sz="3600" b="1" smtClean="0">
                <a:solidFill>
                  <a:schemeClr val="tx2"/>
                </a:solidFill>
                <a:latin typeface="Tahoma" pitchFamily="34" charset="0"/>
                <a:ea typeface="ＭＳ Ｐゴシック" pitchFamily="34" charset="-128"/>
              </a:rPr>
              <a:t>Introduction to course</a:t>
            </a:r>
          </a:p>
          <a:p>
            <a:pPr marL="1168400" lvl="1" indent="-711200" eaLnBrk="1" hangingPunct="1">
              <a:buSzPct val="80000"/>
              <a:buFontTx/>
              <a:buAutoNum type="romanUcPeriod"/>
            </a:pPr>
            <a:r>
              <a:rPr lang="en-US" altLang="en-US" sz="3600" b="1" smtClean="0">
                <a:solidFill>
                  <a:schemeClr val="tx2"/>
                </a:solidFill>
                <a:latin typeface="Tahoma" pitchFamily="34" charset="0"/>
                <a:ea typeface="ＭＳ Ｐゴシック" pitchFamily="34" charset="-128"/>
              </a:rPr>
              <a:t>Introduction to contract law and contract law practice</a:t>
            </a:r>
          </a:p>
          <a:p>
            <a:pPr marL="1168400" lvl="1" indent="-711200" eaLnBrk="1" hangingPunct="1">
              <a:buSzPct val="80000"/>
              <a:buFontTx/>
              <a:buAutoNum type="romanUcPeriod"/>
            </a:pPr>
            <a:r>
              <a:rPr lang="en-US" altLang="en-US" sz="3600" b="1" smtClean="0">
                <a:solidFill>
                  <a:schemeClr val="tx2"/>
                </a:solidFill>
                <a:latin typeface="Tahoma" pitchFamily="34" charset="0"/>
                <a:ea typeface="ＭＳ Ｐゴシック" pitchFamily="34" charset="-128"/>
              </a:rPr>
              <a:t>Contract law policies</a:t>
            </a:r>
          </a:p>
          <a:p>
            <a:pPr marL="1168400" lvl="1" indent="-711200" eaLnBrk="1" hangingPunct="1">
              <a:buSzPct val="80000"/>
              <a:buFontTx/>
              <a:buAutoNum type="romanUcPeriod"/>
            </a:pPr>
            <a:r>
              <a:rPr lang="en-US" altLang="en-US" sz="3600" b="1" smtClean="0">
                <a:solidFill>
                  <a:schemeClr val="tx2"/>
                </a:solidFill>
                <a:latin typeface="Tahoma" pitchFamily="34" charset="0"/>
                <a:ea typeface="ＭＳ Ｐゴシック" pitchFamily="34" charset="-128"/>
              </a:rPr>
              <a:t>Common law vs. U.C.C. Article 2 Contracts</a:t>
            </a:r>
            <a:r>
              <a:rPr lang="en-US" altLang="en-US" sz="3600" b="1" smtClean="0">
                <a:ea typeface="ＭＳ Ｐゴシック" pitchFamily="34" charset="-128"/>
              </a:rPr>
              <a:t> </a:t>
            </a:r>
          </a:p>
        </p:txBody>
      </p:sp>
      <p:sp>
        <p:nvSpPr>
          <p:cNvPr id="92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A1F1A929-7712-450C-8EB0-674F88B17CB8}" type="slidenum">
              <a:rPr lang="en-US" altLang="en-US" sz="2400" b="1" smtClean="0">
                <a:solidFill>
                  <a:prstClr val="white"/>
                </a:solidFill>
              </a:rPr>
              <a:pPr/>
              <a:t>2</a:t>
            </a:fld>
            <a:endParaRPr lang="en-US" altLang="en-US" sz="2400" b="1" smtClean="0">
              <a:solidFill>
                <a:prstClr val="white"/>
              </a:solidFill>
            </a:endParaRPr>
          </a:p>
        </p:txBody>
      </p:sp>
      <p:sp>
        <p:nvSpPr>
          <p:cNvPr id="2" name="Footer Placeholder 1"/>
          <p:cNvSpPr>
            <a:spLocks noGrp="1"/>
          </p:cNvSpPr>
          <p:nvPr>
            <p:ph type="ftr" sz="quarter" idx="11"/>
          </p:nvPr>
        </p:nvSpPr>
        <p:spPr/>
        <p:txBody>
          <a:bodyPr/>
          <a:lstStyle/>
          <a:p>
            <a:pPr>
              <a:defRPr/>
            </a:pPr>
            <a:r>
              <a:rPr lang="en-US">
                <a:solidFill>
                  <a:prstClr val="white"/>
                </a:solidFill>
              </a:rPr>
              <a:t>Copyright © 2015 Carolina Academic Press. All rights reserved.</a:t>
            </a:r>
          </a:p>
        </p:txBody>
      </p:sp>
    </p:spTree>
    <p:extLst>
      <p:ext uri="{BB962C8B-B14F-4D97-AF65-F5344CB8AC3E}">
        <p14:creationId xmlns:p14="http://schemas.microsoft.com/office/powerpoint/2010/main" val="37379127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2000" fill="hold"/>
                                        <p:tgtEl>
                                          <p:spTgt spid="8195">
                                            <p:txEl>
                                              <p:pRg st="0" end="0"/>
                                            </p:txEl>
                                          </p:spTgt>
                                        </p:tgtEl>
                                        <p:attrNameLst>
                                          <p:attrName>style.color</p:attrName>
                                        </p:attrNameLst>
                                      </p:cBhvr>
                                      <p:to>
                                        <a:srgbClr val="800000"/>
                                      </p:to>
                                    </p:animClr>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mph" presetSubtype="2" fill="hold" nodeType="clickEffect">
                                  <p:stCondLst>
                                    <p:cond delay="0"/>
                                  </p:stCondLst>
                                  <p:childTnLst>
                                    <p:animClr clrSpc="rgb" dir="cw">
                                      <p:cBhvr override="childStyle">
                                        <p:cTn id="10" dur="2000" fill="hold"/>
                                        <p:tgtEl>
                                          <p:spTgt spid="8195">
                                            <p:txEl>
                                              <p:pRg st="1" end="1"/>
                                            </p:txEl>
                                          </p:spTgt>
                                        </p:tgtEl>
                                        <p:attrNameLst>
                                          <p:attrName>style.color</p:attrName>
                                        </p:attrNameLst>
                                      </p:cBhvr>
                                      <p:to>
                                        <a:srgbClr val="80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609600" y="381000"/>
            <a:ext cx="8001000" cy="1050925"/>
          </a:xfrm>
        </p:spPr>
        <p:txBody>
          <a:bodyPr/>
          <a:lstStyle/>
          <a:p>
            <a:pPr marL="484632" indent="0" algn="r" eaLnBrk="1" fontAlgn="auto" hangingPunct="1">
              <a:spcAft>
                <a:spcPts val="0"/>
              </a:spcAft>
              <a:defRPr/>
            </a:pPr>
            <a:r>
              <a:rPr lang="en-US" sz="4400" b="1" i="1" dirty="0" smtClean="0">
                <a:solidFill>
                  <a:schemeClr val="accent1"/>
                </a:solidFill>
                <a:latin typeface="Tahoma" pitchFamily="34" charset="0"/>
                <a:ea typeface="+mj-ea"/>
              </a:rPr>
              <a:t>What is a contract (“K”)?</a:t>
            </a:r>
          </a:p>
        </p:txBody>
      </p:sp>
      <p:sp>
        <p:nvSpPr>
          <p:cNvPr id="9219" name="Rectangle 3"/>
          <p:cNvSpPr>
            <a:spLocks noGrp="1" noRot="1" noChangeArrowheads="1"/>
          </p:cNvSpPr>
          <p:nvPr>
            <p:ph type="body" sz="half" idx="2"/>
          </p:nvPr>
        </p:nvSpPr>
        <p:spPr>
          <a:xfrm>
            <a:off x="3429000" y="1600200"/>
            <a:ext cx="5105400" cy="4267200"/>
          </a:xfrm>
        </p:spPr>
        <p:txBody>
          <a:bodyPr/>
          <a:lstStyle/>
          <a:p>
            <a:pPr eaLnBrk="1" hangingPunct="1">
              <a:lnSpc>
                <a:spcPct val="70000"/>
              </a:lnSpc>
              <a:buFont typeface="Wingdings" pitchFamily="2" charset="2"/>
              <a:buNone/>
            </a:pPr>
            <a:r>
              <a:rPr lang="en-US" altLang="en-US" sz="2800" b="1" smtClean="0">
                <a:solidFill>
                  <a:schemeClr val="tx2"/>
                </a:solidFill>
                <a:latin typeface="Tahoma" pitchFamily="34" charset="0"/>
                <a:ea typeface="ＭＳ Ｐゴシック" pitchFamily="34" charset="-128"/>
              </a:rPr>
              <a:t>2</a:t>
            </a:r>
            <a:r>
              <a:rPr lang="en-US" altLang="en-US" sz="2800" b="1" baseline="30000" smtClean="0">
                <a:solidFill>
                  <a:schemeClr val="tx2"/>
                </a:solidFill>
                <a:latin typeface="Tahoma" pitchFamily="34" charset="0"/>
                <a:ea typeface="ＭＳ Ｐゴシック" pitchFamily="34" charset="-128"/>
              </a:rPr>
              <a:t>nd</a:t>
            </a:r>
            <a:r>
              <a:rPr lang="en-US" altLang="en-US" sz="2800" b="1" smtClean="0">
                <a:solidFill>
                  <a:schemeClr val="tx2"/>
                </a:solidFill>
                <a:latin typeface="Tahoma" pitchFamily="34" charset="0"/>
                <a:ea typeface="ＭＳ Ｐゴシック" pitchFamily="34" charset="-128"/>
              </a:rPr>
              <a:t> Rest. of Contracts §1:</a:t>
            </a:r>
          </a:p>
          <a:p>
            <a:pPr eaLnBrk="1" hangingPunct="1">
              <a:lnSpc>
                <a:spcPct val="70000"/>
              </a:lnSpc>
              <a:buFont typeface="Wingdings" pitchFamily="2" charset="2"/>
              <a:buNone/>
            </a:pPr>
            <a:endParaRPr lang="en-US" altLang="en-US" sz="2800" b="1" i="1" smtClean="0">
              <a:solidFill>
                <a:schemeClr val="tx2"/>
              </a:solidFill>
              <a:latin typeface="Tahoma" pitchFamily="34" charset="0"/>
              <a:ea typeface="ＭＳ Ｐゴシック" pitchFamily="34" charset="-128"/>
            </a:endParaRPr>
          </a:p>
          <a:p>
            <a:pPr eaLnBrk="1" hangingPunct="1">
              <a:lnSpc>
                <a:spcPct val="70000"/>
              </a:lnSpc>
              <a:buFont typeface="Wingdings" pitchFamily="2" charset="2"/>
              <a:buNone/>
            </a:pPr>
            <a:r>
              <a:rPr lang="en-US" altLang="en-US" sz="2800" b="1" i="1" smtClean="0">
                <a:solidFill>
                  <a:schemeClr val="tx2"/>
                </a:solidFill>
                <a:latin typeface="Tahoma" pitchFamily="34" charset="0"/>
                <a:ea typeface="ＭＳ Ｐゴシック" pitchFamily="34" charset="-128"/>
              </a:rPr>
              <a:t>	</a:t>
            </a:r>
            <a:r>
              <a:rPr lang="ja-JP" altLang="en-US" sz="2800" b="1" i="1" smtClean="0">
                <a:solidFill>
                  <a:schemeClr val="tx2"/>
                </a:solidFill>
                <a:latin typeface="Tahoma" pitchFamily="34" charset="0"/>
                <a:ea typeface="ＭＳ Ｐゴシック" pitchFamily="34" charset="-128"/>
              </a:rPr>
              <a:t>“</a:t>
            </a:r>
            <a:r>
              <a:rPr lang="en-US" altLang="ja-JP" sz="2800" b="1" i="1" smtClean="0">
                <a:solidFill>
                  <a:schemeClr val="tx2"/>
                </a:solidFill>
                <a:latin typeface="Tahoma" pitchFamily="34" charset="0"/>
                <a:ea typeface="ＭＳ Ｐゴシック" pitchFamily="34" charset="-128"/>
              </a:rPr>
              <a:t>A contract is a promise or set of promises for the breach of which the law gives a remedy, or the performance of which the law in some way recognizes as a duty.</a:t>
            </a:r>
            <a:r>
              <a:rPr lang="ja-JP" altLang="en-US" sz="2800" b="1" i="1" smtClean="0">
                <a:solidFill>
                  <a:schemeClr val="tx2"/>
                </a:solidFill>
                <a:latin typeface="Tahoma" pitchFamily="34" charset="0"/>
                <a:ea typeface="ＭＳ Ｐゴシック" pitchFamily="34" charset="-128"/>
              </a:rPr>
              <a:t>”</a:t>
            </a:r>
            <a:endParaRPr lang="en-US" altLang="ja-JP" sz="2800" b="1" i="1" smtClean="0">
              <a:solidFill>
                <a:schemeClr val="tx2"/>
              </a:solidFill>
              <a:latin typeface="Tahoma" pitchFamily="34" charset="0"/>
              <a:ea typeface="ＭＳ Ｐゴシック" pitchFamily="34" charset="-128"/>
            </a:endParaRPr>
          </a:p>
          <a:p>
            <a:pPr eaLnBrk="1" hangingPunct="1">
              <a:lnSpc>
                <a:spcPct val="70000"/>
              </a:lnSpc>
              <a:buFont typeface="Wingdings 2" pitchFamily="18" charset="2"/>
              <a:buNone/>
            </a:pPr>
            <a:endParaRPr lang="en-US" altLang="en-US" sz="2800" b="1" smtClean="0">
              <a:solidFill>
                <a:schemeClr val="tx2"/>
              </a:solidFill>
              <a:latin typeface="Tahoma" pitchFamily="34" charset="0"/>
              <a:ea typeface="ＭＳ Ｐゴシック" pitchFamily="34" charset="-128"/>
            </a:endParaRPr>
          </a:p>
          <a:p>
            <a:pPr eaLnBrk="1" hangingPunct="1">
              <a:lnSpc>
                <a:spcPct val="70000"/>
              </a:lnSpc>
              <a:buFont typeface="Wingdings 2" pitchFamily="18" charset="2"/>
              <a:buNone/>
            </a:pPr>
            <a:r>
              <a:rPr lang="en-US" altLang="en-US" sz="2800" b="1" smtClean="0">
                <a:solidFill>
                  <a:schemeClr val="tx2"/>
                </a:solidFill>
                <a:latin typeface="Tahoma" pitchFamily="34" charset="0"/>
                <a:ea typeface="ＭＳ Ｐゴシック" pitchFamily="34" charset="-128"/>
              </a:rPr>
              <a:t>Paraphrase?</a:t>
            </a:r>
          </a:p>
          <a:p>
            <a:pPr eaLnBrk="1" hangingPunct="1">
              <a:lnSpc>
                <a:spcPct val="70000"/>
              </a:lnSpc>
            </a:pPr>
            <a:endParaRPr lang="en-US" altLang="en-US" sz="1700" b="1" smtClean="0">
              <a:solidFill>
                <a:schemeClr val="tx2"/>
              </a:solidFill>
              <a:latin typeface="Tahoma" pitchFamily="34" charset="0"/>
              <a:ea typeface="ＭＳ Ｐゴシック" pitchFamily="34" charset="-128"/>
            </a:endParaRPr>
          </a:p>
          <a:p>
            <a:pPr eaLnBrk="1" hangingPunct="1">
              <a:lnSpc>
                <a:spcPct val="70000"/>
              </a:lnSpc>
            </a:pPr>
            <a:endParaRPr lang="en-US" altLang="en-US" sz="1900" smtClean="0">
              <a:solidFill>
                <a:schemeClr val="accent1"/>
              </a:solidFill>
              <a:latin typeface="Tahoma" pitchFamily="34" charset="0"/>
              <a:ea typeface="ＭＳ Ｐゴシック" pitchFamily="34" charset="-128"/>
            </a:endParaRPr>
          </a:p>
        </p:txBody>
      </p:sp>
      <p:pic>
        <p:nvPicPr>
          <p:cNvPr id="10244" name="Picture 5" descr="jlfs3lbt[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1752600"/>
            <a:ext cx="28194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Slide Number Placeholder 4"/>
          <p:cNvSpPr>
            <a:spLocks noGrp="1"/>
          </p:cNvSpPr>
          <p:nvPr>
            <p:ph type="sldNum" sz="quarter" idx="12"/>
          </p:nvPr>
        </p:nvSpPr>
        <p:spPr bwMode="auto">
          <a:xfrm>
            <a:off x="7589838" y="6248400"/>
            <a:ext cx="503237" cy="5349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9A31875E-3DBF-40F6-8CF3-0FE5E08E2715}" type="slidenum">
              <a:rPr lang="en-US" altLang="en-US" sz="2400" b="1" smtClean="0">
                <a:solidFill>
                  <a:prstClr val="white"/>
                </a:solidFill>
              </a:rPr>
              <a:pPr/>
              <a:t>3</a:t>
            </a:fld>
            <a:endParaRPr lang="en-US" altLang="en-US" sz="2400" b="1" smtClean="0">
              <a:solidFill>
                <a:prstClr val="white"/>
              </a:solidFill>
            </a:endParaRPr>
          </a:p>
        </p:txBody>
      </p:sp>
      <p:sp>
        <p:nvSpPr>
          <p:cNvPr id="2" name="Footer Placeholder 1"/>
          <p:cNvSpPr>
            <a:spLocks noGrp="1"/>
          </p:cNvSpPr>
          <p:nvPr>
            <p:ph type="ftr" sz="quarter" idx="11"/>
          </p:nvPr>
        </p:nvSpPr>
        <p:spPr/>
        <p:txBody>
          <a:bodyPr/>
          <a:lstStyle/>
          <a:p>
            <a:pPr>
              <a:defRPr/>
            </a:pPr>
            <a:r>
              <a:rPr lang="en-US">
                <a:solidFill>
                  <a:prstClr val="white"/>
                </a:solidFill>
              </a:rPr>
              <a:t>Copyright © 2015 Carolina Academic Press. All rights reserved.</a:t>
            </a:r>
          </a:p>
        </p:txBody>
      </p:sp>
    </p:spTree>
    <p:extLst>
      <p:ext uri="{BB962C8B-B14F-4D97-AF65-F5344CB8AC3E}">
        <p14:creationId xmlns:p14="http://schemas.microsoft.com/office/powerpoint/2010/main" val="42086958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1000" fill="hold"/>
                                        <p:tgtEl>
                                          <p:spTgt spid="921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21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219">
                                            <p:txEl>
                                              <p:pRg st="0" end="0"/>
                                            </p:txEl>
                                          </p:spTgt>
                                        </p:tgtEl>
                                        <p:attrNameLst>
                                          <p:attrName>style.rotation</p:attrName>
                                        </p:attrNameLst>
                                      </p:cBhvr>
                                      <p:tavLst>
                                        <p:tav tm="0">
                                          <p:val>
                                            <p:fltVal val="360"/>
                                          </p:val>
                                        </p:tav>
                                        <p:tav tm="100000">
                                          <p:val>
                                            <p:fltVal val="0"/>
                                          </p:val>
                                        </p:tav>
                                      </p:tavLst>
                                    </p:anim>
                                    <p:animEffect transition="in" filter="fade">
                                      <p:cBhvr>
                                        <p:cTn id="10" dur="1000"/>
                                        <p:tgtEl>
                                          <p:spTgt spid="9219">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anim calcmode="lin" valueType="num">
                                      <p:cBhvr>
                                        <p:cTn id="15" dur="1000" fill="hold"/>
                                        <p:tgtEl>
                                          <p:spTgt spid="9219">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9219">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9219">
                                            <p:txEl>
                                              <p:pRg st="2" end="2"/>
                                            </p:txEl>
                                          </p:spTgt>
                                        </p:tgtEl>
                                        <p:attrNameLst>
                                          <p:attrName>style.rotation</p:attrName>
                                        </p:attrNameLst>
                                      </p:cBhvr>
                                      <p:tavLst>
                                        <p:tav tm="0">
                                          <p:val>
                                            <p:fltVal val="360"/>
                                          </p:val>
                                        </p:tav>
                                        <p:tav tm="100000">
                                          <p:val>
                                            <p:fltVal val="0"/>
                                          </p:val>
                                        </p:tav>
                                      </p:tavLst>
                                    </p:anim>
                                    <p:animEffect transition="in" filter="fade">
                                      <p:cBhvr>
                                        <p:cTn id="18" dur="1000"/>
                                        <p:tgtEl>
                                          <p:spTgt spid="9219">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nodeType="clickEffect">
                                  <p:stCondLst>
                                    <p:cond delay="0"/>
                                  </p:stCondLst>
                                  <p:childTnLst>
                                    <p:set>
                                      <p:cBhvr>
                                        <p:cTn id="22" dur="1" fill="hold">
                                          <p:stCondLst>
                                            <p:cond delay="0"/>
                                          </p:stCondLst>
                                        </p:cTn>
                                        <p:tgtEl>
                                          <p:spTgt spid="9219">
                                            <p:txEl>
                                              <p:pRg st="4" end="4"/>
                                            </p:txEl>
                                          </p:spTgt>
                                        </p:tgtEl>
                                        <p:attrNameLst>
                                          <p:attrName>style.visibility</p:attrName>
                                        </p:attrNameLst>
                                      </p:cBhvr>
                                      <p:to>
                                        <p:strVal val="visible"/>
                                      </p:to>
                                    </p:set>
                                    <p:anim calcmode="lin" valueType="num">
                                      <p:cBhvr>
                                        <p:cTn id="23" dur="1000" fill="hold"/>
                                        <p:tgtEl>
                                          <p:spTgt spid="9219">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9219">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9219">
                                            <p:txEl>
                                              <p:pRg st="4" end="4"/>
                                            </p:txEl>
                                          </p:spTgt>
                                        </p:tgtEl>
                                        <p:attrNameLst>
                                          <p:attrName>style.rotation</p:attrName>
                                        </p:attrNameLst>
                                      </p:cBhvr>
                                      <p:tavLst>
                                        <p:tav tm="0">
                                          <p:val>
                                            <p:fltVal val="360"/>
                                          </p:val>
                                        </p:tav>
                                        <p:tav tm="100000">
                                          <p:val>
                                            <p:fltVal val="0"/>
                                          </p:val>
                                        </p:tav>
                                      </p:tavLst>
                                    </p:anim>
                                    <p:animEffect transition="in" filter="fade">
                                      <p:cBhvr>
                                        <p:cTn id="26" dur="10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xfrm>
            <a:off x="0" y="228600"/>
            <a:ext cx="8915400" cy="1431925"/>
          </a:xfrm>
        </p:spPr>
        <p:txBody>
          <a:bodyPr>
            <a:noAutofit/>
          </a:bodyPr>
          <a:lstStyle/>
          <a:p>
            <a:pPr marL="484632" indent="0" algn="r" eaLnBrk="1" fontAlgn="auto" hangingPunct="1">
              <a:spcAft>
                <a:spcPts val="0"/>
              </a:spcAft>
              <a:defRPr/>
            </a:pPr>
            <a:r>
              <a:rPr lang="en-US" sz="4000" b="1" i="1" dirty="0" smtClean="0">
                <a:solidFill>
                  <a:schemeClr val="accent1"/>
                </a:solidFill>
                <a:ea typeface="+mj-ea"/>
              </a:rPr>
              <a:t>Why do we devote so many resources to enforcing contracts?</a:t>
            </a:r>
          </a:p>
        </p:txBody>
      </p:sp>
      <p:pic>
        <p:nvPicPr>
          <p:cNvPr id="15364" name="Picture 4" descr="C:\Users\michael.schwartz\AppData\Local\Microsoft\Windows\Temporary Internet Files\Content.IE5\78MLVZTF\MCj0334014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1828800"/>
            <a:ext cx="2295525"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5" descr="C:\Users\michael.schwartz\AppData\Local\Microsoft\Windows\Temporary Internet Files\Content.IE5\Z9XENPBX\MCj0287626000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9800" y="3505200"/>
            <a:ext cx="2697163" cy="212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6" descr="C:\Users\michael.schwartz\AppData\Local\Microsoft\Windows\Temporary Internet Files\Content.IE5\LH7I4O58\MCj0287440000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38400" y="4724400"/>
            <a:ext cx="2644775" cy="179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7" descr="C:\Users\michael.schwartz\AppData\Local\Microsoft\Windows\Temporary Internet Files\Content.IE5\05K70S2W\MCj03194780000[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05200" y="1905000"/>
            <a:ext cx="2236788"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1"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4F0F6BA1-FC2B-4E66-8E43-6B1E35800823}" type="slidenum">
              <a:rPr lang="en-US" altLang="en-US" sz="2400" b="1" smtClean="0">
                <a:solidFill>
                  <a:prstClr val="white"/>
                </a:solidFill>
              </a:rPr>
              <a:pPr/>
              <a:t>4</a:t>
            </a:fld>
            <a:endParaRPr lang="en-US" altLang="en-US" sz="2400" b="1" smtClean="0">
              <a:solidFill>
                <a:prstClr val="white"/>
              </a:solidFill>
            </a:endParaRPr>
          </a:p>
        </p:txBody>
      </p:sp>
      <p:sp>
        <p:nvSpPr>
          <p:cNvPr id="2" name="Footer Placeholder 1"/>
          <p:cNvSpPr>
            <a:spLocks noGrp="1"/>
          </p:cNvSpPr>
          <p:nvPr>
            <p:ph type="ftr" sz="quarter" idx="11"/>
          </p:nvPr>
        </p:nvSpPr>
        <p:spPr/>
        <p:txBody>
          <a:bodyPr/>
          <a:lstStyle/>
          <a:p>
            <a:pPr>
              <a:defRPr/>
            </a:pPr>
            <a:r>
              <a:rPr lang="en-US">
                <a:solidFill>
                  <a:prstClr val="white"/>
                </a:solidFill>
              </a:rPr>
              <a:t>Copyright © 2015 Carolina Academic Press. All rights reserved.</a:t>
            </a:r>
          </a:p>
        </p:txBody>
      </p:sp>
    </p:spTree>
    <p:extLst>
      <p:ext uri="{BB962C8B-B14F-4D97-AF65-F5344CB8AC3E}">
        <p14:creationId xmlns:p14="http://schemas.microsoft.com/office/powerpoint/2010/main" val="12933654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dissolve">
                                      <p:cBhvr>
                                        <p:cTn id="7" dur="500"/>
                                        <p:tgtEl>
                                          <p:spTgt spid="15364"/>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15367"/>
                                        </p:tgtEl>
                                        <p:attrNameLst>
                                          <p:attrName>style.visibility</p:attrName>
                                        </p:attrNameLst>
                                      </p:cBhvr>
                                      <p:to>
                                        <p:strVal val="visible"/>
                                      </p:to>
                                    </p:set>
                                    <p:animEffect transition="in" filter="dissolve">
                                      <p:cBhvr>
                                        <p:cTn id="11" dur="500"/>
                                        <p:tgtEl>
                                          <p:spTgt spid="15367"/>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15366"/>
                                        </p:tgtEl>
                                        <p:attrNameLst>
                                          <p:attrName>style.visibility</p:attrName>
                                        </p:attrNameLst>
                                      </p:cBhvr>
                                      <p:to>
                                        <p:strVal val="visible"/>
                                      </p:to>
                                    </p:set>
                                    <p:animEffect transition="in" filter="dissolve">
                                      <p:cBhvr>
                                        <p:cTn id="15" dur="500"/>
                                        <p:tgtEl>
                                          <p:spTgt spid="15366"/>
                                        </p:tgtEl>
                                      </p:cBhvr>
                                    </p:animEffect>
                                  </p:childTnLst>
                                </p:cTn>
                              </p:par>
                            </p:childTnLst>
                          </p:cTn>
                        </p:par>
                        <p:par>
                          <p:cTn id="16" fill="hold" nodeType="afterGroup">
                            <p:stCondLst>
                              <p:cond delay="1500"/>
                            </p:stCondLst>
                            <p:childTnLst>
                              <p:par>
                                <p:cTn id="17" presetID="9" presetClass="entr" presetSubtype="0" fill="hold" nodeType="afterEffect">
                                  <p:stCondLst>
                                    <p:cond delay="0"/>
                                  </p:stCondLst>
                                  <p:childTnLst>
                                    <p:set>
                                      <p:cBhvr>
                                        <p:cTn id="18" dur="1" fill="hold">
                                          <p:stCondLst>
                                            <p:cond delay="0"/>
                                          </p:stCondLst>
                                        </p:cTn>
                                        <p:tgtEl>
                                          <p:spTgt spid="15365"/>
                                        </p:tgtEl>
                                        <p:attrNameLst>
                                          <p:attrName>style.visibility</p:attrName>
                                        </p:attrNameLst>
                                      </p:cBhvr>
                                      <p:to>
                                        <p:strVal val="visible"/>
                                      </p:to>
                                    </p:set>
                                    <p:animEffect transition="in" filter="dissolve">
                                      <p:cBhvr>
                                        <p:cTn id="19" dur="500"/>
                                        <p:tgtEl>
                                          <p:spTgt spid="15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533400" y="457200"/>
            <a:ext cx="8077200" cy="1050925"/>
          </a:xfrm>
        </p:spPr>
        <p:txBody>
          <a:bodyPr/>
          <a:lstStyle/>
          <a:p>
            <a:pPr marL="484632" indent="0" algn="r" eaLnBrk="1" fontAlgn="auto" hangingPunct="1">
              <a:spcAft>
                <a:spcPts val="0"/>
              </a:spcAft>
              <a:defRPr/>
            </a:pPr>
            <a:r>
              <a:rPr lang="en-US" sz="5400" b="1" i="1" dirty="0" smtClean="0">
                <a:solidFill>
                  <a:schemeClr val="accent1"/>
                </a:solidFill>
                <a:latin typeface="Tahoma" pitchFamily="34" charset="0"/>
                <a:ea typeface="+mj-ea"/>
              </a:rPr>
              <a:t>Topical Overview</a:t>
            </a:r>
          </a:p>
        </p:txBody>
      </p:sp>
      <p:sp>
        <p:nvSpPr>
          <p:cNvPr id="8195" name="Rectangle 3"/>
          <p:cNvSpPr>
            <a:spLocks noGrp="1" noRot="1" noChangeArrowheads="1"/>
          </p:cNvSpPr>
          <p:nvPr>
            <p:ph idx="1"/>
          </p:nvPr>
        </p:nvSpPr>
        <p:spPr>
          <a:xfrm>
            <a:off x="381000" y="1905000"/>
            <a:ext cx="8077200" cy="3886200"/>
          </a:xfrm>
        </p:spPr>
        <p:txBody>
          <a:bodyPr/>
          <a:lstStyle/>
          <a:p>
            <a:pPr marL="1168400" lvl="1" indent="-711200" eaLnBrk="1" hangingPunct="1">
              <a:buSzPct val="80000"/>
              <a:buFontTx/>
              <a:buAutoNum type="romanUcPeriod"/>
            </a:pPr>
            <a:r>
              <a:rPr lang="en-US" altLang="en-US" sz="3600" b="1" smtClean="0">
                <a:solidFill>
                  <a:schemeClr val="tx2"/>
                </a:solidFill>
                <a:latin typeface="Tahoma" pitchFamily="34" charset="0"/>
                <a:ea typeface="ＭＳ Ｐゴシック" pitchFamily="34" charset="-128"/>
              </a:rPr>
              <a:t>Introduction to course</a:t>
            </a:r>
          </a:p>
          <a:p>
            <a:pPr marL="1168400" lvl="1" indent="-711200" eaLnBrk="1" hangingPunct="1">
              <a:buSzPct val="80000"/>
              <a:buFontTx/>
              <a:buAutoNum type="romanUcPeriod"/>
            </a:pPr>
            <a:r>
              <a:rPr lang="en-US" altLang="en-US" sz="3600" b="1" smtClean="0">
                <a:solidFill>
                  <a:schemeClr val="tx2"/>
                </a:solidFill>
                <a:latin typeface="Tahoma" pitchFamily="34" charset="0"/>
                <a:ea typeface="ＭＳ Ｐゴシック" pitchFamily="34" charset="-128"/>
              </a:rPr>
              <a:t>Introduction to contract law and contract law practice</a:t>
            </a:r>
          </a:p>
          <a:p>
            <a:pPr marL="1168400" lvl="1" indent="-711200" eaLnBrk="1" hangingPunct="1">
              <a:buSzPct val="80000"/>
              <a:buFontTx/>
              <a:buAutoNum type="romanUcPeriod"/>
            </a:pPr>
            <a:r>
              <a:rPr lang="en-US" altLang="en-US" sz="3600" b="1" smtClean="0">
                <a:solidFill>
                  <a:schemeClr val="tx2"/>
                </a:solidFill>
                <a:latin typeface="Tahoma" pitchFamily="34" charset="0"/>
                <a:ea typeface="ＭＳ Ｐゴシック" pitchFamily="34" charset="-128"/>
              </a:rPr>
              <a:t>Contract law policies</a:t>
            </a:r>
          </a:p>
          <a:p>
            <a:pPr marL="1168400" lvl="1" indent="-711200" eaLnBrk="1" hangingPunct="1">
              <a:buSzPct val="80000"/>
              <a:buFontTx/>
              <a:buAutoNum type="romanUcPeriod"/>
            </a:pPr>
            <a:r>
              <a:rPr lang="en-US" altLang="en-US" sz="3600" b="1" smtClean="0">
                <a:solidFill>
                  <a:schemeClr val="tx2"/>
                </a:solidFill>
                <a:latin typeface="Tahoma" pitchFamily="34" charset="0"/>
                <a:ea typeface="ＭＳ Ｐゴシック" pitchFamily="34" charset="-128"/>
              </a:rPr>
              <a:t>Common law vs. U.C.C. Article 2 Contracts</a:t>
            </a:r>
          </a:p>
        </p:txBody>
      </p:sp>
      <p:sp>
        <p:nvSpPr>
          <p:cNvPr id="1229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70FD8A89-7A5D-41EF-9BFB-5768956F46D8}" type="slidenum">
              <a:rPr lang="en-US" altLang="en-US" sz="2400" b="1" smtClean="0">
                <a:solidFill>
                  <a:prstClr val="white"/>
                </a:solidFill>
              </a:rPr>
              <a:pPr/>
              <a:t>5</a:t>
            </a:fld>
            <a:endParaRPr lang="en-US" altLang="en-US" sz="2400" b="1" smtClean="0">
              <a:solidFill>
                <a:prstClr val="white"/>
              </a:solidFill>
            </a:endParaRPr>
          </a:p>
        </p:txBody>
      </p:sp>
      <p:sp>
        <p:nvSpPr>
          <p:cNvPr id="2" name="Footer Placeholder 1"/>
          <p:cNvSpPr>
            <a:spLocks noGrp="1"/>
          </p:cNvSpPr>
          <p:nvPr>
            <p:ph type="ftr" sz="quarter" idx="11"/>
          </p:nvPr>
        </p:nvSpPr>
        <p:spPr/>
        <p:txBody>
          <a:bodyPr/>
          <a:lstStyle/>
          <a:p>
            <a:pPr>
              <a:defRPr/>
            </a:pPr>
            <a:r>
              <a:rPr lang="en-US">
                <a:solidFill>
                  <a:prstClr val="white"/>
                </a:solidFill>
              </a:rPr>
              <a:t>Copyright © 2015 Carolina Academic Press. All rights reserved.</a:t>
            </a:r>
          </a:p>
        </p:txBody>
      </p:sp>
    </p:spTree>
    <p:extLst>
      <p:ext uri="{BB962C8B-B14F-4D97-AF65-F5344CB8AC3E}">
        <p14:creationId xmlns:p14="http://schemas.microsoft.com/office/powerpoint/2010/main" val="35008286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2000" fill="hold"/>
                                        <p:tgtEl>
                                          <p:spTgt spid="8195">
                                            <p:txEl>
                                              <p:pRg st="2" end="2"/>
                                            </p:txEl>
                                          </p:spTgt>
                                        </p:tgtEl>
                                        <p:attrNameLst>
                                          <p:attrName>style.color</p:attrName>
                                        </p:attrNameLst>
                                      </p:cBhvr>
                                      <p:to>
                                        <a:srgbClr val="80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001000" cy="1050925"/>
          </a:xfrm>
        </p:spPr>
        <p:txBody>
          <a:bodyPr/>
          <a:lstStyle/>
          <a:p>
            <a:pPr marL="484632" indent="0" algn="r" eaLnBrk="1" fontAlgn="auto" hangingPunct="1">
              <a:spcAft>
                <a:spcPts val="0"/>
              </a:spcAft>
              <a:defRPr/>
            </a:pPr>
            <a:r>
              <a:rPr lang="en-US" sz="5400" b="1" i="1" dirty="0" smtClean="0">
                <a:solidFill>
                  <a:schemeClr val="accent1"/>
                </a:solidFill>
                <a:ea typeface="+mj-ea"/>
              </a:rPr>
              <a:t>Exercise 1-1</a:t>
            </a:r>
            <a:endParaRPr lang="en-US" sz="5400" b="1" i="1" dirty="0">
              <a:solidFill>
                <a:schemeClr val="accent1"/>
              </a:solidFill>
              <a:ea typeface="+mj-ea"/>
            </a:endParaRPr>
          </a:p>
        </p:txBody>
      </p:sp>
      <p:sp>
        <p:nvSpPr>
          <p:cNvPr id="15363" name="Content Placeholder 2"/>
          <p:cNvSpPr>
            <a:spLocks noGrp="1"/>
          </p:cNvSpPr>
          <p:nvPr>
            <p:ph idx="1"/>
          </p:nvPr>
        </p:nvSpPr>
        <p:spPr>
          <a:xfrm>
            <a:off x="457200" y="1676400"/>
            <a:ext cx="8001000" cy="4187825"/>
          </a:xfrm>
        </p:spPr>
        <p:txBody>
          <a:bodyPr/>
          <a:lstStyle/>
          <a:p>
            <a:pPr eaLnBrk="1" hangingPunct="1"/>
            <a:r>
              <a:rPr lang="en-US" altLang="en-US" sz="3600" b="1" smtClean="0">
                <a:ea typeface="ＭＳ Ｐゴシック" pitchFamily="34" charset="-128"/>
              </a:rPr>
              <a:t>Exchange your responses to Exercise 1 with the student sitting next to you.</a:t>
            </a:r>
          </a:p>
          <a:p>
            <a:pPr eaLnBrk="1" hangingPunct="1"/>
            <a:r>
              <a:rPr lang="en-US" altLang="en-US" sz="3600" b="1" smtClean="0">
                <a:ea typeface="ＭＳ Ｐゴシック" pitchFamily="34" charset="-128"/>
              </a:rPr>
              <a:t>Correct your peer’</a:t>
            </a:r>
            <a:r>
              <a:rPr lang="en-US" altLang="ja-JP" sz="3600" b="1" smtClean="0">
                <a:ea typeface="ＭＳ Ｐゴシック" pitchFamily="34" charset="-128"/>
              </a:rPr>
              <a:t>s answer.</a:t>
            </a:r>
            <a:endParaRPr lang="en-US" altLang="en-US" sz="3600" b="1" smtClean="0">
              <a:ea typeface="ＭＳ Ｐゴシック" pitchFamily="34" charset="-128"/>
            </a:endParaRPr>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9956061A-F9FC-4D2F-97EA-4518B9861752}" type="slidenum">
              <a:rPr lang="en-US" altLang="en-US" sz="2400" b="1" smtClean="0">
                <a:solidFill>
                  <a:prstClr val="white"/>
                </a:solidFill>
              </a:rPr>
              <a:pPr/>
              <a:t>6</a:t>
            </a:fld>
            <a:endParaRPr lang="en-US" altLang="en-US" sz="2400" b="1" smtClean="0">
              <a:solidFill>
                <a:prstClr val="white"/>
              </a:solidFill>
            </a:endParaRPr>
          </a:p>
        </p:txBody>
      </p:sp>
      <p:sp>
        <p:nvSpPr>
          <p:cNvPr id="3" name="Footer Placeholder 2"/>
          <p:cNvSpPr>
            <a:spLocks noGrp="1"/>
          </p:cNvSpPr>
          <p:nvPr>
            <p:ph type="ftr" sz="quarter" idx="11"/>
          </p:nvPr>
        </p:nvSpPr>
        <p:spPr/>
        <p:txBody>
          <a:bodyPr/>
          <a:lstStyle/>
          <a:p>
            <a:pPr>
              <a:defRPr/>
            </a:pPr>
            <a:r>
              <a:rPr lang="en-US">
                <a:solidFill>
                  <a:prstClr val="white"/>
                </a:solidFill>
              </a:rPr>
              <a:t>Copyright © 2015 Carolina Academic Press. All rights reserved.</a:t>
            </a:r>
          </a:p>
        </p:txBody>
      </p:sp>
    </p:spTree>
    <p:extLst>
      <p:ext uri="{BB962C8B-B14F-4D97-AF65-F5344CB8AC3E}">
        <p14:creationId xmlns:p14="http://schemas.microsoft.com/office/powerpoint/2010/main" val="548230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770" decel="100000"/>
                                        <p:tgtEl>
                                          <p:spTgt spid="15363">
                                            <p:txEl>
                                              <p:pRg st="0" end="0"/>
                                            </p:txEl>
                                          </p:spTgt>
                                        </p:tgtEl>
                                      </p:cBhvr>
                                    </p:animEffect>
                                    <p:animScale>
                                      <p:cBhvr>
                                        <p:cTn id="8" dur="770" decel="100000"/>
                                        <p:tgtEl>
                                          <p:spTgt spid="15363">
                                            <p:txEl>
                                              <p:pRg st="0" end="0"/>
                                            </p:txEl>
                                          </p:spTgt>
                                        </p:tgtEl>
                                      </p:cBhvr>
                                      <p:from x="10000" y="10000"/>
                                      <p:to x="200000" y="450000"/>
                                    </p:animScale>
                                    <p:animScale>
                                      <p:cBhvr>
                                        <p:cTn id="9" dur="1230" accel="100000" fill="hold">
                                          <p:stCondLst>
                                            <p:cond delay="770"/>
                                          </p:stCondLst>
                                        </p:cTn>
                                        <p:tgtEl>
                                          <p:spTgt spid="15363">
                                            <p:txEl>
                                              <p:pRg st="0" end="0"/>
                                            </p:txEl>
                                          </p:spTgt>
                                        </p:tgtEl>
                                      </p:cBhvr>
                                      <p:from x="200000" y="450000"/>
                                      <p:to x="100000" y="100000"/>
                                    </p:animScale>
                                    <p:set>
                                      <p:cBhvr>
                                        <p:cTn id="10" dur="770" fill="hold"/>
                                        <p:tgtEl>
                                          <p:spTgt spid="15363">
                                            <p:txEl>
                                              <p:pRg st="0" end="0"/>
                                            </p:txEl>
                                          </p:spTgt>
                                        </p:tgtEl>
                                        <p:attrNameLst>
                                          <p:attrName>ppt_x</p:attrName>
                                        </p:attrNameLst>
                                      </p:cBhvr>
                                      <p:to>
                                        <p:strVal val="(0.5)"/>
                                      </p:to>
                                    </p:set>
                                    <p:anim from="(0.5)" to="(#ppt_x)" calcmode="lin" valueType="num">
                                      <p:cBhvr>
                                        <p:cTn id="11" dur="1230" accel="100000" fill="hold">
                                          <p:stCondLst>
                                            <p:cond delay="770"/>
                                          </p:stCondLst>
                                        </p:cTn>
                                        <p:tgtEl>
                                          <p:spTgt spid="15363">
                                            <p:txEl>
                                              <p:pRg st="0" end="0"/>
                                            </p:txEl>
                                          </p:spTgt>
                                        </p:tgtEl>
                                        <p:attrNameLst>
                                          <p:attrName>ppt_x</p:attrName>
                                        </p:attrNameLst>
                                      </p:cBhvr>
                                    </p:anim>
                                    <p:set>
                                      <p:cBhvr>
                                        <p:cTn id="12" dur="770" fill="hold"/>
                                        <p:tgtEl>
                                          <p:spTgt spid="1536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15363">
                                            <p:txEl>
                                              <p:pRg st="0" end="0"/>
                                            </p:txEl>
                                          </p:spTgt>
                                        </p:tgtEl>
                                        <p:attrNameLst>
                                          <p:attrName>ppt_y</p:attrName>
                                        </p:attrNameLst>
                                      </p:cBhvr>
                                    </p:anim>
                                  </p:childTnLst>
                                </p:cTn>
                              </p:par>
                              <p:par>
                                <p:cTn id="14" presetID="51" presetClass="entr" presetSubtype="0" fill="hold" nodeType="withEffect">
                                  <p:stCondLst>
                                    <p:cond delay="0"/>
                                  </p:stCondLst>
                                  <p:childTnLst>
                                    <p:set>
                                      <p:cBhvr>
                                        <p:cTn id="15" dur="1" fill="hold">
                                          <p:stCondLst>
                                            <p:cond delay="0"/>
                                          </p:stCondLst>
                                        </p:cTn>
                                        <p:tgtEl>
                                          <p:spTgt spid="15363">
                                            <p:txEl>
                                              <p:pRg st="1" end="1"/>
                                            </p:txEl>
                                          </p:spTgt>
                                        </p:tgtEl>
                                        <p:attrNameLst>
                                          <p:attrName>style.visibility</p:attrName>
                                        </p:attrNameLst>
                                      </p:cBhvr>
                                      <p:to>
                                        <p:strVal val="visible"/>
                                      </p:to>
                                    </p:set>
                                    <p:animEffect transition="in" filter="fade">
                                      <p:cBhvr>
                                        <p:cTn id="16" dur="770" decel="100000"/>
                                        <p:tgtEl>
                                          <p:spTgt spid="15363">
                                            <p:txEl>
                                              <p:pRg st="1" end="1"/>
                                            </p:txEl>
                                          </p:spTgt>
                                        </p:tgtEl>
                                      </p:cBhvr>
                                    </p:animEffect>
                                    <p:animScale>
                                      <p:cBhvr>
                                        <p:cTn id="17" dur="770" decel="100000"/>
                                        <p:tgtEl>
                                          <p:spTgt spid="15363">
                                            <p:txEl>
                                              <p:pRg st="1" end="1"/>
                                            </p:txEl>
                                          </p:spTgt>
                                        </p:tgtEl>
                                      </p:cBhvr>
                                      <p:from x="10000" y="10000"/>
                                      <p:to x="200000" y="450000"/>
                                    </p:animScale>
                                    <p:animScale>
                                      <p:cBhvr>
                                        <p:cTn id="18" dur="1230" accel="100000" fill="hold">
                                          <p:stCondLst>
                                            <p:cond delay="770"/>
                                          </p:stCondLst>
                                        </p:cTn>
                                        <p:tgtEl>
                                          <p:spTgt spid="15363">
                                            <p:txEl>
                                              <p:pRg st="1" end="1"/>
                                            </p:txEl>
                                          </p:spTgt>
                                        </p:tgtEl>
                                      </p:cBhvr>
                                      <p:from x="200000" y="450000"/>
                                      <p:to x="100000" y="100000"/>
                                    </p:animScale>
                                    <p:set>
                                      <p:cBhvr>
                                        <p:cTn id="19" dur="770" fill="hold"/>
                                        <p:tgtEl>
                                          <p:spTgt spid="15363">
                                            <p:txEl>
                                              <p:pRg st="1" end="1"/>
                                            </p:txEl>
                                          </p:spTgt>
                                        </p:tgtEl>
                                        <p:attrNameLst>
                                          <p:attrName>ppt_x</p:attrName>
                                        </p:attrNameLst>
                                      </p:cBhvr>
                                      <p:to>
                                        <p:strVal val="(0.5)"/>
                                      </p:to>
                                    </p:set>
                                    <p:anim from="(0.5)" to="(#ppt_x)" calcmode="lin" valueType="num">
                                      <p:cBhvr>
                                        <p:cTn id="20" dur="1230" accel="100000" fill="hold">
                                          <p:stCondLst>
                                            <p:cond delay="770"/>
                                          </p:stCondLst>
                                        </p:cTn>
                                        <p:tgtEl>
                                          <p:spTgt spid="15363">
                                            <p:txEl>
                                              <p:pRg st="1" end="1"/>
                                            </p:txEl>
                                          </p:spTgt>
                                        </p:tgtEl>
                                        <p:attrNameLst>
                                          <p:attrName>ppt_x</p:attrName>
                                        </p:attrNameLst>
                                      </p:cBhvr>
                                    </p:anim>
                                    <p:set>
                                      <p:cBhvr>
                                        <p:cTn id="21" dur="770" fill="hold"/>
                                        <p:tgtEl>
                                          <p:spTgt spid="15363">
                                            <p:txEl>
                                              <p:pRg st="1" end="1"/>
                                            </p:txEl>
                                          </p:spTgt>
                                        </p:tgtEl>
                                        <p:attrNameLst>
                                          <p:attrName>ppt_y</p:attrName>
                                        </p:attrNameLst>
                                      </p:cBhvr>
                                      <p:to>
                                        <p:strVal val="(#ppt_y+0.4)"/>
                                      </p:to>
                                    </p:set>
                                    <p:anim from="(#ppt_y+0.4)" to="(#ppt_y)" calcmode="lin" valueType="num">
                                      <p:cBhvr>
                                        <p:cTn id="22" dur="1230" accel="100000" fill="hold">
                                          <p:stCondLst>
                                            <p:cond delay="770"/>
                                          </p:stCondLst>
                                        </p:cTn>
                                        <p:tgtEl>
                                          <p:spTgt spid="15363">
                                            <p:txEl>
                                              <p:pRg st="1" end="1"/>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951706"/>
          </a:xfrm>
        </p:spPr>
        <p:txBody>
          <a:bodyPr>
            <a:normAutofit fontScale="90000"/>
          </a:bodyPr>
          <a:lstStyle/>
          <a:p>
            <a:pPr algn="r">
              <a:defRPr/>
            </a:pPr>
            <a:r>
              <a:rPr lang="en-US" sz="6000" b="1" dirty="0" smtClean="0">
                <a:latin typeface="Calibri" pitchFamily="34" charset="0"/>
                <a:ea typeface="+mj-ea"/>
              </a:rPr>
              <a:t>Clicker Instructions</a:t>
            </a:r>
            <a:endParaRPr lang="en-US" sz="6000" b="1" dirty="0">
              <a:ea typeface="+mj-ea"/>
            </a:endParaRPr>
          </a:p>
        </p:txBody>
      </p:sp>
      <p:sp>
        <p:nvSpPr>
          <p:cNvPr id="14339" name="Content Placeholder 2"/>
          <p:cNvSpPr>
            <a:spLocks noGrp="1"/>
          </p:cNvSpPr>
          <p:nvPr>
            <p:ph idx="1"/>
          </p:nvPr>
        </p:nvSpPr>
        <p:spPr>
          <a:xfrm>
            <a:off x="457200" y="1981200"/>
            <a:ext cx="8229600" cy="4572000"/>
          </a:xfrm>
        </p:spPr>
        <p:txBody>
          <a:bodyPr/>
          <a:lstStyle/>
          <a:p>
            <a:pPr marL="457200" indent="-457200">
              <a:buClr>
                <a:srgbClr val="FFC000"/>
              </a:buClr>
              <a:buSzTx/>
              <a:buFont typeface="Century Gothic" pitchFamily="34" charset="0"/>
              <a:buAutoNum type="arabicPeriod"/>
            </a:pPr>
            <a:r>
              <a:rPr lang="en-US" altLang="en-US" sz="2400" b="1" smtClean="0">
                <a:ea typeface="ＭＳ Ｐゴシック" pitchFamily="34" charset="-128"/>
              </a:rPr>
              <a:t>Turn on your clicker by sliding the switch to 1.</a:t>
            </a:r>
          </a:p>
          <a:p>
            <a:pPr marL="457200" indent="-457200">
              <a:buClr>
                <a:srgbClr val="FFC000"/>
              </a:buClr>
              <a:buSzPct val="100000"/>
              <a:buFont typeface="Century Gothic" pitchFamily="34" charset="0"/>
              <a:buAutoNum type="arabicPeriod"/>
            </a:pPr>
            <a:r>
              <a:rPr lang="en-US" altLang="en-US" sz="2400" b="1" smtClean="0">
                <a:ea typeface="ＭＳ Ｐゴシック" pitchFamily="34" charset="-128"/>
              </a:rPr>
              <a:t>The screen will say </a:t>
            </a:r>
            <a:r>
              <a:rPr lang="ja-JP" altLang="en-US" sz="2400" b="1" smtClean="0">
                <a:ea typeface="ＭＳ Ｐゴシック" pitchFamily="34" charset="-128"/>
              </a:rPr>
              <a:t>“</a:t>
            </a:r>
            <a:r>
              <a:rPr lang="en-US" altLang="ja-JP" sz="2400" b="1" smtClean="0">
                <a:ea typeface="ＭＳ Ｐゴシック" pitchFamily="34" charset="-128"/>
              </a:rPr>
              <a:t>scanning classes</a:t>
            </a:r>
            <a:r>
              <a:rPr lang="ja-JP" altLang="en-US" sz="2400" b="1" smtClean="0">
                <a:ea typeface="ＭＳ Ｐゴシック" pitchFamily="34" charset="-128"/>
              </a:rPr>
              <a:t>”</a:t>
            </a:r>
            <a:r>
              <a:rPr lang="en-US" altLang="ja-JP" sz="2400" b="1" smtClean="0">
                <a:ea typeface="ＭＳ Ｐゴシック" pitchFamily="34" charset="-128"/>
              </a:rPr>
              <a:t> Please enter the first letter or number on the yellow bar above and then press ENTER (the green arrow) when you see the words </a:t>
            </a:r>
            <a:r>
              <a:rPr lang="ja-JP" altLang="en-US" sz="2400" b="1" smtClean="0">
                <a:ea typeface="ＭＳ Ｐゴシック" pitchFamily="34" charset="-128"/>
              </a:rPr>
              <a:t>“</a:t>
            </a:r>
            <a:r>
              <a:rPr lang="en-US" altLang="ja-JP" sz="2400" b="1" smtClean="0">
                <a:ea typeface="ＭＳ Ｐゴシック" pitchFamily="34" charset="-128"/>
              </a:rPr>
              <a:t>My Class</a:t>
            </a:r>
            <a:r>
              <a:rPr lang="ja-JP" altLang="en-US" sz="2400" b="1" smtClean="0">
                <a:ea typeface="ＭＳ Ｐゴシック" pitchFamily="34" charset="-128"/>
              </a:rPr>
              <a:t>”</a:t>
            </a:r>
            <a:r>
              <a:rPr lang="en-US" altLang="ja-JP" sz="2400" b="1" smtClean="0">
                <a:ea typeface="ＭＳ Ｐゴシック" pitchFamily="34" charset="-128"/>
              </a:rPr>
              <a:t>.</a:t>
            </a:r>
          </a:p>
          <a:p>
            <a:pPr marL="457200" indent="-457200">
              <a:buClr>
                <a:srgbClr val="FFC000"/>
              </a:buClr>
              <a:buSzTx/>
              <a:buFont typeface="Century Gothic" pitchFamily="34" charset="0"/>
              <a:buAutoNum type="arabicPeriod"/>
            </a:pPr>
            <a:r>
              <a:rPr lang="en-US" altLang="en-US" sz="2400" b="1" smtClean="0">
                <a:ea typeface="ＭＳ Ｐゴシック" pitchFamily="34" charset="-128"/>
              </a:rPr>
              <a:t>Press ENTER when it asks for your ID, leaving the ID blank.</a:t>
            </a:r>
          </a:p>
          <a:p>
            <a:pPr marL="457200" indent="-457200">
              <a:buClr>
                <a:srgbClr val="FFC000"/>
              </a:buClr>
              <a:buSzTx/>
              <a:buFont typeface="Century Gothic" pitchFamily="34" charset="0"/>
              <a:buAutoNum type="arabicPeriod"/>
            </a:pPr>
            <a:r>
              <a:rPr lang="en-US" altLang="en-US" sz="2400" b="1" smtClean="0">
                <a:ea typeface="ＭＳ Ｐゴシック" pitchFamily="34" charset="-128"/>
              </a:rPr>
              <a:t>(Note: If the unit seems to switch off, it is in sleep mode. Press any key to awaken it.)</a:t>
            </a:r>
          </a:p>
          <a:p>
            <a:pPr marL="457200" indent="-457200">
              <a:buClr>
                <a:srgbClr val="FFC000"/>
              </a:buClr>
              <a:buSzTx/>
              <a:buFont typeface="Century Gothic" pitchFamily="34" charset="0"/>
              <a:buAutoNum type="arabicPeriod"/>
            </a:pPr>
            <a:r>
              <a:rPr lang="en-US" altLang="en-US" sz="2400" b="1" smtClean="0">
                <a:ea typeface="ＭＳ Ｐゴシック" pitchFamily="34" charset="-128"/>
              </a:rPr>
              <a:t>If you have completed the above steps, press </a:t>
            </a:r>
            <a:r>
              <a:rPr lang="ja-JP" altLang="en-US" sz="2400" b="1" smtClean="0">
                <a:ea typeface="ＭＳ Ｐゴシック" pitchFamily="34" charset="-128"/>
              </a:rPr>
              <a:t>“</a:t>
            </a:r>
            <a:r>
              <a:rPr lang="en-US" altLang="ja-JP" sz="2400" b="1" smtClean="0">
                <a:ea typeface="ＭＳ Ｐゴシック" pitchFamily="34" charset="-128"/>
              </a:rPr>
              <a:t>A</a:t>
            </a:r>
            <a:r>
              <a:rPr lang="ja-JP" altLang="en-US" sz="2400" b="1" smtClean="0">
                <a:ea typeface="ＭＳ Ｐゴシック" pitchFamily="34" charset="-128"/>
              </a:rPr>
              <a:t>”</a:t>
            </a:r>
            <a:r>
              <a:rPr lang="en-US" altLang="ja-JP" sz="2400" b="1" smtClean="0">
                <a:ea typeface="ＭＳ Ｐゴシック" pitchFamily="34" charset="-128"/>
              </a:rPr>
              <a:t> and then ENTER.</a:t>
            </a:r>
            <a:endParaRPr lang="en-US" altLang="en-US" sz="2400" b="1" smtClean="0">
              <a:ea typeface="ＭＳ Ｐゴシック" pitchFamily="34" charset="-128"/>
            </a:endParaRPr>
          </a:p>
        </p:txBody>
      </p:sp>
      <p:pic>
        <p:nvPicPr>
          <p:cNvPr id="14340" name="PRS Question Icon" descr="PRS Question Icon"/>
          <p:cNvPicPr>
            <a:picLocks noChangeAspect="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63500" y="6223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4CAEDF23-4C7F-42E0-A4E0-9A6328AF238C}" type="slidenum">
              <a:rPr lang="en-US" altLang="en-US" sz="2400" b="1" smtClean="0">
                <a:solidFill>
                  <a:prstClr val="white"/>
                </a:solidFill>
              </a:rPr>
              <a:pPr/>
              <a:t>7</a:t>
            </a:fld>
            <a:endParaRPr lang="en-US" altLang="en-US" sz="2400" b="1" smtClean="0">
              <a:solidFill>
                <a:prstClr val="white"/>
              </a:solidFill>
            </a:endParaRPr>
          </a:p>
        </p:txBody>
      </p:sp>
      <p:sp>
        <p:nvSpPr>
          <p:cNvPr id="3" name="Footer Placeholder 2"/>
          <p:cNvSpPr>
            <a:spLocks noGrp="1"/>
          </p:cNvSpPr>
          <p:nvPr>
            <p:ph type="ftr" sz="quarter" idx="11"/>
          </p:nvPr>
        </p:nvSpPr>
        <p:spPr/>
        <p:txBody>
          <a:bodyPr/>
          <a:lstStyle/>
          <a:p>
            <a:pPr>
              <a:defRPr/>
            </a:pPr>
            <a:r>
              <a:rPr lang="en-US">
                <a:solidFill>
                  <a:prstClr val="white"/>
                </a:solidFill>
              </a:rPr>
              <a:t>Copyright © 2015 Carolina Academic Press. All rights reserved.</a:t>
            </a:r>
          </a:p>
        </p:txBody>
      </p:sp>
    </p:spTree>
    <p:extLst>
      <p:ext uri="{BB962C8B-B14F-4D97-AF65-F5344CB8AC3E}">
        <p14:creationId xmlns:p14="http://schemas.microsoft.com/office/powerpoint/2010/main" val="1129022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609600" y="1066800"/>
            <a:ext cx="8153400" cy="822325"/>
          </a:xfrm>
        </p:spPr>
        <p:txBody>
          <a:bodyPr/>
          <a:lstStyle/>
          <a:p>
            <a:pPr marL="484632" indent="0" algn="r" eaLnBrk="1" fontAlgn="auto" hangingPunct="1">
              <a:spcAft>
                <a:spcPts val="0"/>
              </a:spcAft>
              <a:defRPr/>
            </a:pPr>
            <a:r>
              <a:rPr lang="en-US" b="1" i="1" dirty="0" smtClean="0">
                <a:solidFill>
                  <a:schemeClr val="accent1"/>
                </a:solidFill>
                <a:ea typeface="+mj-ea"/>
              </a:rPr>
              <a:t>Policy Question 1</a:t>
            </a:r>
          </a:p>
        </p:txBody>
      </p:sp>
      <p:sp>
        <p:nvSpPr>
          <p:cNvPr id="21507" name="Rectangle 3"/>
          <p:cNvSpPr>
            <a:spLocks noGrp="1" noRot="1" noChangeArrowheads="1"/>
          </p:cNvSpPr>
          <p:nvPr>
            <p:ph idx="1"/>
          </p:nvPr>
        </p:nvSpPr>
        <p:spPr>
          <a:xfrm>
            <a:off x="-228600" y="1828800"/>
            <a:ext cx="9067800" cy="4876800"/>
          </a:xfrm>
        </p:spPr>
        <p:txBody>
          <a:bodyPr/>
          <a:lstStyle/>
          <a:p>
            <a:pPr marL="609600" indent="-609600" eaLnBrk="1" hangingPunct="1">
              <a:lnSpc>
                <a:spcPct val="70000"/>
              </a:lnSpc>
              <a:buFont typeface="Wingdings 2" pitchFamily="18" charset="2"/>
              <a:buNone/>
            </a:pPr>
            <a:r>
              <a:rPr lang="en-US" altLang="en-US" sz="2400" b="1" smtClean="0">
                <a:latin typeface="Arial Narrow" pitchFamily="34" charset="0"/>
                <a:ea typeface="ＭＳ Ｐゴシック" pitchFamily="34" charset="-128"/>
              </a:rPr>
              <a:t>	</a:t>
            </a:r>
            <a:r>
              <a:rPr lang="en-US" altLang="en-US" sz="2600" b="1" smtClean="0">
                <a:latin typeface="Arial Narrow" pitchFamily="34" charset="0"/>
                <a:ea typeface="ＭＳ Ｐゴシック" pitchFamily="34" charset="-128"/>
              </a:rPr>
              <a:t>Samantha and Kendra entered into a contract by which Kendra agreed to mail Samantha her set of six Harry Potter novels and Samantha agreed to pay Kendra $240.  Assume the contract included a clause that provided that any dispute between Samantha and Kendra would be governed by Article 2 of the UCC. If, based solely on this clause, a court were to conclude  the contract would be governed by Article 2, this result can best be explained by </a:t>
            </a:r>
            <a:r>
              <a:rPr lang="en-US" altLang="en-US" sz="2800" smtClean="0">
                <a:latin typeface="Arial Narrow" pitchFamily="34" charset="0"/>
                <a:ea typeface="ＭＳ Ｐゴシック" pitchFamily="34" charset="-128"/>
              </a:rPr>
              <a:t>	</a:t>
            </a:r>
            <a:endParaRPr lang="en-US" altLang="en-US" sz="2200" smtClean="0">
              <a:latin typeface="Arial Narrow" pitchFamily="34" charset="0"/>
              <a:ea typeface="ＭＳ Ｐゴシック" pitchFamily="34" charset="-128"/>
            </a:endParaRPr>
          </a:p>
          <a:p>
            <a:pPr marL="609600" indent="-609600" eaLnBrk="1" hangingPunct="1">
              <a:lnSpc>
                <a:spcPct val="70000"/>
              </a:lnSpc>
              <a:buFont typeface="Wingdings" pitchFamily="2" charset="2"/>
              <a:buNone/>
            </a:pPr>
            <a:endParaRPr lang="en-US" altLang="en-US" sz="900" smtClean="0">
              <a:solidFill>
                <a:srgbClr val="FFFFFF"/>
              </a:solidFill>
              <a:latin typeface="Arial Narrow" pitchFamily="34" charset="0"/>
              <a:ea typeface="ＭＳ Ｐゴシック" pitchFamily="34" charset="-128"/>
            </a:endParaRPr>
          </a:p>
          <a:p>
            <a:pPr marL="1133475" lvl="1" indent="-457200" eaLnBrk="1" hangingPunct="1">
              <a:lnSpc>
                <a:spcPct val="70000"/>
              </a:lnSpc>
              <a:buClr>
                <a:srgbClr val="FFC000"/>
              </a:buClr>
              <a:buFont typeface="Wingdings" pitchFamily="2" charset="2"/>
              <a:buAutoNum type="alphaLcPeriod"/>
            </a:pPr>
            <a:r>
              <a:rPr lang="en-US" altLang="en-US" b="1" smtClean="0">
                <a:solidFill>
                  <a:srgbClr val="FFFFFF"/>
                </a:solidFill>
                <a:latin typeface="Arial Narrow" pitchFamily="34" charset="0"/>
                <a:ea typeface="ＭＳ Ｐゴシック" pitchFamily="34" charset="-128"/>
              </a:rPr>
              <a:t>The freedom of contract policy because parties should be able to agree to the body of law that governs their disputes</a:t>
            </a:r>
          </a:p>
          <a:p>
            <a:pPr marL="1133475" lvl="1" indent="-457200" eaLnBrk="1" hangingPunct="1">
              <a:lnSpc>
                <a:spcPct val="70000"/>
              </a:lnSpc>
              <a:buClr>
                <a:srgbClr val="FFC000"/>
              </a:buClr>
              <a:buFont typeface="Wingdings" pitchFamily="2" charset="2"/>
              <a:buAutoNum type="alphaLcPeriod"/>
            </a:pPr>
            <a:r>
              <a:rPr lang="en-US" altLang="en-US" b="1" smtClean="0">
                <a:solidFill>
                  <a:srgbClr val="FFFFFF"/>
                </a:solidFill>
                <a:latin typeface="Arial Narrow" pitchFamily="34" charset="0"/>
                <a:ea typeface="ＭＳ Ｐゴシック" pitchFamily="34" charset="-128"/>
              </a:rPr>
              <a:t>The fairness policy because Article 2 is fairer </a:t>
            </a:r>
          </a:p>
          <a:p>
            <a:pPr marL="1133475" lvl="1" indent="-457200" eaLnBrk="1" hangingPunct="1">
              <a:lnSpc>
                <a:spcPct val="70000"/>
              </a:lnSpc>
              <a:buClr>
                <a:srgbClr val="FFC000"/>
              </a:buClr>
              <a:buFont typeface="Wingdings" pitchFamily="2" charset="2"/>
              <a:buAutoNum type="alphaLcPeriod"/>
            </a:pPr>
            <a:r>
              <a:rPr lang="en-US" altLang="en-US" b="1" smtClean="0">
                <a:solidFill>
                  <a:srgbClr val="FFFFFF"/>
                </a:solidFill>
                <a:latin typeface="Arial Narrow" pitchFamily="34" charset="0"/>
                <a:ea typeface="ＭＳ Ｐゴシック" pitchFamily="34" charset="-128"/>
              </a:rPr>
              <a:t>The fairness policy because people like Samantha and Kendra would prefer things to be that way </a:t>
            </a:r>
          </a:p>
          <a:p>
            <a:pPr marL="1133475" lvl="1" indent="-457200" eaLnBrk="1" hangingPunct="1">
              <a:lnSpc>
                <a:spcPct val="70000"/>
              </a:lnSpc>
              <a:buClr>
                <a:srgbClr val="FFC000"/>
              </a:buClr>
              <a:buFont typeface="Wingdings" pitchFamily="2" charset="2"/>
              <a:buAutoNum type="alphaLcPeriod"/>
            </a:pPr>
            <a:r>
              <a:rPr lang="en-US" altLang="en-US" b="1" smtClean="0">
                <a:solidFill>
                  <a:srgbClr val="FFFFFF"/>
                </a:solidFill>
                <a:latin typeface="Arial Narrow" pitchFamily="34" charset="0"/>
                <a:ea typeface="ＭＳ Ｐゴシック" pitchFamily="34" charset="-128"/>
              </a:rPr>
              <a:t>The freedom of contract policy because Article 2 promotes greater freedom to make contracts </a:t>
            </a:r>
            <a:r>
              <a:rPr lang="en-US" altLang="en-US" sz="2400" b="1" smtClean="0">
                <a:latin typeface="Arial Narrow" pitchFamily="34" charset="0"/>
                <a:ea typeface="ＭＳ Ｐゴシック" pitchFamily="34" charset="-128"/>
              </a:rPr>
              <a:t>	</a:t>
            </a:r>
          </a:p>
        </p:txBody>
      </p:sp>
      <p:pic>
        <p:nvPicPr>
          <p:cNvPr id="15364" name="PRS Question Icon" descr="PRS Question Icon"/>
          <p:cNvPicPr>
            <a:picLocks noChangeAspect="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63500" y="6223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6E110204-1E81-419F-8B41-AB80CB7BC2DE}" type="slidenum">
              <a:rPr lang="en-US" altLang="en-US" sz="2400" b="1" smtClean="0">
                <a:solidFill>
                  <a:prstClr val="white"/>
                </a:solidFill>
              </a:rPr>
              <a:pPr/>
              <a:t>8</a:t>
            </a:fld>
            <a:endParaRPr lang="en-US" altLang="en-US" sz="2400" b="1" smtClean="0">
              <a:solidFill>
                <a:prstClr val="white"/>
              </a:solidFill>
            </a:endParaRPr>
          </a:p>
        </p:txBody>
      </p:sp>
      <p:sp>
        <p:nvSpPr>
          <p:cNvPr id="2" name="Footer Placeholder 1"/>
          <p:cNvSpPr>
            <a:spLocks noGrp="1"/>
          </p:cNvSpPr>
          <p:nvPr>
            <p:ph type="ftr" sz="quarter" idx="11"/>
          </p:nvPr>
        </p:nvSpPr>
        <p:spPr/>
        <p:txBody>
          <a:bodyPr/>
          <a:lstStyle/>
          <a:p>
            <a:pPr>
              <a:defRPr/>
            </a:pPr>
            <a:r>
              <a:rPr lang="en-US">
                <a:solidFill>
                  <a:prstClr val="white"/>
                </a:solidFill>
              </a:rPr>
              <a:t>Copyright © 2015 Carolina Academic Press. All rights reserved.</a:t>
            </a:r>
          </a:p>
        </p:txBody>
      </p:sp>
    </p:spTree>
    <p:extLst>
      <p:ext uri="{BB962C8B-B14F-4D97-AF65-F5344CB8AC3E}">
        <p14:creationId xmlns:p14="http://schemas.microsoft.com/office/powerpoint/2010/main" val="28890628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770" decel="100000"/>
                                        <p:tgtEl>
                                          <p:spTgt spid="21507">
                                            <p:txEl>
                                              <p:pRg st="0" end="0"/>
                                            </p:txEl>
                                          </p:spTgt>
                                        </p:tgtEl>
                                      </p:cBhvr>
                                    </p:animEffect>
                                    <p:animScale>
                                      <p:cBhvr>
                                        <p:cTn id="8" dur="770" decel="100000"/>
                                        <p:tgtEl>
                                          <p:spTgt spid="21507">
                                            <p:txEl>
                                              <p:pRg st="0" end="0"/>
                                            </p:txEl>
                                          </p:spTgt>
                                        </p:tgtEl>
                                      </p:cBhvr>
                                      <p:from x="10000" y="10000"/>
                                      <p:to x="200000" y="450000"/>
                                    </p:animScale>
                                    <p:animScale>
                                      <p:cBhvr>
                                        <p:cTn id="9" dur="1230" accel="100000" fill="hold">
                                          <p:stCondLst>
                                            <p:cond delay="770"/>
                                          </p:stCondLst>
                                        </p:cTn>
                                        <p:tgtEl>
                                          <p:spTgt spid="21507">
                                            <p:txEl>
                                              <p:pRg st="0" end="0"/>
                                            </p:txEl>
                                          </p:spTgt>
                                        </p:tgtEl>
                                      </p:cBhvr>
                                      <p:from x="200000" y="450000"/>
                                      <p:to x="100000" y="100000"/>
                                    </p:animScale>
                                    <p:set>
                                      <p:cBhvr>
                                        <p:cTn id="10" dur="770" fill="hold"/>
                                        <p:tgtEl>
                                          <p:spTgt spid="21507">
                                            <p:txEl>
                                              <p:pRg st="0" end="0"/>
                                            </p:txEl>
                                          </p:spTgt>
                                        </p:tgtEl>
                                        <p:attrNameLst>
                                          <p:attrName>ppt_x</p:attrName>
                                        </p:attrNameLst>
                                      </p:cBhvr>
                                      <p:to>
                                        <p:strVal val="(0.5)"/>
                                      </p:to>
                                    </p:set>
                                    <p:anim from="(0.5)" to="(#ppt_x)" calcmode="lin" valueType="num">
                                      <p:cBhvr>
                                        <p:cTn id="11" dur="1230" accel="100000" fill="hold">
                                          <p:stCondLst>
                                            <p:cond delay="770"/>
                                          </p:stCondLst>
                                        </p:cTn>
                                        <p:tgtEl>
                                          <p:spTgt spid="21507">
                                            <p:txEl>
                                              <p:pRg st="0" end="0"/>
                                            </p:txEl>
                                          </p:spTgt>
                                        </p:tgtEl>
                                        <p:attrNameLst>
                                          <p:attrName>ppt_x</p:attrName>
                                        </p:attrNameLst>
                                      </p:cBhvr>
                                    </p:anim>
                                    <p:set>
                                      <p:cBhvr>
                                        <p:cTn id="12" dur="770" fill="hold"/>
                                        <p:tgtEl>
                                          <p:spTgt spid="21507">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21507">
                                            <p:txEl>
                                              <p:pRg st="0" end="0"/>
                                            </p:txEl>
                                          </p:spTgt>
                                        </p:tgtEl>
                                        <p:attrNameLst>
                                          <p:attrName>ppt_y</p:attrName>
                                        </p:attrNameLst>
                                      </p:cBhvr>
                                    </p:anim>
                                  </p:childTnLst>
                                </p:cTn>
                              </p:par>
                              <p:par>
                                <p:cTn id="14" presetID="51" presetClass="entr" presetSubtype="0" fill="hold" nodeType="withEffect">
                                  <p:stCondLst>
                                    <p:cond delay="0"/>
                                  </p:stCondLst>
                                  <p:childTnLst>
                                    <p:set>
                                      <p:cBhvr>
                                        <p:cTn id="15" dur="1" fill="hold">
                                          <p:stCondLst>
                                            <p:cond delay="0"/>
                                          </p:stCondLst>
                                        </p:cTn>
                                        <p:tgtEl>
                                          <p:spTgt spid="21507">
                                            <p:txEl>
                                              <p:pRg st="2" end="2"/>
                                            </p:txEl>
                                          </p:spTgt>
                                        </p:tgtEl>
                                        <p:attrNameLst>
                                          <p:attrName>style.visibility</p:attrName>
                                        </p:attrNameLst>
                                      </p:cBhvr>
                                      <p:to>
                                        <p:strVal val="visible"/>
                                      </p:to>
                                    </p:set>
                                    <p:animEffect transition="in" filter="fade">
                                      <p:cBhvr>
                                        <p:cTn id="16" dur="770" decel="100000"/>
                                        <p:tgtEl>
                                          <p:spTgt spid="21507">
                                            <p:txEl>
                                              <p:pRg st="2" end="2"/>
                                            </p:txEl>
                                          </p:spTgt>
                                        </p:tgtEl>
                                      </p:cBhvr>
                                    </p:animEffect>
                                    <p:animScale>
                                      <p:cBhvr>
                                        <p:cTn id="17" dur="770" decel="100000"/>
                                        <p:tgtEl>
                                          <p:spTgt spid="21507">
                                            <p:txEl>
                                              <p:pRg st="2" end="2"/>
                                            </p:txEl>
                                          </p:spTgt>
                                        </p:tgtEl>
                                      </p:cBhvr>
                                      <p:from x="10000" y="10000"/>
                                      <p:to x="200000" y="450000"/>
                                    </p:animScale>
                                    <p:animScale>
                                      <p:cBhvr>
                                        <p:cTn id="18" dur="1230" accel="100000" fill="hold">
                                          <p:stCondLst>
                                            <p:cond delay="770"/>
                                          </p:stCondLst>
                                        </p:cTn>
                                        <p:tgtEl>
                                          <p:spTgt spid="21507">
                                            <p:txEl>
                                              <p:pRg st="2" end="2"/>
                                            </p:txEl>
                                          </p:spTgt>
                                        </p:tgtEl>
                                      </p:cBhvr>
                                      <p:from x="200000" y="450000"/>
                                      <p:to x="100000" y="100000"/>
                                    </p:animScale>
                                    <p:set>
                                      <p:cBhvr>
                                        <p:cTn id="19" dur="770" fill="hold"/>
                                        <p:tgtEl>
                                          <p:spTgt spid="21507">
                                            <p:txEl>
                                              <p:pRg st="2" end="2"/>
                                            </p:txEl>
                                          </p:spTgt>
                                        </p:tgtEl>
                                        <p:attrNameLst>
                                          <p:attrName>ppt_x</p:attrName>
                                        </p:attrNameLst>
                                      </p:cBhvr>
                                      <p:to>
                                        <p:strVal val="(0.5)"/>
                                      </p:to>
                                    </p:set>
                                    <p:anim from="(0.5)" to="(#ppt_x)" calcmode="lin" valueType="num">
                                      <p:cBhvr>
                                        <p:cTn id="20" dur="1230" accel="100000" fill="hold">
                                          <p:stCondLst>
                                            <p:cond delay="770"/>
                                          </p:stCondLst>
                                        </p:cTn>
                                        <p:tgtEl>
                                          <p:spTgt spid="21507">
                                            <p:txEl>
                                              <p:pRg st="2" end="2"/>
                                            </p:txEl>
                                          </p:spTgt>
                                        </p:tgtEl>
                                        <p:attrNameLst>
                                          <p:attrName>ppt_x</p:attrName>
                                        </p:attrNameLst>
                                      </p:cBhvr>
                                    </p:anim>
                                    <p:set>
                                      <p:cBhvr>
                                        <p:cTn id="21" dur="770" fill="hold"/>
                                        <p:tgtEl>
                                          <p:spTgt spid="21507">
                                            <p:txEl>
                                              <p:pRg st="2" end="2"/>
                                            </p:txEl>
                                          </p:spTgt>
                                        </p:tgtEl>
                                        <p:attrNameLst>
                                          <p:attrName>ppt_y</p:attrName>
                                        </p:attrNameLst>
                                      </p:cBhvr>
                                      <p:to>
                                        <p:strVal val="(#ppt_y+0.4)"/>
                                      </p:to>
                                    </p:set>
                                    <p:anim from="(#ppt_y+0.4)" to="(#ppt_y)" calcmode="lin" valueType="num">
                                      <p:cBhvr>
                                        <p:cTn id="22" dur="1230" accel="100000" fill="hold">
                                          <p:stCondLst>
                                            <p:cond delay="770"/>
                                          </p:stCondLst>
                                        </p:cTn>
                                        <p:tgtEl>
                                          <p:spTgt spid="21507">
                                            <p:txEl>
                                              <p:pRg st="2" end="2"/>
                                            </p:txEl>
                                          </p:spTgt>
                                        </p:tgtEl>
                                        <p:attrNameLst>
                                          <p:attrName>ppt_y</p:attrName>
                                        </p:attrNameLst>
                                      </p:cBhvr>
                                    </p:anim>
                                  </p:childTnLst>
                                </p:cTn>
                              </p:par>
                              <p:par>
                                <p:cTn id="23" presetID="51" presetClass="entr" presetSubtype="0" fill="hold" nodeType="withEffect">
                                  <p:stCondLst>
                                    <p:cond delay="0"/>
                                  </p:stCondLst>
                                  <p:childTnLst>
                                    <p:set>
                                      <p:cBhvr>
                                        <p:cTn id="24" dur="1" fill="hold">
                                          <p:stCondLst>
                                            <p:cond delay="0"/>
                                          </p:stCondLst>
                                        </p:cTn>
                                        <p:tgtEl>
                                          <p:spTgt spid="21507">
                                            <p:txEl>
                                              <p:pRg st="3" end="3"/>
                                            </p:txEl>
                                          </p:spTgt>
                                        </p:tgtEl>
                                        <p:attrNameLst>
                                          <p:attrName>style.visibility</p:attrName>
                                        </p:attrNameLst>
                                      </p:cBhvr>
                                      <p:to>
                                        <p:strVal val="visible"/>
                                      </p:to>
                                    </p:set>
                                    <p:animEffect transition="in" filter="fade">
                                      <p:cBhvr>
                                        <p:cTn id="25" dur="770" decel="100000"/>
                                        <p:tgtEl>
                                          <p:spTgt spid="21507">
                                            <p:txEl>
                                              <p:pRg st="3" end="3"/>
                                            </p:txEl>
                                          </p:spTgt>
                                        </p:tgtEl>
                                      </p:cBhvr>
                                    </p:animEffect>
                                    <p:animScale>
                                      <p:cBhvr>
                                        <p:cTn id="26" dur="770" decel="100000"/>
                                        <p:tgtEl>
                                          <p:spTgt spid="21507">
                                            <p:txEl>
                                              <p:pRg st="3" end="3"/>
                                            </p:txEl>
                                          </p:spTgt>
                                        </p:tgtEl>
                                      </p:cBhvr>
                                      <p:from x="10000" y="10000"/>
                                      <p:to x="200000" y="450000"/>
                                    </p:animScale>
                                    <p:animScale>
                                      <p:cBhvr>
                                        <p:cTn id="27" dur="1230" accel="100000" fill="hold">
                                          <p:stCondLst>
                                            <p:cond delay="770"/>
                                          </p:stCondLst>
                                        </p:cTn>
                                        <p:tgtEl>
                                          <p:spTgt spid="21507">
                                            <p:txEl>
                                              <p:pRg st="3" end="3"/>
                                            </p:txEl>
                                          </p:spTgt>
                                        </p:tgtEl>
                                      </p:cBhvr>
                                      <p:from x="200000" y="450000"/>
                                      <p:to x="100000" y="100000"/>
                                    </p:animScale>
                                    <p:set>
                                      <p:cBhvr>
                                        <p:cTn id="28" dur="770" fill="hold"/>
                                        <p:tgtEl>
                                          <p:spTgt spid="21507">
                                            <p:txEl>
                                              <p:pRg st="3" end="3"/>
                                            </p:txEl>
                                          </p:spTgt>
                                        </p:tgtEl>
                                        <p:attrNameLst>
                                          <p:attrName>ppt_x</p:attrName>
                                        </p:attrNameLst>
                                      </p:cBhvr>
                                      <p:to>
                                        <p:strVal val="(0.5)"/>
                                      </p:to>
                                    </p:set>
                                    <p:anim from="(0.5)" to="(#ppt_x)" calcmode="lin" valueType="num">
                                      <p:cBhvr>
                                        <p:cTn id="29" dur="1230" accel="100000" fill="hold">
                                          <p:stCondLst>
                                            <p:cond delay="770"/>
                                          </p:stCondLst>
                                        </p:cTn>
                                        <p:tgtEl>
                                          <p:spTgt spid="21507">
                                            <p:txEl>
                                              <p:pRg st="3" end="3"/>
                                            </p:txEl>
                                          </p:spTgt>
                                        </p:tgtEl>
                                        <p:attrNameLst>
                                          <p:attrName>ppt_x</p:attrName>
                                        </p:attrNameLst>
                                      </p:cBhvr>
                                    </p:anim>
                                    <p:set>
                                      <p:cBhvr>
                                        <p:cTn id="30" dur="770" fill="hold"/>
                                        <p:tgtEl>
                                          <p:spTgt spid="21507">
                                            <p:txEl>
                                              <p:pRg st="3" end="3"/>
                                            </p:txEl>
                                          </p:spTgt>
                                        </p:tgtEl>
                                        <p:attrNameLst>
                                          <p:attrName>ppt_y</p:attrName>
                                        </p:attrNameLst>
                                      </p:cBhvr>
                                      <p:to>
                                        <p:strVal val="(#ppt_y+0.4)"/>
                                      </p:to>
                                    </p:set>
                                    <p:anim from="(#ppt_y+0.4)" to="(#ppt_y)" calcmode="lin" valueType="num">
                                      <p:cBhvr>
                                        <p:cTn id="31" dur="1230" accel="100000" fill="hold">
                                          <p:stCondLst>
                                            <p:cond delay="770"/>
                                          </p:stCondLst>
                                        </p:cTn>
                                        <p:tgtEl>
                                          <p:spTgt spid="21507">
                                            <p:txEl>
                                              <p:pRg st="3" end="3"/>
                                            </p:txEl>
                                          </p:spTgt>
                                        </p:tgtEl>
                                        <p:attrNameLst>
                                          <p:attrName>ppt_y</p:attrName>
                                        </p:attrNameLst>
                                      </p:cBhvr>
                                    </p:anim>
                                  </p:childTnLst>
                                </p:cTn>
                              </p:par>
                              <p:par>
                                <p:cTn id="32" presetID="51" presetClass="entr" presetSubtype="0" fill="hold" nodeType="withEffect">
                                  <p:stCondLst>
                                    <p:cond delay="0"/>
                                  </p:stCondLst>
                                  <p:childTnLst>
                                    <p:set>
                                      <p:cBhvr>
                                        <p:cTn id="33" dur="1" fill="hold">
                                          <p:stCondLst>
                                            <p:cond delay="0"/>
                                          </p:stCondLst>
                                        </p:cTn>
                                        <p:tgtEl>
                                          <p:spTgt spid="21507">
                                            <p:txEl>
                                              <p:pRg st="4" end="4"/>
                                            </p:txEl>
                                          </p:spTgt>
                                        </p:tgtEl>
                                        <p:attrNameLst>
                                          <p:attrName>style.visibility</p:attrName>
                                        </p:attrNameLst>
                                      </p:cBhvr>
                                      <p:to>
                                        <p:strVal val="visible"/>
                                      </p:to>
                                    </p:set>
                                    <p:animEffect transition="in" filter="fade">
                                      <p:cBhvr>
                                        <p:cTn id="34" dur="770" decel="100000"/>
                                        <p:tgtEl>
                                          <p:spTgt spid="21507">
                                            <p:txEl>
                                              <p:pRg st="4" end="4"/>
                                            </p:txEl>
                                          </p:spTgt>
                                        </p:tgtEl>
                                      </p:cBhvr>
                                    </p:animEffect>
                                    <p:animScale>
                                      <p:cBhvr>
                                        <p:cTn id="35" dur="770" decel="100000"/>
                                        <p:tgtEl>
                                          <p:spTgt spid="21507">
                                            <p:txEl>
                                              <p:pRg st="4" end="4"/>
                                            </p:txEl>
                                          </p:spTgt>
                                        </p:tgtEl>
                                      </p:cBhvr>
                                      <p:from x="10000" y="10000"/>
                                      <p:to x="200000" y="450000"/>
                                    </p:animScale>
                                    <p:animScale>
                                      <p:cBhvr>
                                        <p:cTn id="36" dur="1230" accel="100000" fill="hold">
                                          <p:stCondLst>
                                            <p:cond delay="770"/>
                                          </p:stCondLst>
                                        </p:cTn>
                                        <p:tgtEl>
                                          <p:spTgt spid="21507">
                                            <p:txEl>
                                              <p:pRg st="4" end="4"/>
                                            </p:txEl>
                                          </p:spTgt>
                                        </p:tgtEl>
                                      </p:cBhvr>
                                      <p:from x="200000" y="450000"/>
                                      <p:to x="100000" y="100000"/>
                                    </p:animScale>
                                    <p:set>
                                      <p:cBhvr>
                                        <p:cTn id="37" dur="770" fill="hold"/>
                                        <p:tgtEl>
                                          <p:spTgt spid="21507">
                                            <p:txEl>
                                              <p:pRg st="4" end="4"/>
                                            </p:txEl>
                                          </p:spTgt>
                                        </p:tgtEl>
                                        <p:attrNameLst>
                                          <p:attrName>ppt_x</p:attrName>
                                        </p:attrNameLst>
                                      </p:cBhvr>
                                      <p:to>
                                        <p:strVal val="(0.5)"/>
                                      </p:to>
                                    </p:set>
                                    <p:anim from="(0.5)" to="(#ppt_x)" calcmode="lin" valueType="num">
                                      <p:cBhvr>
                                        <p:cTn id="38" dur="1230" accel="100000" fill="hold">
                                          <p:stCondLst>
                                            <p:cond delay="770"/>
                                          </p:stCondLst>
                                        </p:cTn>
                                        <p:tgtEl>
                                          <p:spTgt spid="21507">
                                            <p:txEl>
                                              <p:pRg st="4" end="4"/>
                                            </p:txEl>
                                          </p:spTgt>
                                        </p:tgtEl>
                                        <p:attrNameLst>
                                          <p:attrName>ppt_x</p:attrName>
                                        </p:attrNameLst>
                                      </p:cBhvr>
                                    </p:anim>
                                    <p:set>
                                      <p:cBhvr>
                                        <p:cTn id="39" dur="770" fill="hold"/>
                                        <p:tgtEl>
                                          <p:spTgt spid="21507">
                                            <p:txEl>
                                              <p:pRg st="4" end="4"/>
                                            </p:txEl>
                                          </p:spTgt>
                                        </p:tgtEl>
                                        <p:attrNameLst>
                                          <p:attrName>ppt_y</p:attrName>
                                        </p:attrNameLst>
                                      </p:cBhvr>
                                      <p:to>
                                        <p:strVal val="(#ppt_y+0.4)"/>
                                      </p:to>
                                    </p:set>
                                    <p:anim from="(#ppt_y+0.4)" to="(#ppt_y)" calcmode="lin" valueType="num">
                                      <p:cBhvr>
                                        <p:cTn id="40" dur="1230" accel="100000" fill="hold">
                                          <p:stCondLst>
                                            <p:cond delay="770"/>
                                          </p:stCondLst>
                                        </p:cTn>
                                        <p:tgtEl>
                                          <p:spTgt spid="21507">
                                            <p:txEl>
                                              <p:pRg st="4" end="4"/>
                                            </p:txEl>
                                          </p:spTgt>
                                        </p:tgtEl>
                                        <p:attrNameLst>
                                          <p:attrName>ppt_y</p:attrName>
                                        </p:attrNameLst>
                                      </p:cBhvr>
                                    </p:anim>
                                  </p:childTnLst>
                                </p:cTn>
                              </p:par>
                              <p:par>
                                <p:cTn id="41" presetID="51" presetClass="entr" presetSubtype="0" fill="hold" nodeType="withEffect">
                                  <p:stCondLst>
                                    <p:cond delay="0"/>
                                  </p:stCondLst>
                                  <p:childTnLst>
                                    <p:set>
                                      <p:cBhvr>
                                        <p:cTn id="42" dur="1" fill="hold">
                                          <p:stCondLst>
                                            <p:cond delay="0"/>
                                          </p:stCondLst>
                                        </p:cTn>
                                        <p:tgtEl>
                                          <p:spTgt spid="21507">
                                            <p:txEl>
                                              <p:pRg st="5" end="5"/>
                                            </p:txEl>
                                          </p:spTgt>
                                        </p:tgtEl>
                                        <p:attrNameLst>
                                          <p:attrName>style.visibility</p:attrName>
                                        </p:attrNameLst>
                                      </p:cBhvr>
                                      <p:to>
                                        <p:strVal val="visible"/>
                                      </p:to>
                                    </p:set>
                                    <p:animEffect transition="in" filter="fade">
                                      <p:cBhvr>
                                        <p:cTn id="43" dur="770" decel="100000"/>
                                        <p:tgtEl>
                                          <p:spTgt spid="21507">
                                            <p:txEl>
                                              <p:pRg st="5" end="5"/>
                                            </p:txEl>
                                          </p:spTgt>
                                        </p:tgtEl>
                                      </p:cBhvr>
                                    </p:animEffect>
                                    <p:animScale>
                                      <p:cBhvr>
                                        <p:cTn id="44" dur="770" decel="100000"/>
                                        <p:tgtEl>
                                          <p:spTgt spid="21507">
                                            <p:txEl>
                                              <p:pRg st="5" end="5"/>
                                            </p:txEl>
                                          </p:spTgt>
                                        </p:tgtEl>
                                      </p:cBhvr>
                                      <p:from x="10000" y="10000"/>
                                      <p:to x="200000" y="450000"/>
                                    </p:animScale>
                                    <p:animScale>
                                      <p:cBhvr>
                                        <p:cTn id="45" dur="1230" accel="100000" fill="hold">
                                          <p:stCondLst>
                                            <p:cond delay="770"/>
                                          </p:stCondLst>
                                        </p:cTn>
                                        <p:tgtEl>
                                          <p:spTgt spid="21507">
                                            <p:txEl>
                                              <p:pRg st="5" end="5"/>
                                            </p:txEl>
                                          </p:spTgt>
                                        </p:tgtEl>
                                      </p:cBhvr>
                                      <p:from x="200000" y="450000"/>
                                      <p:to x="100000" y="100000"/>
                                    </p:animScale>
                                    <p:set>
                                      <p:cBhvr>
                                        <p:cTn id="46" dur="770" fill="hold"/>
                                        <p:tgtEl>
                                          <p:spTgt spid="21507">
                                            <p:txEl>
                                              <p:pRg st="5" end="5"/>
                                            </p:txEl>
                                          </p:spTgt>
                                        </p:tgtEl>
                                        <p:attrNameLst>
                                          <p:attrName>ppt_x</p:attrName>
                                        </p:attrNameLst>
                                      </p:cBhvr>
                                      <p:to>
                                        <p:strVal val="(0.5)"/>
                                      </p:to>
                                    </p:set>
                                    <p:anim from="(0.5)" to="(#ppt_x)" calcmode="lin" valueType="num">
                                      <p:cBhvr>
                                        <p:cTn id="47" dur="1230" accel="100000" fill="hold">
                                          <p:stCondLst>
                                            <p:cond delay="770"/>
                                          </p:stCondLst>
                                        </p:cTn>
                                        <p:tgtEl>
                                          <p:spTgt spid="21507">
                                            <p:txEl>
                                              <p:pRg st="5" end="5"/>
                                            </p:txEl>
                                          </p:spTgt>
                                        </p:tgtEl>
                                        <p:attrNameLst>
                                          <p:attrName>ppt_x</p:attrName>
                                        </p:attrNameLst>
                                      </p:cBhvr>
                                    </p:anim>
                                    <p:set>
                                      <p:cBhvr>
                                        <p:cTn id="48" dur="770" fill="hold"/>
                                        <p:tgtEl>
                                          <p:spTgt spid="21507">
                                            <p:txEl>
                                              <p:pRg st="5" end="5"/>
                                            </p:txEl>
                                          </p:spTgt>
                                        </p:tgtEl>
                                        <p:attrNameLst>
                                          <p:attrName>ppt_y</p:attrName>
                                        </p:attrNameLst>
                                      </p:cBhvr>
                                      <p:to>
                                        <p:strVal val="(#ppt_y+0.4)"/>
                                      </p:to>
                                    </p:set>
                                    <p:anim from="(#ppt_y+0.4)" to="(#ppt_y)" calcmode="lin" valueType="num">
                                      <p:cBhvr>
                                        <p:cTn id="49" dur="1230" accel="100000" fill="hold">
                                          <p:stCondLst>
                                            <p:cond delay="770"/>
                                          </p:stCondLst>
                                        </p:cTn>
                                        <p:tgtEl>
                                          <p:spTgt spid="21507">
                                            <p:txEl>
                                              <p:pRg st="5" end="5"/>
                                            </p:txEl>
                                          </p:spTgt>
                                        </p:tgtEl>
                                        <p:attrNameLst>
                                          <p:attrName>ppt_y</p:attrName>
                                        </p:attrNameLst>
                                      </p:cBhvr>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8" presetClass="emph" presetSubtype="0" fill="hold" nodeType="clickEffect">
                                  <p:stCondLst>
                                    <p:cond delay="0"/>
                                  </p:stCondLst>
                                  <p:childTnLst>
                                    <p:animRot by="21600000">
                                      <p:cBhvr>
                                        <p:cTn id="53" dur="2000" fill="hold"/>
                                        <p:tgtEl>
                                          <p:spTgt spid="21507">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533400" y="990600"/>
            <a:ext cx="8153400" cy="822325"/>
          </a:xfrm>
        </p:spPr>
        <p:txBody>
          <a:bodyPr/>
          <a:lstStyle/>
          <a:p>
            <a:pPr marL="484632" indent="0" algn="r" eaLnBrk="1" fontAlgn="auto" hangingPunct="1">
              <a:spcAft>
                <a:spcPts val="0"/>
              </a:spcAft>
              <a:defRPr/>
            </a:pPr>
            <a:r>
              <a:rPr lang="en-US" sz="4000" b="1" i="1" dirty="0" smtClean="0">
                <a:solidFill>
                  <a:schemeClr val="accent1"/>
                </a:solidFill>
                <a:ea typeface="+mj-ea"/>
              </a:rPr>
              <a:t>Policy Question 2</a:t>
            </a:r>
          </a:p>
        </p:txBody>
      </p:sp>
      <p:sp>
        <p:nvSpPr>
          <p:cNvPr id="22531" name="Rectangle 3"/>
          <p:cNvSpPr>
            <a:spLocks noGrp="1" noRot="1" noChangeArrowheads="1"/>
          </p:cNvSpPr>
          <p:nvPr>
            <p:ph idx="1"/>
          </p:nvPr>
        </p:nvSpPr>
        <p:spPr>
          <a:xfrm>
            <a:off x="-228600" y="1828800"/>
            <a:ext cx="9144000" cy="5029200"/>
          </a:xfrm>
        </p:spPr>
        <p:txBody>
          <a:bodyPr/>
          <a:lstStyle/>
          <a:p>
            <a:pPr marL="609600" indent="-609600" eaLnBrk="1" hangingPunct="1">
              <a:lnSpc>
                <a:spcPct val="70000"/>
              </a:lnSpc>
              <a:buFont typeface="Wingdings" pitchFamily="2" charset="2"/>
              <a:buNone/>
            </a:pPr>
            <a:r>
              <a:rPr lang="en-US" altLang="en-US" smtClean="0">
                <a:ea typeface="ＭＳ Ｐゴシック" pitchFamily="34" charset="-128"/>
              </a:rPr>
              <a:t>	</a:t>
            </a:r>
            <a:r>
              <a:rPr lang="en-US" altLang="en-US" sz="2600" b="1" smtClean="0">
                <a:latin typeface="Arial Narrow" pitchFamily="34" charset="0"/>
                <a:ea typeface="ＭＳ Ｐゴシック" pitchFamily="34" charset="-128"/>
              </a:rPr>
              <a:t>Ana and Betty were negotiating the purchase by Ana of Betty’</a:t>
            </a:r>
            <a:r>
              <a:rPr lang="en-US" altLang="ja-JP" sz="2600" b="1" smtClean="0">
                <a:latin typeface="Arial Narrow" pitchFamily="34" charset="0"/>
                <a:ea typeface="ＭＳ Ｐゴシック" pitchFamily="34" charset="-128"/>
              </a:rPr>
              <a:t>s house and land for Ana to use as her home. Ana was the religious leader of Betty’s church. The negotiations took place at 1:00 p.m. in Ana’s office; Ana, Ana’s attorney and Betty participated.  Ana and Betty eventually signed a contract by which Ana agreed to pay Betty 15% less than the value of Betty’s land.  Assume Betty has sued Ana, seeking to get out of the contract based on the unfair price.  If the court denied Betty’s request and enforced the contract, the most likely public policy bases of that decision would include:</a:t>
            </a:r>
            <a:endParaRPr lang="en-US" altLang="ja-JP" sz="2600" smtClean="0">
              <a:latin typeface="Arial Narrow" pitchFamily="34" charset="0"/>
              <a:ea typeface="ＭＳ Ｐゴシック" pitchFamily="34" charset="-128"/>
            </a:endParaRPr>
          </a:p>
          <a:p>
            <a:pPr marL="609600" indent="-609600" eaLnBrk="1" hangingPunct="1">
              <a:lnSpc>
                <a:spcPct val="70000"/>
              </a:lnSpc>
              <a:buFont typeface="Wingdings" pitchFamily="2" charset="2"/>
              <a:buNone/>
            </a:pPr>
            <a:endParaRPr lang="en-US" altLang="en-US" sz="1000" smtClean="0">
              <a:ea typeface="ＭＳ Ｐゴシック" pitchFamily="34" charset="-128"/>
            </a:endParaRPr>
          </a:p>
          <a:p>
            <a:pPr marL="1371600" lvl="2" indent="-457200" eaLnBrk="1" hangingPunct="1">
              <a:lnSpc>
                <a:spcPct val="70000"/>
              </a:lnSpc>
              <a:buClr>
                <a:srgbClr val="FFC000"/>
              </a:buClr>
              <a:buFont typeface="Wingdings" pitchFamily="2" charset="2"/>
              <a:buAutoNum type="alphaLcPeriod"/>
            </a:pPr>
            <a:r>
              <a:rPr lang="en-US" altLang="en-US" sz="2600" b="1" smtClean="0">
                <a:latin typeface="Arial Narrow" pitchFamily="34" charset="0"/>
                <a:ea typeface="ＭＳ Ｐゴシック" pitchFamily="34" charset="-128"/>
              </a:rPr>
              <a:t>Predictability and freedom of contract.</a:t>
            </a:r>
          </a:p>
          <a:p>
            <a:pPr marL="1371600" lvl="2" indent="-457200" eaLnBrk="1" hangingPunct="1">
              <a:lnSpc>
                <a:spcPct val="70000"/>
              </a:lnSpc>
              <a:buClr>
                <a:srgbClr val="FFC000"/>
              </a:buClr>
              <a:buFont typeface="Wingdings" pitchFamily="2" charset="2"/>
              <a:buAutoNum type="alphaLcPeriod"/>
            </a:pPr>
            <a:r>
              <a:rPr lang="en-US" altLang="en-US" sz="2600" b="1" smtClean="0">
                <a:latin typeface="Arial Narrow" pitchFamily="34" charset="0"/>
                <a:ea typeface="ＭＳ Ｐゴシック" pitchFamily="34" charset="-128"/>
              </a:rPr>
              <a:t>Predictability and fairness (protection). </a:t>
            </a:r>
          </a:p>
          <a:p>
            <a:pPr marL="1371600" lvl="2" indent="-457200" eaLnBrk="1" hangingPunct="1">
              <a:lnSpc>
                <a:spcPct val="70000"/>
              </a:lnSpc>
              <a:buClr>
                <a:srgbClr val="FFC000"/>
              </a:buClr>
              <a:buFont typeface="Wingdings" pitchFamily="2" charset="2"/>
              <a:buAutoNum type="alphaLcPeriod"/>
            </a:pPr>
            <a:r>
              <a:rPr lang="en-US" altLang="en-US" sz="2600" b="1" smtClean="0">
                <a:latin typeface="Arial Narrow" pitchFamily="34" charset="0"/>
                <a:ea typeface="ＭＳ Ｐゴシック" pitchFamily="34" charset="-128"/>
              </a:rPr>
              <a:t>Fairness (protection) and efficiency. </a:t>
            </a:r>
          </a:p>
          <a:p>
            <a:pPr marL="1371600" lvl="2" indent="-457200" eaLnBrk="1" hangingPunct="1">
              <a:lnSpc>
                <a:spcPct val="70000"/>
              </a:lnSpc>
              <a:buClr>
                <a:srgbClr val="FFC000"/>
              </a:buClr>
              <a:buFont typeface="Wingdings" pitchFamily="2" charset="2"/>
              <a:buAutoNum type="alphaLcPeriod"/>
            </a:pPr>
            <a:r>
              <a:rPr lang="en-US" altLang="en-US" sz="2600" b="1" smtClean="0">
                <a:latin typeface="Arial Narrow" pitchFamily="34" charset="0"/>
                <a:ea typeface="ＭＳ Ｐゴシック" pitchFamily="34" charset="-128"/>
              </a:rPr>
              <a:t>All of the above</a:t>
            </a:r>
            <a:r>
              <a:rPr lang="en-US" altLang="en-US" sz="2600" smtClean="0">
                <a:latin typeface="Arial Narrow" pitchFamily="34" charset="0"/>
                <a:ea typeface="ＭＳ Ｐゴシック" pitchFamily="34" charset="-128"/>
              </a:rPr>
              <a:t>.</a:t>
            </a:r>
            <a:r>
              <a:rPr lang="en-US" altLang="en-US" sz="2600" smtClean="0">
                <a:ea typeface="ＭＳ Ｐゴシック" pitchFamily="34" charset="-128"/>
              </a:rPr>
              <a:t>	</a:t>
            </a:r>
          </a:p>
        </p:txBody>
      </p:sp>
      <p:pic>
        <p:nvPicPr>
          <p:cNvPr id="16388" name="PRS Question Icon" descr="PRS Question Icon"/>
          <p:cNvPicPr>
            <a:picLocks noChangeAspect="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63500" y="6223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Slide Number Placeholder 4"/>
          <p:cNvSpPr>
            <a:spLocks noGrp="1"/>
          </p:cNvSpPr>
          <p:nvPr>
            <p:ph type="sldNum" sz="quarter" idx="12"/>
          </p:nvPr>
        </p:nvSpPr>
        <p:spPr bwMode="auto">
          <a:xfrm>
            <a:off x="7391400" y="6248400"/>
            <a:ext cx="854075" cy="3825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6BE41E58-12AA-4D5A-9C61-5E3371D54B56}" type="slidenum">
              <a:rPr lang="en-US" altLang="en-US" sz="2400" b="1" smtClean="0">
                <a:solidFill>
                  <a:prstClr val="white"/>
                </a:solidFill>
              </a:rPr>
              <a:pPr/>
              <a:t>9</a:t>
            </a:fld>
            <a:endParaRPr lang="en-US" altLang="en-US" sz="2400" b="1" smtClean="0">
              <a:solidFill>
                <a:prstClr val="white"/>
              </a:solidFill>
            </a:endParaRPr>
          </a:p>
        </p:txBody>
      </p:sp>
      <p:sp>
        <p:nvSpPr>
          <p:cNvPr id="2" name="Footer Placeholder 1"/>
          <p:cNvSpPr>
            <a:spLocks noGrp="1"/>
          </p:cNvSpPr>
          <p:nvPr>
            <p:ph type="ftr" sz="quarter" idx="11"/>
          </p:nvPr>
        </p:nvSpPr>
        <p:spPr/>
        <p:txBody>
          <a:bodyPr/>
          <a:lstStyle/>
          <a:p>
            <a:pPr>
              <a:defRPr/>
            </a:pPr>
            <a:r>
              <a:rPr lang="en-US">
                <a:solidFill>
                  <a:prstClr val="white"/>
                </a:solidFill>
              </a:rPr>
              <a:t>Copyright © 2015 Carolina Academic Press. All rights reserved.</a:t>
            </a:r>
          </a:p>
        </p:txBody>
      </p:sp>
    </p:spTree>
    <p:extLst>
      <p:ext uri="{BB962C8B-B14F-4D97-AF65-F5344CB8AC3E}">
        <p14:creationId xmlns:p14="http://schemas.microsoft.com/office/powerpoint/2010/main" val="8087464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770" decel="100000"/>
                                        <p:tgtEl>
                                          <p:spTgt spid="22531">
                                            <p:txEl>
                                              <p:pRg st="0" end="0"/>
                                            </p:txEl>
                                          </p:spTgt>
                                        </p:tgtEl>
                                      </p:cBhvr>
                                    </p:animEffect>
                                    <p:animScale>
                                      <p:cBhvr>
                                        <p:cTn id="8" dur="770" decel="100000"/>
                                        <p:tgtEl>
                                          <p:spTgt spid="22531">
                                            <p:txEl>
                                              <p:pRg st="0" end="0"/>
                                            </p:txEl>
                                          </p:spTgt>
                                        </p:tgtEl>
                                      </p:cBhvr>
                                      <p:from x="10000" y="10000"/>
                                      <p:to x="200000" y="450000"/>
                                    </p:animScale>
                                    <p:animScale>
                                      <p:cBhvr>
                                        <p:cTn id="9" dur="1230" accel="100000" fill="hold">
                                          <p:stCondLst>
                                            <p:cond delay="770"/>
                                          </p:stCondLst>
                                        </p:cTn>
                                        <p:tgtEl>
                                          <p:spTgt spid="22531">
                                            <p:txEl>
                                              <p:pRg st="0" end="0"/>
                                            </p:txEl>
                                          </p:spTgt>
                                        </p:tgtEl>
                                      </p:cBhvr>
                                      <p:from x="200000" y="450000"/>
                                      <p:to x="100000" y="100000"/>
                                    </p:animScale>
                                    <p:set>
                                      <p:cBhvr>
                                        <p:cTn id="10" dur="770" fill="hold"/>
                                        <p:tgtEl>
                                          <p:spTgt spid="22531">
                                            <p:txEl>
                                              <p:pRg st="0" end="0"/>
                                            </p:txEl>
                                          </p:spTgt>
                                        </p:tgtEl>
                                        <p:attrNameLst>
                                          <p:attrName>ppt_x</p:attrName>
                                        </p:attrNameLst>
                                      </p:cBhvr>
                                      <p:to>
                                        <p:strVal val="(0.5)"/>
                                      </p:to>
                                    </p:set>
                                    <p:anim from="(0.5)" to="(#ppt_x)" calcmode="lin" valueType="num">
                                      <p:cBhvr>
                                        <p:cTn id="11" dur="1230" accel="100000" fill="hold">
                                          <p:stCondLst>
                                            <p:cond delay="770"/>
                                          </p:stCondLst>
                                        </p:cTn>
                                        <p:tgtEl>
                                          <p:spTgt spid="22531">
                                            <p:txEl>
                                              <p:pRg st="0" end="0"/>
                                            </p:txEl>
                                          </p:spTgt>
                                        </p:tgtEl>
                                        <p:attrNameLst>
                                          <p:attrName>ppt_x</p:attrName>
                                        </p:attrNameLst>
                                      </p:cBhvr>
                                    </p:anim>
                                    <p:set>
                                      <p:cBhvr>
                                        <p:cTn id="12" dur="770" fill="hold"/>
                                        <p:tgtEl>
                                          <p:spTgt spid="22531">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22531">
                                            <p:txEl>
                                              <p:pRg st="0" end="0"/>
                                            </p:txEl>
                                          </p:spTgt>
                                        </p:tgtEl>
                                        <p:attrNameLst>
                                          <p:attrName>ppt_y</p:attrName>
                                        </p:attrNameLst>
                                      </p:cBhvr>
                                    </p:anim>
                                  </p:childTnLst>
                                </p:cTn>
                              </p:par>
                              <p:par>
                                <p:cTn id="14" presetID="51" presetClass="entr" presetSubtype="0" fill="hold" nodeType="withEffect">
                                  <p:stCondLst>
                                    <p:cond delay="0"/>
                                  </p:stCondLst>
                                  <p:childTnLst>
                                    <p:set>
                                      <p:cBhvr>
                                        <p:cTn id="15" dur="1" fill="hold">
                                          <p:stCondLst>
                                            <p:cond delay="0"/>
                                          </p:stCondLst>
                                        </p:cTn>
                                        <p:tgtEl>
                                          <p:spTgt spid="22531">
                                            <p:txEl>
                                              <p:pRg st="2" end="2"/>
                                            </p:txEl>
                                          </p:spTgt>
                                        </p:tgtEl>
                                        <p:attrNameLst>
                                          <p:attrName>style.visibility</p:attrName>
                                        </p:attrNameLst>
                                      </p:cBhvr>
                                      <p:to>
                                        <p:strVal val="visible"/>
                                      </p:to>
                                    </p:set>
                                    <p:animEffect transition="in" filter="fade">
                                      <p:cBhvr>
                                        <p:cTn id="16" dur="770" decel="100000"/>
                                        <p:tgtEl>
                                          <p:spTgt spid="22531">
                                            <p:txEl>
                                              <p:pRg st="2" end="2"/>
                                            </p:txEl>
                                          </p:spTgt>
                                        </p:tgtEl>
                                      </p:cBhvr>
                                    </p:animEffect>
                                    <p:animScale>
                                      <p:cBhvr>
                                        <p:cTn id="17" dur="770" decel="100000"/>
                                        <p:tgtEl>
                                          <p:spTgt spid="22531">
                                            <p:txEl>
                                              <p:pRg st="2" end="2"/>
                                            </p:txEl>
                                          </p:spTgt>
                                        </p:tgtEl>
                                      </p:cBhvr>
                                      <p:from x="10000" y="10000"/>
                                      <p:to x="200000" y="450000"/>
                                    </p:animScale>
                                    <p:animScale>
                                      <p:cBhvr>
                                        <p:cTn id="18" dur="1230" accel="100000" fill="hold">
                                          <p:stCondLst>
                                            <p:cond delay="770"/>
                                          </p:stCondLst>
                                        </p:cTn>
                                        <p:tgtEl>
                                          <p:spTgt spid="22531">
                                            <p:txEl>
                                              <p:pRg st="2" end="2"/>
                                            </p:txEl>
                                          </p:spTgt>
                                        </p:tgtEl>
                                      </p:cBhvr>
                                      <p:from x="200000" y="450000"/>
                                      <p:to x="100000" y="100000"/>
                                    </p:animScale>
                                    <p:set>
                                      <p:cBhvr>
                                        <p:cTn id="19" dur="770" fill="hold"/>
                                        <p:tgtEl>
                                          <p:spTgt spid="22531">
                                            <p:txEl>
                                              <p:pRg st="2" end="2"/>
                                            </p:txEl>
                                          </p:spTgt>
                                        </p:tgtEl>
                                        <p:attrNameLst>
                                          <p:attrName>ppt_x</p:attrName>
                                        </p:attrNameLst>
                                      </p:cBhvr>
                                      <p:to>
                                        <p:strVal val="(0.5)"/>
                                      </p:to>
                                    </p:set>
                                    <p:anim from="(0.5)" to="(#ppt_x)" calcmode="lin" valueType="num">
                                      <p:cBhvr>
                                        <p:cTn id="20" dur="1230" accel="100000" fill="hold">
                                          <p:stCondLst>
                                            <p:cond delay="770"/>
                                          </p:stCondLst>
                                        </p:cTn>
                                        <p:tgtEl>
                                          <p:spTgt spid="22531">
                                            <p:txEl>
                                              <p:pRg st="2" end="2"/>
                                            </p:txEl>
                                          </p:spTgt>
                                        </p:tgtEl>
                                        <p:attrNameLst>
                                          <p:attrName>ppt_x</p:attrName>
                                        </p:attrNameLst>
                                      </p:cBhvr>
                                    </p:anim>
                                    <p:set>
                                      <p:cBhvr>
                                        <p:cTn id="21" dur="770" fill="hold"/>
                                        <p:tgtEl>
                                          <p:spTgt spid="22531">
                                            <p:txEl>
                                              <p:pRg st="2" end="2"/>
                                            </p:txEl>
                                          </p:spTgt>
                                        </p:tgtEl>
                                        <p:attrNameLst>
                                          <p:attrName>ppt_y</p:attrName>
                                        </p:attrNameLst>
                                      </p:cBhvr>
                                      <p:to>
                                        <p:strVal val="(#ppt_y+0.4)"/>
                                      </p:to>
                                    </p:set>
                                    <p:anim from="(#ppt_y+0.4)" to="(#ppt_y)" calcmode="lin" valueType="num">
                                      <p:cBhvr>
                                        <p:cTn id="22" dur="1230" accel="100000" fill="hold">
                                          <p:stCondLst>
                                            <p:cond delay="770"/>
                                          </p:stCondLst>
                                        </p:cTn>
                                        <p:tgtEl>
                                          <p:spTgt spid="22531">
                                            <p:txEl>
                                              <p:pRg st="2" end="2"/>
                                            </p:txEl>
                                          </p:spTgt>
                                        </p:tgtEl>
                                        <p:attrNameLst>
                                          <p:attrName>ppt_y</p:attrName>
                                        </p:attrNameLst>
                                      </p:cBhvr>
                                    </p:anim>
                                  </p:childTnLst>
                                </p:cTn>
                              </p:par>
                              <p:par>
                                <p:cTn id="23" presetID="51" presetClass="entr" presetSubtype="0" fill="hold" nodeType="withEffect">
                                  <p:stCondLst>
                                    <p:cond delay="0"/>
                                  </p:stCondLst>
                                  <p:childTnLst>
                                    <p:set>
                                      <p:cBhvr>
                                        <p:cTn id="24" dur="1" fill="hold">
                                          <p:stCondLst>
                                            <p:cond delay="0"/>
                                          </p:stCondLst>
                                        </p:cTn>
                                        <p:tgtEl>
                                          <p:spTgt spid="22531">
                                            <p:txEl>
                                              <p:pRg st="3" end="3"/>
                                            </p:txEl>
                                          </p:spTgt>
                                        </p:tgtEl>
                                        <p:attrNameLst>
                                          <p:attrName>style.visibility</p:attrName>
                                        </p:attrNameLst>
                                      </p:cBhvr>
                                      <p:to>
                                        <p:strVal val="visible"/>
                                      </p:to>
                                    </p:set>
                                    <p:animEffect transition="in" filter="fade">
                                      <p:cBhvr>
                                        <p:cTn id="25" dur="770" decel="100000"/>
                                        <p:tgtEl>
                                          <p:spTgt spid="22531">
                                            <p:txEl>
                                              <p:pRg st="3" end="3"/>
                                            </p:txEl>
                                          </p:spTgt>
                                        </p:tgtEl>
                                      </p:cBhvr>
                                    </p:animEffect>
                                    <p:animScale>
                                      <p:cBhvr>
                                        <p:cTn id="26" dur="770" decel="100000"/>
                                        <p:tgtEl>
                                          <p:spTgt spid="22531">
                                            <p:txEl>
                                              <p:pRg st="3" end="3"/>
                                            </p:txEl>
                                          </p:spTgt>
                                        </p:tgtEl>
                                      </p:cBhvr>
                                      <p:from x="10000" y="10000"/>
                                      <p:to x="200000" y="450000"/>
                                    </p:animScale>
                                    <p:animScale>
                                      <p:cBhvr>
                                        <p:cTn id="27" dur="1230" accel="100000" fill="hold">
                                          <p:stCondLst>
                                            <p:cond delay="770"/>
                                          </p:stCondLst>
                                        </p:cTn>
                                        <p:tgtEl>
                                          <p:spTgt spid="22531">
                                            <p:txEl>
                                              <p:pRg st="3" end="3"/>
                                            </p:txEl>
                                          </p:spTgt>
                                        </p:tgtEl>
                                      </p:cBhvr>
                                      <p:from x="200000" y="450000"/>
                                      <p:to x="100000" y="100000"/>
                                    </p:animScale>
                                    <p:set>
                                      <p:cBhvr>
                                        <p:cTn id="28" dur="770" fill="hold"/>
                                        <p:tgtEl>
                                          <p:spTgt spid="22531">
                                            <p:txEl>
                                              <p:pRg st="3" end="3"/>
                                            </p:txEl>
                                          </p:spTgt>
                                        </p:tgtEl>
                                        <p:attrNameLst>
                                          <p:attrName>ppt_x</p:attrName>
                                        </p:attrNameLst>
                                      </p:cBhvr>
                                      <p:to>
                                        <p:strVal val="(0.5)"/>
                                      </p:to>
                                    </p:set>
                                    <p:anim from="(0.5)" to="(#ppt_x)" calcmode="lin" valueType="num">
                                      <p:cBhvr>
                                        <p:cTn id="29" dur="1230" accel="100000" fill="hold">
                                          <p:stCondLst>
                                            <p:cond delay="770"/>
                                          </p:stCondLst>
                                        </p:cTn>
                                        <p:tgtEl>
                                          <p:spTgt spid="22531">
                                            <p:txEl>
                                              <p:pRg st="3" end="3"/>
                                            </p:txEl>
                                          </p:spTgt>
                                        </p:tgtEl>
                                        <p:attrNameLst>
                                          <p:attrName>ppt_x</p:attrName>
                                        </p:attrNameLst>
                                      </p:cBhvr>
                                    </p:anim>
                                    <p:set>
                                      <p:cBhvr>
                                        <p:cTn id="30" dur="770" fill="hold"/>
                                        <p:tgtEl>
                                          <p:spTgt spid="22531">
                                            <p:txEl>
                                              <p:pRg st="3" end="3"/>
                                            </p:txEl>
                                          </p:spTgt>
                                        </p:tgtEl>
                                        <p:attrNameLst>
                                          <p:attrName>ppt_y</p:attrName>
                                        </p:attrNameLst>
                                      </p:cBhvr>
                                      <p:to>
                                        <p:strVal val="(#ppt_y+0.4)"/>
                                      </p:to>
                                    </p:set>
                                    <p:anim from="(#ppt_y+0.4)" to="(#ppt_y)" calcmode="lin" valueType="num">
                                      <p:cBhvr>
                                        <p:cTn id="31" dur="1230" accel="100000" fill="hold">
                                          <p:stCondLst>
                                            <p:cond delay="770"/>
                                          </p:stCondLst>
                                        </p:cTn>
                                        <p:tgtEl>
                                          <p:spTgt spid="22531">
                                            <p:txEl>
                                              <p:pRg st="3" end="3"/>
                                            </p:txEl>
                                          </p:spTgt>
                                        </p:tgtEl>
                                        <p:attrNameLst>
                                          <p:attrName>ppt_y</p:attrName>
                                        </p:attrNameLst>
                                      </p:cBhvr>
                                    </p:anim>
                                  </p:childTnLst>
                                </p:cTn>
                              </p:par>
                              <p:par>
                                <p:cTn id="32" presetID="51" presetClass="entr" presetSubtype="0" fill="hold" nodeType="withEffect">
                                  <p:stCondLst>
                                    <p:cond delay="0"/>
                                  </p:stCondLst>
                                  <p:childTnLst>
                                    <p:set>
                                      <p:cBhvr>
                                        <p:cTn id="33" dur="1" fill="hold">
                                          <p:stCondLst>
                                            <p:cond delay="0"/>
                                          </p:stCondLst>
                                        </p:cTn>
                                        <p:tgtEl>
                                          <p:spTgt spid="22531">
                                            <p:txEl>
                                              <p:pRg st="4" end="4"/>
                                            </p:txEl>
                                          </p:spTgt>
                                        </p:tgtEl>
                                        <p:attrNameLst>
                                          <p:attrName>style.visibility</p:attrName>
                                        </p:attrNameLst>
                                      </p:cBhvr>
                                      <p:to>
                                        <p:strVal val="visible"/>
                                      </p:to>
                                    </p:set>
                                    <p:animEffect transition="in" filter="fade">
                                      <p:cBhvr>
                                        <p:cTn id="34" dur="770" decel="100000"/>
                                        <p:tgtEl>
                                          <p:spTgt spid="22531">
                                            <p:txEl>
                                              <p:pRg st="4" end="4"/>
                                            </p:txEl>
                                          </p:spTgt>
                                        </p:tgtEl>
                                      </p:cBhvr>
                                    </p:animEffect>
                                    <p:animScale>
                                      <p:cBhvr>
                                        <p:cTn id="35" dur="770" decel="100000"/>
                                        <p:tgtEl>
                                          <p:spTgt spid="22531">
                                            <p:txEl>
                                              <p:pRg st="4" end="4"/>
                                            </p:txEl>
                                          </p:spTgt>
                                        </p:tgtEl>
                                      </p:cBhvr>
                                      <p:from x="10000" y="10000"/>
                                      <p:to x="200000" y="450000"/>
                                    </p:animScale>
                                    <p:animScale>
                                      <p:cBhvr>
                                        <p:cTn id="36" dur="1230" accel="100000" fill="hold">
                                          <p:stCondLst>
                                            <p:cond delay="770"/>
                                          </p:stCondLst>
                                        </p:cTn>
                                        <p:tgtEl>
                                          <p:spTgt spid="22531">
                                            <p:txEl>
                                              <p:pRg st="4" end="4"/>
                                            </p:txEl>
                                          </p:spTgt>
                                        </p:tgtEl>
                                      </p:cBhvr>
                                      <p:from x="200000" y="450000"/>
                                      <p:to x="100000" y="100000"/>
                                    </p:animScale>
                                    <p:set>
                                      <p:cBhvr>
                                        <p:cTn id="37" dur="770" fill="hold"/>
                                        <p:tgtEl>
                                          <p:spTgt spid="22531">
                                            <p:txEl>
                                              <p:pRg st="4" end="4"/>
                                            </p:txEl>
                                          </p:spTgt>
                                        </p:tgtEl>
                                        <p:attrNameLst>
                                          <p:attrName>ppt_x</p:attrName>
                                        </p:attrNameLst>
                                      </p:cBhvr>
                                      <p:to>
                                        <p:strVal val="(0.5)"/>
                                      </p:to>
                                    </p:set>
                                    <p:anim from="(0.5)" to="(#ppt_x)" calcmode="lin" valueType="num">
                                      <p:cBhvr>
                                        <p:cTn id="38" dur="1230" accel="100000" fill="hold">
                                          <p:stCondLst>
                                            <p:cond delay="770"/>
                                          </p:stCondLst>
                                        </p:cTn>
                                        <p:tgtEl>
                                          <p:spTgt spid="22531">
                                            <p:txEl>
                                              <p:pRg st="4" end="4"/>
                                            </p:txEl>
                                          </p:spTgt>
                                        </p:tgtEl>
                                        <p:attrNameLst>
                                          <p:attrName>ppt_x</p:attrName>
                                        </p:attrNameLst>
                                      </p:cBhvr>
                                    </p:anim>
                                    <p:set>
                                      <p:cBhvr>
                                        <p:cTn id="39" dur="770" fill="hold"/>
                                        <p:tgtEl>
                                          <p:spTgt spid="22531">
                                            <p:txEl>
                                              <p:pRg st="4" end="4"/>
                                            </p:txEl>
                                          </p:spTgt>
                                        </p:tgtEl>
                                        <p:attrNameLst>
                                          <p:attrName>ppt_y</p:attrName>
                                        </p:attrNameLst>
                                      </p:cBhvr>
                                      <p:to>
                                        <p:strVal val="(#ppt_y+0.4)"/>
                                      </p:to>
                                    </p:set>
                                    <p:anim from="(#ppt_y+0.4)" to="(#ppt_y)" calcmode="lin" valueType="num">
                                      <p:cBhvr>
                                        <p:cTn id="40" dur="1230" accel="100000" fill="hold">
                                          <p:stCondLst>
                                            <p:cond delay="770"/>
                                          </p:stCondLst>
                                        </p:cTn>
                                        <p:tgtEl>
                                          <p:spTgt spid="22531">
                                            <p:txEl>
                                              <p:pRg st="4" end="4"/>
                                            </p:txEl>
                                          </p:spTgt>
                                        </p:tgtEl>
                                        <p:attrNameLst>
                                          <p:attrName>ppt_y</p:attrName>
                                        </p:attrNameLst>
                                      </p:cBhvr>
                                    </p:anim>
                                  </p:childTnLst>
                                </p:cTn>
                              </p:par>
                              <p:par>
                                <p:cTn id="41" presetID="51" presetClass="entr" presetSubtype="0" fill="hold" nodeType="withEffect">
                                  <p:stCondLst>
                                    <p:cond delay="0"/>
                                  </p:stCondLst>
                                  <p:childTnLst>
                                    <p:set>
                                      <p:cBhvr>
                                        <p:cTn id="42" dur="1" fill="hold">
                                          <p:stCondLst>
                                            <p:cond delay="0"/>
                                          </p:stCondLst>
                                        </p:cTn>
                                        <p:tgtEl>
                                          <p:spTgt spid="22531">
                                            <p:txEl>
                                              <p:pRg st="5" end="5"/>
                                            </p:txEl>
                                          </p:spTgt>
                                        </p:tgtEl>
                                        <p:attrNameLst>
                                          <p:attrName>style.visibility</p:attrName>
                                        </p:attrNameLst>
                                      </p:cBhvr>
                                      <p:to>
                                        <p:strVal val="visible"/>
                                      </p:to>
                                    </p:set>
                                    <p:animEffect transition="in" filter="fade">
                                      <p:cBhvr>
                                        <p:cTn id="43" dur="770" decel="100000"/>
                                        <p:tgtEl>
                                          <p:spTgt spid="22531">
                                            <p:txEl>
                                              <p:pRg st="5" end="5"/>
                                            </p:txEl>
                                          </p:spTgt>
                                        </p:tgtEl>
                                      </p:cBhvr>
                                    </p:animEffect>
                                    <p:animScale>
                                      <p:cBhvr>
                                        <p:cTn id="44" dur="770" decel="100000"/>
                                        <p:tgtEl>
                                          <p:spTgt spid="22531">
                                            <p:txEl>
                                              <p:pRg st="5" end="5"/>
                                            </p:txEl>
                                          </p:spTgt>
                                        </p:tgtEl>
                                      </p:cBhvr>
                                      <p:from x="10000" y="10000"/>
                                      <p:to x="200000" y="450000"/>
                                    </p:animScale>
                                    <p:animScale>
                                      <p:cBhvr>
                                        <p:cTn id="45" dur="1230" accel="100000" fill="hold">
                                          <p:stCondLst>
                                            <p:cond delay="770"/>
                                          </p:stCondLst>
                                        </p:cTn>
                                        <p:tgtEl>
                                          <p:spTgt spid="22531">
                                            <p:txEl>
                                              <p:pRg st="5" end="5"/>
                                            </p:txEl>
                                          </p:spTgt>
                                        </p:tgtEl>
                                      </p:cBhvr>
                                      <p:from x="200000" y="450000"/>
                                      <p:to x="100000" y="100000"/>
                                    </p:animScale>
                                    <p:set>
                                      <p:cBhvr>
                                        <p:cTn id="46" dur="770" fill="hold"/>
                                        <p:tgtEl>
                                          <p:spTgt spid="22531">
                                            <p:txEl>
                                              <p:pRg st="5" end="5"/>
                                            </p:txEl>
                                          </p:spTgt>
                                        </p:tgtEl>
                                        <p:attrNameLst>
                                          <p:attrName>ppt_x</p:attrName>
                                        </p:attrNameLst>
                                      </p:cBhvr>
                                      <p:to>
                                        <p:strVal val="(0.5)"/>
                                      </p:to>
                                    </p:set>
                                    <p:anim from="(0.5)" to="(#ppt_x)" calcmode="lin" valueType="num">
                                      <p:cBhvr>
                                        <p:cTn id="47" dur="1230" accel="100000" fill="hold">
                                          <p:stCondLst>
                                            <p:cond delay="770"/>
                                          </p:stCondLst>
                                        </p:cTn>
                                        <p:tgtEl>
                                          <p:spTgt spid="22531">
                                            <p:txEl>
                                              <p:pRg st="5" end="5"/>
                                            </p:txEl>
                                          </p:spTgt>
                                        </p:tgtEl>
                                        <p:attrNameLst>
                                          <p:attrName>ppt_x</p:attrName>
                                        </p:attrNameLst>
                                      </p:cBhvr>
                                    </p:anim>
                                    <p:set>
                                      <p:cBhvr>
                                        <p:cTn id="48" dur="770" fill="hold"/>
                                        <p:tgtEl>
                                          <p:spTgt spid="22531">
                                            <p:txEl>
                                              <p:pRg st="5" end="5"/>
                                            </p:txEl>
                                          </p:spTgt>
                                        </p:tgtEl>
                                        <p:attrNameLst>
                                          <p:attrName>ppt_y</p:attrName>
                                        </p:attrNameLst>
                                      </p:cBhvr>
                                      <p:to>
                                        <p:strVal val="(#ppt_y+0.4)"/>
                                      </p:to>
                                    </p:set>
                                    <p:anim from="(#ppt_y+0.4)" to="(#ppt_y)" calcmode="lin" valueType="num">
                                      <p:cBhvr>
                                        <p:cTn id="49" dur="1230" accel="100000" fill="hold">
                                          <p:stCondLst>
                                            <p:cond delay="770"/>
                                          </p:stCondLst>
                                        </p:cTn>
                                        <p:tgtEl>
                                          <p:spTgt spid="22531">
                                            <p:txEl>
                                              <p:pRg st="5" end="5"/>
                                            </p:txEl>
                                          </p:spTgt>
                                        </p:tgtEl>
                                        <p:attrNameLst>
                                          <p:attrName>ppt_y</p:attrName>
                                        </p:attrNameLst>
                                      </p:cBhvr>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8" presetClass="emph" presetSubtype="0" fill="hold" nodeType="clickEffect">
                                  <p:stCondLst>
                                    <p:cond delay="0"/>
                                  </p:stCondLst>
                                  <p:childTnLst>
                                    <p:animRot by="21600000">
                                      <p:cBhvr>
                                        <p:cTn id="53" dur="2000" fill="hold"/>
                                        <p:tgtEl>
                                          <p:spTgt spid="22531">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VERSION" val="5.00"/>
  <p:tag name="QUESTIONNAME" val="Clicker Instructions"/>
  <p:tag name="QUESTIONTYPE" val=" 0"/>
  <p:tag name="QUESTIONCHOICES" val=" 0"/>
  <p:tag name="QUESTIONANSWER" val="Any"/>
  <p:tag name="QUESTIONDIFFICULTY" val=" 0"/>
  <p:tag name="QUESTIONPOINTS" val=" 0"/>
  <p:tag name="QUESTIONCHANCES" val=" 1"/>
  <p:tag name="QUESTIONTIMER" val="10:00"/>
  <p:tag name="QUESTIONCHOICESTYPE" val=" 0"/>
  <p:tag name="QUESTIONCHARTTYPE" val="0"/>
  <p:tag name="MANUALQUESTIONSTART" val="No"/>
  <p:tag name="QUESTIONANSWEROPTIONS" val=" 0"/>
</p:tagLst>
</file>

<file path=ppt/tags/tag2.xml><?xml version="1.0" encoding="utf-8"?>
<p:tagLst xmlns:a="http://schemas.openxmlformats.org/drawingml/2006/main" xmlns:r="http://schemas.openxmlformats.org/officeDocument/2006/relationships" xmlns:p="http://schemas.openxmlformats.org/presentationml/2006/main">
  <p:tag name="VERSION" val="5.00"/>
  <p:tag name="QUESTIONNAME" val="Policy Question 1"/>
  <p:tag name="QUESTIONTYPE" val=" 0"/>
  <p:tag name="QUESTIONCHOICES" val=" 2"/>
  <p:tag name="QUESTIONANSWER" val="A"/>
  <p:tag name="QUESTIONDIFFICULTY" val=" 0"/>
  <p:tag name="QUESTIONPOINTS" val=" 0"/>
  <p:tag name="QUESTIONCHANCES" val=" 1"/>
  <p:tag name="QUESTIONTIMER" val="00:30"/>
  <p:tag name="QUESTIONCHOICESTYPE" val=" 1"/>
  <p:tag name="QUESTIONCHARTTYPE" val="0"/>
  <p:tag name="MANUALQUESTIONSTART" val="No"/>
  <p:tag name="QUESTIONANSWEROPTIONS" val=" 0"/>
</p:tagLst>
</file>

<file path=ppt/tags/tag3.xml><?xml version="1.0" encoding="utf-8"?>
<p:tagLst xmlns:a="http://schemas.openxmlformats.org/drawingml/2006/main" xmlns:r="http://schemas.openxmlformats.org/officeDocument/2006/relationships" xmlns:p="http://schemas.openxmlformats.org/presentationml/2006/main">
  <p:tag name="VERSION" val="5.00"/>
  <p:tag name="QUESTIONNAME" val="Policy Question 2"/>
  <p:tag name="QUESTIONTYPE" val=" 0"/>
  <p:tag name="QUESTIONCHOICES" val=" 2"/>
  <p:tag name="QUESTIONANSWER" val="A"/>
  <p:tag name="QUESTIONDIFFICULTY" val=" 0"/>
  <p:tag name="QUESTIONPOINTS" val=" 0"/>
  <p:tag name="QUESTIONCHANCES" val=" 3"/>
  <p:tag name="QUESTIONTIMER" val="00:30"/>
  <p:tag name="QUESTIONCHOICESTYPE" val=" 1"/>
  <p:tag name="QUESTIONCHARTTYPE" val="0"/>
  <p:tag name="MANUALQUESTIONSTART" val="No"/>
  <p:tag name="QUESTIONANSWEROPTIONS" val=" 0"/>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Verv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392</Words>
  <Application>Microsoft Office PowerPoint</Application>
  <PresentationFormat>On-screen Show (4:3)</PresentationFormat>
  <Paragraphs>82</Paragraphs>
  <Slides>11</Slides>
  <Notes>8</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Verve</vt:lpstr>
      <vt:lpstr>Contracts</vt:lpstr>
      <vt:lpstr>Topical Overview</vt:lpstr>
      <vt:lpstr>What is a contract (“K”)?</vt:lpstr>
      <vt:lpstr>Why do we devote so many resources to enforcing contracts?</vt:lpstr>
      <vt:lpstr>Topical Overview</vt:lpstr>
      <vt:lpstr>Exercise 1-1</vt:lpstr>
      <vt:lpstr>Clicker Instructions</vt:lpstr>
      <vt:lpstr>Policy Question 1</vt:lpstr>
      <vt:lpstr>Policy Question 2</vt:lpstr>
      <vt:lpstr>What do contracts lawyers do?</vt:lpstr>
      <vt:lpstr>The full set of PowerPoint slides is available upon adoption.  Email crutan@cap-press.com  for 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Contracts</dc:title>
  <dc:creator>tina</dc:creator>
  <cp:lastModifiedBy>tina</cp:lastModifiedBy>
  <cp:revision>1</cp:revision>
  <dcterms:created xsi:type="dcterms:W3CDTF">2015-07-24T12:46:22Z</dcterms:created>
  <dcterms:modified xsi:type="dcterms:W3CDTF">2015-07-24T12:47:10Z</dcterms:modified>
</cp:coreProperties>
</file>