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58" r:id="rId4"/>
    <p:sldId id="259" r:id="rId5"/>
    <p:sldId id="260" r:id="rId6"/>
    <p:sldId id="261" r:id="rId7"/>
    <p:sldId id="262" r:id="rId8"/>
    <p:sldId id="263" r:id="rId9"/>
    <p:sldId id="264" r:id="rId10"/>
    <p:sldId id="265" r:id="rId11"/>
    <p:sldId id="266" r:id="rId12"/>
    <p:sldId id="2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9E8EA-AD17-43D2-9EB0-3010C5174CF3}"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D5BD50-6BBD-468B-B2B0-6AA72E75401A}" type="slidenum">
              <a:rPr lang="en-US" smtClean="0"/>
              <a:t>‹#›</a:t>
            </a:fld>
            <a:endParaRPr lang="en-US"/>
          </a:p>
        </p:txBody>
      </p:sp>
    </p:spTree>
    <p:extLst>
      <p:ext uri="{BB962C8B-B14F-4D97-AF65-F5344CB8AC3E}">
        <p14:creationId xmlns:p14="http://schemas.microsoft.com/office/powerpoint/2010/main" val="272675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74E7953F-301C-46CF-B1AB-E232D8BDAFCC}" type="slidenum">
              <a:rPr lang="en-US" altLang="en-US">
                <a:solidFill>
                  <a:prstClr val="black"/>
                </a:solidFill>
                <a:latin typeface="Arial" charset="0"/>
              </a:rPr>
              <a:pPr/>
              <a:t>2</a:t>
            </a:fld>
            <a:endParaRPr lang="en-US" altLang="en-US">
              <a:solidFill>
                <a:prstClr val="black"/>
              </a:solidFill>
              <a:latin typeface="Arial" charset="0"/>
            </a:endParaRPr>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xfrm>
            <a:off x="915116" y="4343169"/>
            <a:ext cx="5027769" cy="4114336"/>
          </a:xfrm>
        </p:spPr>
        <p:txBody>
          <a:bodyPr/>
          <a:lstStyle/>
          <a:p>
            <a:pPr eaLnBrk="1" hangingPunct="1">
              <a:defRPr/>
            </a:pPr>
            <a:r>
              <a:rPr lang="en-US" altLang="en-US" sz="600" dirty="0"/>
              <a:t>The goal of this presentation is to facilitate participants to understand and use functions of the Incident Management System (IMS), known formerly as the Incident Command System (ICS), including its:</a:t>
            </a:r>
          </a:p>
          <a:p>
            <a:pPr eaLnBrk="1" hangingPunct="1">
              <a:defRPr/>
            </a:pPr>
            <a:endParaRPr lang="en-US" altLang="en-US" sz="600" dirty="0"/>
          </a:p>
          <a:p>
            <a:pPr marL="166358" indent="-166358">
              <a:buFont typeface="Arial" pitchFamily="34" charset="0"/>
              <a:buChar char="•"/>
              <a:defRPr/>
            </a:pPr>
            <a:r>
              <a:rPr lang="en-US" altLang="en-US" sz="600" dirty="0"/>
              <a:t>Rationale for using IMS</a:t>
            </a:r>
          </a:p>
          <a:p>
            <a:pPr marL="166358" indent="-166358">
              <a:buFont typeface="Arial" pitchFamily="34" charset="0"/>
              <a:buChar char="•"/>
              <a:defRPr/>
            </a:pPr>
            <a:r>
              <a:rPr lang="en-US" altLang="en-US" sz="600" dirty="0"/>
              <a:t>Framework</a:t>
            </a:r>
          </a:p>
          <a:p>
            <a:pPr marL="166358" indent="-166358">
              <a:buFont typeface="Arial" pitchFamily="34" charset="0"/>
              <a:buChar char="•"/>
              <a:defRPr/>
            </a:pPr>
            <a:r>
              <a:rPr lang="en-US" altLang="en-US" sz="600" dirty="0"/>
              <a:t>How to use IMS</a:t>
            </a:r>
          </a:p>
          <a:p>
            <a:pPr eaLnBrk="1" hangingPunct="1">
              <a:defRPr/>
            </a:pPr>
            <a:endParaRPr lang="en-US" altLang="en-US" sz="600" i="1" dirty="0"/>
          </a:p>
          <a:p>
            <a:pPr eaLnBrk="1" hangingPunct="1">
              <a:defRPr/>
            </a:pPr>
            <a:r>
              <a:rPr lang="en-US" altLang="en-US" sz="600" dirty="0"/>
              <a:t>Describe local examples of events which demonstrate success or failure of IMS.</a:t>
            </a:r>
          </a:p>
          <a:p>
            <a:pPr eaLnBrk="1" hangingPunct="1">
              <a:defRPr/>
            </a:pPr>
            <a:endParaRPr lang="en-US" altLang="en-US" sz="600" dirty="0"/>
          </a:p>
          <a:p>
            <a:pPr eaLnBrk="1" hangingPunct="1">
              <a:defRPr/>
            </a:pPr>
            <a:r>
              <a:rPr lang="en-US" altLang="en-US" sz="600" dirty="0"/>
              <a:t>Highlight the need for coordination and cooperation among responders.</a:t>
            </a:r>
          </a:p>
          <a:p>
            <a:pPr eaLnBrk="1" hangingPunct="1">
              <a:defRPr/>
            </a:pPr>
            <a:endParaRPr lang="en-US" altLang="en-US" sz="600" dirty="0"/>
          </a:p>
          <a:p>
            <a:pPr eaLnBrk="1" hangingPunct="1">
              <a:defRPr/>
            </a:pPr>
            <a:r>
              <a:rPr lang="en-US" altLang="en-US" sz="600" b="1" dirty="0"/>
              <a:t>Discussion Question</a:t>
            </a:r>
            <a:r>
              <a:rPr lang="en-US" altLang="en-US" sz="600" dirty="0"/>
              <a:t>: Consider exploring local events which required or needed IMS.</a:t>
            </a:r>
            <a:endParaRPr lang="en-US" altLang="en-US" sz="600" b="1" dirty="0"/>
          </a:p>
          <a:p>
            <a:pPr eaLnBrk="1" hangingPunct="1">
              <a:defRPr/>
            </a:pPr>
            <a:endParaRPr lang="en-US" altLang="en-US" sz="600" dirty="0"/>
          </a:p>
          <a:p>
            <a:pPr eaLnBrk="1" hangingPunct="1">
              <a:defRPr/>
            </a:pPr>
            <a:r>
              <a:rPr lang="en-US" altLang="en-US" sz="600" dirty="0"/>
              <a:t>Examples of incidents include: </a:t>
            </a:r>
          </a:p>
          <a:p>
            <a:pPr marL="166358" indent="-166358">
              <a:buFont typeface="Arial" pitchFamily="34" charset="0"/>
              <a:buChar char="•"/>
              <a:defRPr/>
            </a:pPr>
            <a:r>
              <a:rPr lang="en-US" altLang="en-US" sz="600" dirty="0"/>
              <a:t>Large MVCs with multiple agencies such as fire, EMS, police, public works, and DOT</a:t>
            </a:r>
          </a:p>
          <a:p>
            <a:pPr marL="166358" indent="-166358">
              <a:buFont typeface="Arial" pitchFamily="34" charset="0"/>
              <a:buChar char="•"/>
              <a:defRPr/>
            </a:pPr>
            <a:r>
              <a:rPr lang="en-US" altLang="en-US" sz="600" dirty="0"/>
              <a:t>Industrial events which might require private responders to contain a hazmat leak, fire, EMS, police for evacuation and crowd control, public works to prevent runoff</a:t>
            </a:r>
          </a:p>
          <a:p>
            <a:pPr marL="166358" indent="-166358">
              <a:buFont typeface="Arial" pitchFamily="34" charset="0"/>
              <a:buChar char="•"/>
              <a:defRPr/>
            </a:pPr>
            <a:r>
              <a:rPr lang="en-US" altLang="en-US" sz="600" dirty="0"/>
              <a:t>Downed power lines which require police, possibly fire, and utility company</a:t>
            </a:r>
          </a:p>
          <a:p>
            <a:pPr marL="166358" indent="-166358">
              <a:buFont typeface="Arial" pitchFamily="34" charset="0"/>
              <a:buChar char="•"/>
              <a:defRPr/>
            </a:pPr>
            <a:endParaRPr lang="en-US" altLang="en-US" sz="600" dirty="0"/>
          </a:p>
          <a:p>
            <a:pPr eaLnBrk="1" hangingPunct="1">
              <a:defRPr/>
            </a:pPr>
            <a:r>
              <a:rPr lang="en-US" altLang="en-US" sz="600" b="1" dirty="0"/>
              <a:t>IMS allows multiple agencies to work together in a coordinated manner.</a:t>
            </a:r>
          </a:p>
          <a:p>
            <a:pPr eaLnBrk="1" hangingPunct="1">
              <a:defRPr/>
            </a:pPr>
            <a:endParaRPr lang="en-US" altLang="en-US" sz="600" b="1" dirty="0"/>
          </a:p>
          <a:p>
            <a:pPr eaLnBrk="1" hangingPunct="1">
              <a:defRPr/>
            </a:pPr>
            <a:r>
              <a:rPr lang="en-US" altLang="en-US" sz="600" b="1" dirty="0"/>
              <a:t>Discussion Question: </a:t>
            </a:r>
            <a:r>
              <a:rPr lang="en-US" altLang="en-US" sz="600" dirty="0"/>
              <a:t>Who is in charge? Remember this should be established by MOU prior to events and usually the agency with legal authority is in charge. However, crimes may require police to work with fire and EMS cooperatively as do MVCs even though the police are in charge.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96413C70-24D7-4EBA-A793-056AAEC9F134}" type="slidenum">
              <a:rPr lang="en-US" altLang="en-US">
                <a:solidFill>
                  <a:prstClr val="black"/>
                </a:solidFill>
                <a:latin typeface="Arial" charset="0"/>
              </a:rPr>
              <a:pPr/>
              <a:t>3</a:t>
            </a:fld>
            <a:endParaRPr lang="en-US" altLang="en-US">
              <a:solidFill>
                <a:prstClr val="black"/>
              </a:solidFill>
              <a:latin typeface="Arial" charset="0"/>
            </a:endParaRP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915116" y="4343169"/>
            <a:ext cx="5027769" cy="4114336"/>
          </a:xfrm>
        </p:spPr>
        <p:txBody>
          <a:bodyPr/>
          <a:lstStyle/>
          <a:p>
            <a:pPr eaLnBrk="1" hangingPunct="1">
              <a:defRPr/>
            </a:pPr>
            <a:r>
              <a:rPr lang="en-US" altLang="en-US" sz="600" i="1" dirty="0"/>
              <a:t>Fire, police, and DOT work a vehicle fire involving a truck load of hay</a:t>
            </a:r>
          </a:p>
          <a:p>
            <a:pPr eaLnBrk="1" hangingPunct="1">
              <a:defRPr/>
            </a:pPr>
            <a:endParaRPr lang="en-US" altLang="en-US" sz="600" i="1" dirty="0"/>
          </a:p>
          <a:p>
            <a:pPr eaLnBrk="1" hangingPunct="1">
              <a:defRPr/>
            </a:pPr>
            <a:r>
              <a:rPr lang="en-US" altLang="en-US" sz="600" dirty="0"/>
              <a:t>Must have MOU in place prior to the event.</a:t>
            </a:r>
          </a:p>
          <a:p>
            <a:pPr eaLnBrk="1" hangingPunct="1">
              <a:defRPr/>
            </a:pPr>
            <a:endParaRPr lang="en-US" altLang="en-US" sz="600" dirty="0"/>
          </a:p>
          <a:p>
            <a:pPr eaLnBrk="1" hangingPunct="1">
              <a:defRPr/>
            </a:pPr>
            <a:r>
              <a:rPr lang="en-US" altLang="en-US" sz="600" b="1" dirty="0"/>
              <a:t>Discussion Question: </a:t>
            </a:r>
            <a:r>
              <a:rPr lang="en-US" altLang="en-US" sz="600" dirty="0"/>
              <a:t>Why is a MOU needed?</a:t>
            </a:r>
            <a:endParaRPr lang="en-US" altLang="en-US" sz="600" b="1" dirty="0"/>
          </a:p>
          <a:p>
            <a:pPr eaLnBrk="1" hangingPunct="1">
              <a:defRPr/>
            </a:pPr>
            <a:endParaRPr lang="en-US" altLang="en-US" sz="600" dirty="0"/>
          </a:p>
          <a:p>
            <a:pPr marL="166358" indent="-166358">
              <a:buFont typeface="Arial" pitchFamily="34" charset="0"/>
              <a:buChar char="•"/>
              <a:defRPr/>
            </a:pPr>
            <a:r>
              <a:rPr lang="en-US" altLang="en-US" sz="600" dirty="0"/>
              <a:t>IMS is a standard system</a:t>
            </a:r>
          </a:p>
          <a:p>
            <a:pPr marL="166358" indent="-166358">
              <a:buFont typeface="Arial" pitchFamily="34" charset="0"/>
              <a:buChar char="•"/>
              <a:defRPr/>
            </a:pPr>
            <a:r>
              <a:rPr lang="en-US" altLang="en-US" sz="600" dirty="0"/>
              <a:t>Provides consistent methods to communicate, plan, and work</a:t>
            </a:r>
          </a:p>
          <a:p>
            <a:pPr marL="166358" indent="-166358">
              <a:buFont typeface="Arial" pitchFamily="34" charset="0"/>
              <a:buChar char="•"/>
              <a:defRPr/>
            </a:pPr>
            <a:r>
              <a:rPr lang="en-US" altLang="en-US" sz="600" dirty="0"/>
              <a:t>Provides an efficient framework in many incidents (remember some law enforcement events may not work well within IMS)</a:t>
            </a:r>
          </a:p>
          <a:p>
            <a:pPr marL="166358" indent="-166358">
              <a:buFont typeface="Arial" pitchFamily="34" charset="0"/>
              <a:buChar char="•"/>
              <a:defRPr/>
            </a:pPr>
            <a:r>
              <a:rPr lang="en-US" altLang="en-US" sz="600" dirty="0"/>
              <a:t>Makes those working the incident to think in a formal manner (however, this may impair flexibility and cause group think)</a:t>
            </a:r>
          </a:p>
          <a:p>
            <a:pPr marL="166358" indent="-166358">
              <a:buFont typeface="Arial" pitchFamily="34" charset="0"/>
              <a:buChar char="•"/>
              <a:defRPr/>
            </a:pPr>
            <a:r>
              <a:rPr lang="en-US" altLang="en-US" sz="600" dirty="0"/>
              <a:t>Roles are formalized (however, remember the system is designed for fire and may not fit law enforcement operations without modification)</a:t>
            </a:r>
          </a:p>
          <a:p>
            <a:pPr marL="166358" indent="-166358">
              <a:buFont typeface="Arial" pitchFamily="34" charset="0"/>
              <a:buChar char="•"/>
              <a:defRPr/>
            </a:pPr>
            <a:r>
              <a:rPr lang="en-US" altLang="en-US" sz="600" dirty="0"/>
              <a:t>Uses an approach with multiple stake holders and those involved within the event</a:t>
            </a:r>
          </a:p>
          <a:p>
            <a:pPr marL="166358" indent="-166358">
              <a:buFont typeface="Arial" pitchFamily="34" charset="0"/>
              <a:buChar char="•"/>
              <a:defRPr/>
            </a:pPr>
            <a:r>
              <a:rPr lang="en-US" altLang="en-US" sz="600" dirty="0"/>
              <a:t>Provides a framework for communications (remember the use of plain language is discouraged when agencies involved use a common code system, plain language consumes radio air time) </a:t>
            </a:r>
          </a:p>
          <a:p>
            <a:pPr marL="166358" indent="-166358">
              <a:buFont typeface="Arial" pitchFamily="34" charset="0"/>
              <a:buChar char="•"/>
              <a:defRPr/>
            </a:pPr>
            <a:r>
              <a:rPr lang="en-US" altLang="en-US" sz="600" dirty="0"/>
              <a:t>Command structure should be established prior to the event  </a:t>
            </a:r>
          </a:p>
          <a:p>
            <a:pPr eaLnBrk="1" hangingPunct="1">
              <a:defRPr/>
            </a:pPr>
            <a:endParaRPr lang="en-US" altLang="en-US" sz="600" dirty="0"/>
          </a:p>
          <a:p>
            <a:pPr eaLnBrk="1" hangingPunct="1">
              <a:defRPr/>
            </a:pPr>
            <a:r>
              <a:rPr lang="en-US" altLang="en-US" sz="600" b="1" dirty="0"/>
              <a:t>Discussion Question:</a:t>
            </a:r>
            <a:r>
              <a:rPr lang="en-US" altLang="en-US" sz="600" dirty="0"/>
              <a:t> To what extent does your area use IMS?  </a:t>
            </a:r>
          </a:p>
          <a:p>
            <a:pPr eaLnBrk="1" hangingPunct="1">
              <a:defRPr/>
            </a:pPr>
            <a:endParaRPr lang="en-US" altLang="en-US" sz="600" dirty="0"/>
          </a:p>
          <a:p>
            <a:pPr marL="166358" indent="-166358">
              <a:buFont typeface="Arial" pitchFamily="34" charset="0"/>
              <a:buChar char="•"/>
              <a:defRPr/>
            </a:pPr>
            <a:r>
              <a:rPr lang="en-US" altLang="en-US" sz="600" dirty="0"/>
              <a:t>The system should be practiced prior to the event</a:t>
            </a:r>
          </a:p>
          <a:p>
            <a:pPr marL="166358" indent="-166358">
              <a:buFont typeface="Arial" pitchFamily="34" charset="0"/>
              <a:buChar char="•"/>
              <a:defRPr/>
            </a:pPr>
            <a:r>
              <a:rPr lang="en-US" altLang="en-US" sz="600" dirty="0"/>
              <a:t>Use management by objectives</a:t>
            </a:r>
          </a:p>
          <a:p>
            <a:pPr marL="166358" indent="-166358">
              <a:buFont typeface="Arial" pitchFamily="34" charset="0"/>
              <a:buChar char="•"/>
              <a:defRPr/>
            </a:pPr>
            <a:r>
              <a:rPr lang="en-US" altLang="en-US" sz="600" dirty="0"/>
              <a:t>Develop an incident action plan on long lived events</a:t>
            </a:r>
          </a:p>
          <a:p>
            <a:pPr marL="166358" indent="-166358">
              <a:buFont typeface="Arial" pitchFamily="34" charset="0"/>
              <a:buChar char="•"/>
              <a:defRPr/>
            </a:pPr>
            <a:r>
              <a:rPr lang="en-US" altLang="en-US" sz="600" dirty="0"/>
              <a:t>Use resources efficiently</a:t>
            </a:r>
          </a:p>
          <a:p>
            <a:pPr marL="166358" indent="-166358">
              <a:buFont typeface="Arial" pitchFamily="34" charset="0"/>
              <a:buChar char="•"/>
              <a:defRPr/>
            </a:pPr>
            <a:r>
              <a:rPr lang="en-US" altLang="en-US" sz="600" dirty="0"/>
              <a:t>Coordinate actions by every agency involved</a:t>
            </a:r>
          </a:p>
          <a:p>
            <a:pPr marL="166358" indent="-166358">
              <a:buFont typeface="Arial" pitchFamily="34" charset="0"/>
              <a:buChar char="•"/>
              <a:defRPr/>
            </a:pPr>
            <a:r>
              <a:rPr lang="en-US" altLang="en-US" sz="600" dirty="0"/>
              <a:t>Provides for a variety of roles and responsibilities</a:t>
            </a:r>
          </a:p>
          <a:p>
            <a:pPr eaLnBrk="1" hangingPunct="1">
              <a:defRPr/>
            </a:pPr>
            <a:endParaRPr lang="en-US" altLang="en-US" sz="600" dirty="0"/>
          </a:p>
          <a:p>
            <a:pPr eaLnBrk="1" hangingPunct="1">
              <a:defRPr/>
            </a:pPr>
            <a:endParaRPr lang="en-US" altLang="en-US" sz="600" dirty="0"/>
          </a:p>
          <a:p>
            <a:pPr eaLnBrk="1" hangingPunct="1">
              <a:defRPr/>
            </a:pPr>
            <a:endParaRPr lang="en-US" altLang="en-US" sz="600" dirty="0"/>
          </a:p>
          <a:p>
            <a:pPr eaLnBrk="1" hangingPunct="1">
              <a:defRPr/>
            </a:pPr>
            <a:endParaRPr lang="en-US" altLang="en-US" sz="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a:defRPr/>
            </a:pPr>
            <a:r>
              <a:rPr lang="en-US" altLang="en-US" dirty="0" smtClean="0"/>
              <a:t>Issues with IMS for Law Enforcement</a:t>
            </a:r>
          </a:p>
          <a:p>
            <a:pPr>
              <a:defRPr/>
            </a:pPr>
            <a:endParaRPr lang="en-US" altLang="en-US" dirty="0" smtClean="0"/>
          </a:p>
          <a:p>
            <a:pPr marL="166358" indent="-166358">
              <a:buFont typeface="Arial" pitchFamily="34" charset="0"/>
              <a:buChar char="•"/>
              <a:defRPr/>
            </a:pPr>
            <a:r>
              <a:rPr lang="en-US" altLang="en-US" dirty="0" smtClean="0"/>
              <a:t>IMS provides a rigid structure while law enforcement needs a flexible structure</a:t>
            </a:r>
          </a:p>
          <a:p>
            <a:pPr marL="166358" indent="-166358">
              <a:buFont typeface="Arial" pitchFamily="34" charset="0"/>
              <a:buChar char="•"/>
              <a:defRPr/>
            </a:pPr>
            <a:r>
              <a:rPr lang="en-US" altLang="en-US" dirty="0" smtClean="0"/>
              <a:t>IMS uses central control while law enforcement needs disseminated control and autonomy and independent decision making</a:t>
            </a:r>
          </a:p>
          <a:p>
            <a:pPr marL="166358" indent="-166358">
              <a:buFont typeface="Arial" pitchFamily="34" charset="0"/>
              <a:buChar char="•"/>
              <a:defRPr/>
            </a:pPr>
            <a:r>
              <a:rPr lang="en-US" altLang="en-US" dirty="0" smtClean="0"/>
              <a:t>IMS uses narrow spans of control while law enforcement may have very large spans of control (20-30 reporting to one supervisor)</a:t>
            </a:r>
          </a:p>
          <a:p>
            <a:pPr marL="166358" indent="-166358">
              <a:buFont typeface="Arial" pitchFamily="34" charset="0"/>
              <a:buChar char="•"/>
              <a:defRPr/>
            </a:pPr>
            <a:r>
              <a:rPr lang="en-US" altLang="en-US" dirty="0" smtClean="0"/>
              <a:t>IMS uses ask before you act while law enforcement is act first then report</a:t>
            </a:r>
          </a:p>
          <a:p>
            <a:pPr marL="166358" indent="-166358">
              <a:buFont typeface="Arial" pitchFamily="34" charset="0"/>
              <a:buChar char="•"/>
              <a:defRPr/>
            </a:pPr>
            <a:r>
              <a:rPr lang="en-US" altLang="en-US" dirty="0" smtClean="0"/>
              <a:t>Police officers tend to be generalists while fire personnel tend to be specialists</a:t>
            </a:r>
          </a:p>
          <a:p>
            <a:pPr>
              <a:defRPr/>
            </a:pPr>
            <a:endParaRPr lang="en-US" altLang="en-US" dirty="0" smtClean="0"/>
          </a:p>
          <a:p>
            <a:pPr>
              <a:defRPr/>
            </a:pPr>
            <a:r>
              <a:rPr lang="en-US" altLang="en-US" sz="800" b="1" dirty="0"/>
              <a:t>Discussion Question</a:t>
            </a:r>
            <a:r>
              <a:rPr lang="en-US" altLang="en-US" sz="800" dirty="0"/>
              <a:t>: How do fire and EMS missions differ from law enforcement? How do they conflict?</a:t>
            </a:r>
            <a:endParaRPr lang="en-US" altLang="en-US" dirty="0" smtClean="0"/>
          </a:p>
        </p:txBody>
      </p:sp>
      <p:sp>
        <p:nvSpPr>
          <p:cNvPr id="65540" name="Slide Number Placeholder 3"/>
          <p:cNvSpPr>
            <a:spLocks noGrp="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D45E992E-2DF9-4FF1-820A-82DFFC211D23}" type="slidenum">
              <a:rPr lang="en-US" altLang="en-US">
                <a:solidFill>
                  <a:prstClr val="black"/>
                </a:solidFill>
                <a:latin typeface="Arial" charset="0"/>
              </a:rPr>
              <a:pPr/>
              <a:t>4</a:t>
            </a:fld>
            <a:endParaRPr lang="en-US" altLang="en-US">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p:txBody>
          <a:bodyPr/>
          <a:lstStyle/>
          <a:p>
            <a:pPr>
              <a:defRPr/>
            </a:pPr>
            <a:r>
              <a:rPr lang="en-US" altLang="en-US" dirty="0" smtClean="0"/>
              <a:t>Simulated rescue of a injured person in a tactical situation, a high-profile prisoner movement with convoy.</a:t>
            </a:r>
          </a:p>
          <a:p>
            <a:pPr>
              <a:defRPr/>
            </a:pPr>
            <a:endParaRPr lang="en-US" altLang="en-US" dirty="0" smtClean="0"/>
          </a:p>
          <a:p>
            <a:pPr marL="166358" indent="-166358">
              <a:buFont typeface="Arial" pitchFamily="34" charset="0"/>
              <a:buChar char="•"/>
              <a:defRPr/>
            </a:pPr>
            <a:r>
              <a:rPr lang="en-US" altLang="en-US" dirty="0" smtClean="0"/>
              <a:t>Law enforcement has a broad array of incidents which do not fit into a standard template</a:t>
            </a:r>
          </a:p>
          <a:p>
            <a:pPr marL="166358" indent="-166358">
              <a:buFont typeface="Arial" pitchFamily="34" charset="0"/>
              <a:buChar char="•"/>
              <a:defRPr/>
            </a:pPr>
            <a:r>
              <a:rPr lang="en-US" altLang="en-US" dirty="0" smtClean="0"/>
              <a:t>Law enforcement needs flexibility and encourages independent action by officers</a:t>
            </a:r>
          </a:p>
          <a:p>
            <a:pPr marL="166358" indent="-166358">
              <a:buFont typeface="Arial" pitchFamily="34" charset="0"/>
              <a:buChar char="•"/>
              <a:defRPr/>
            </a:pPr>
            <a:r>
              <a:rPr lang="en-US" altLang="en-US" dirty="0" smtClean="0"/>
              <a:t>Law enforcement has many legal constraints</a:t>
            </a:r>
          </a:p>
          <a:p>
            <a:pPr marL="166358" indent="-166358">
              <a:buFont typeface="Arial" pitchFamily="34" charset="0"/>
              <a:buChar char="•"/>
              <a:defRPr/>
            </a:pPr>
            <a:r>
              <a:rPr lang="en-US" altLang="en-US" dirty="0" smtClean="0"/>
              <a:t>Law enforcement acts then reports</a:t>
            </a:r>
          </a:p>
          <a:p>
            <a:pPr marL="166358" indent="-166358">
              <a:buFont typeface="Arial" pitchFamily="34" charset="0"/>
              <a:buChar char="•"/>
              <a:defRPr/>
            </a:pPr>
            <a:r>
              <a:rPr lang="en-US" altLang="en-US" dirty="0" smtClean="0"/>
              <a:t>IMS is a “guide,” not an inflexible requirement</a:t>
            </a:r>
          </a:p>
          <a:p>
            <a:pPr>
              <a:defRPr/>
            </a:pPr>
            <a:endParaRPr lang="en-US" altLang="en-US" dirty="0" smtClean="0"/>
          </a:p>
          <a:p>
            <a:pPr>
              <a:defRPr/>
            </a:pPr>
            <a:r>
              <a:rPr lang="en-US" altLang="en-US" sz="800" b="1" dirty="0"/>
              <a:t>Discussion Question</a:t>
            </a:r>
            <a:r>
              <a:rPr lang="en-US" altLang="en-US" sz="800" dirty="0"/>
              <a:t>: Can you cite some problems with IMS you have experienced or anticipate?</a:t>
            </a:r>
            <a:endParaRPr lang="en-US" altLang="en-US" dirty="0" smtClean="0"/>
          </a:p>
        </p:txBody>
      </p:sp>
      <p:sp>
        <p:nvSpPr>
          <p:cNvPr id="66564" name="Slide Number Placeholder 3"/>
          <p:cNvSpPr>
            <a:spLocks noGrp="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EFD0B5F6-351B-4EDA-A8DC-8FCB3F3C82B4}" type="slidenum">
              <a:rPr lang="en-US" altLang="en-US">
                <a:solidFill>
                  <a:prstClr val="black"/>
                </a:solidFill>
                <a:latin typeface="Arial" charset="0"/>
              </a:rPr>
              <a:pPr/>
              <a:t>5</a:t>
            </a:fld>
            <a:endParaRPr lang="en-US" altLang="en-US">
              <a:solidFill>
                <a:prstClr val="black"/>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pPr>
              <a:defRPr/>
            </a:pPr>
            <a:r>
              <a:rPr lang="en-US" altLang="en-US" dirty="0" smtClean="0"/>
              <a:t>Red phosphorus clandestine drug laboratory for making methamphetamine, tactical movement in a callout, fatal vehicle crash with fire, EMS, and police on scene.</a:t>
            </a:r>
          </a:p>
          <a:p>
            <a:pPr>
              <a:defRPr/>
            </a:pPr>
            <a:endParaRPr lang="en-US" altLang="en-US" dirty="0" smtClean="0"/>
          </a:p>
          <a:p>
            <a:pPr marL="166358" indent="-166358">
              <a:buFont typeface="Arial" pitchFamily="34" charset="0"/>
              <a:buChar char="•"/>
              <a:defRPr/>
            </a:pPr>
            <a:r>
              <a:rPr lang="en-US" altLang="en-US" dirty="0" smtClean="0"/>
              <a:t>IMS should be used at every event</a:t>
            </a:r>
          </a:p>
          <a:p>
            <a:pPr marL="166358" indent="-166358">
              <a:buFont typeface="Arial" pitchFamily="34" charset="0"/>
              <a:buChar char="•"/>
              <a:defRPr/>
            </a:pPr>
            <a:r>
              <a:rPr lang="en-US" altLang="en-US" dirty="0" smtClean="0"/>
              <a:t>Practice makes its use a habit</a:t>
            </a:r>
          </a:p>
          <a:p>
            <a:pPr>
              <a:defRPr/>
            </a:pPr>
            <a:endParaRPr lang="en-US" altLang="en-US" dirty="0" smtClean="0"/>
          </a:p>
          <a:p>
            <a:pPr>
              <a:defRPr/>
            </a:pPr>
            <a:r>
              <a:rPr lang="en-US" altLang="en-US" sz="800" b="1" dirty="0"/>
              <a:t>Discussion Question</a:t>
            </a:r>
            <a:r>
              <a:rPr lang="en-US" altLang="en-US" sz="800" dirty="0"/>
              <a:t>: Is IMS practical on most calls for service? In most cases IMS is not used on simple calls or even calls with several units. Law enforcement does this routinely and does it well. However, with special events, intense events, large scale events, long lived events, or during disasters, IMS should be used.</a:t>
            </a:r>
            <a:endParaRPr lang="en-US" altLang="en-US" dirty="0" smtClean="0"/>
          </a:p>
        </p:txBody>
      </p:sp>
      <p:sp>
        <p:nvSpPr>
          <p:cNvPr id="67588" name="Slide Number Placeholder 3"/>
          <p:cNvSpPr>
            <a:spLocks noGrp="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9B9975D6-924F-4A0B-9849-79E0CCAF8B9A}" type="slidenum">
              <a:rPr lang="en-US" altLang="en-US">
                <a:solidFill>
                  <a:prstClr val="black"/>
                </a:solidFill>
                <a:latin typeface="Arial" charset="0"/>
              </a:rPr>
              <a:pPr/>
              <a:t>6</a:t>
            </a:fld>
            <a:endParaRPr lang="en-US" alt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F04FB88E-309F-4F5D-A4CA-81CB31C6C1B0}" type="slidenum">
              <a:rPr lang="en-US" altLang="en-US">
                <a:solidFill>
                  <a:prstClr val="black"/>
                </a:solidFill>
                <a:latin typeface="Arial" charset="0"/>
              </a:rPr>
              <a:pPr/>
              <a:t>7</a:t>
            </a:fld>
            <a:endParaRPr lang="en-US" altLang="en-US">
              <a:solidFill>
                <a:prstClr val="black"/>
              </a:solidFill>
              <a:latin typeface="Arial" charset="0"/>
            </a:endParaRP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p:txBody>
          <a:bodyPr/>
          <a:lstStyle/>
          <a:p>
            <a:pPr eaLnBrk="1" hangingPunct="1">
              <a:defRPr/>
            </a:pPr>
            <a:r>
              <a:rPr lang="en-US" altLang="en-US" b="1" dirty="0" smtClean="0"/>
              <a:t>Command </a:t>
            </a:r>
          </a:p>
          <a:p>
            <a:pPr marL="166358" indent="-166358">
              <a:buFont typeface="Arial" pitchFamily="34" charset="0"/>
              <a:buChar char="•"/>
              <a:defRPr/>
            </a:pPr>
            <a:r>
              <a:rPr lang="en-US" altLang="en-US" dirty="0" smtClean="0"/>
              <a:t>This is the person acting as the incident commander, he or she may be the first office on the scene, a supervisor, or chief</a:t>
            </a:r>
          </a:p>
          <a:p>
            <a:pPr marL="166358" indent="-166358">
              <a:buFont typeface="Arial" pitchFamily="34" charset="0"/>
              <a:buChar char="•"/>
              <a:defRPr/>
            </a:pPr>
            <a:r>
              <a:rPr lang="en-US" altLang="en-US" dirty="0" smtClean="0"/>
              <a:t>This may change several times</a:t>
            </a:r>
          </a:p>
          <a:p>
            <a:pPr marL="166358" indent="-166358">
              <a:buFont typeface="Arial" pitchFamily="34" charset="0"/>
              <a:buChar char="•"/>
              <a:defRPr/>
            </a:pPr>
            <a:r>
              <a:rPr lang="en-US" altLang="en-US" dirty="0" smtClean="0"/>
              <a:t>Usually the ranking person</a:t>
            </a:r>
          </a:p>
          <a:p>
            <a:pPr marL="166358" indent="-166358">
              <a:buFont typeface="Arial" pitchFamily="34" charset="0"/>
              <a:buChar char="•"/>
              <a:defRPr/>
            </a:pPr>
            <a:r>
              <a:rPr lang="en-US" altLang="en-US" dirty="0" smtClean="0"/>
              <a:t>Needs a staff to support the command structure including Intelligence, Safety, PI, and Liaison </a:t>
            </a:r>
          </a:p>
          <a:p>
            <a:pPr eaLnBrk="1" hangingPunct="1">
              <a:defRPr/>
            </a:pPr>
            <a:endParaRPr lang="en-US" altLang="en-US" dirty="0" smtClean="0"/>
          </a:p>
          <a:p>
            <a:pPr eaLnBrk="1" hangingPunct="1">
              <a:defRPr/>
            </a:pPr>
            <a:r>
              <a:rPr lang="en-US" altLang="en-US" dirty="0" smtClean="0"/>
              <a:t>Other general staff functions which may need to be filled include (some may be combined or not used):</a:t>
            </a:r>
          </a:p>
          <a:p>
            <a:pPr marL="166358" indent="-166358">
              <a:buFont typeface="Arial" pitchFamily="34" charset="0"/>
              <a:buChar char="•"/>
              <a:defRPr/>
            </a:pPr>
            <a:r>
              <a:rPr lang="en-US" altLang="en-US" dirty="0" smtClean="0"/>
              <a:t>Finance – Administration (if the event is large or prolonged)</a:t>
            </a:r>
          </a:p>
          <a:p>
            <a:pPr marL="166358" indent="-166358">
              <a:buFont typeface="Arial" pitchFamily="34" charset="0"/>
              <a:buChar char="•"/>
              <a:defRPr/>
            </a:pPr>
            <a:r>
              <a:rPr lang="en-US" altLang="en-US" dirty="0" smtClean="0"/>
              <a:t>Logistics (if the event is large or prolonged)</a:t>
            </a:r>
          </a:p>
          <a:p>
            <a:pPr marL="166358" indent="-166358">
              <a:buFont typeface="Arial" pitchFamily="34" charset="0"/>
              <a:buChar char="•"/>
              <a:defRPr/>
            </a:pPr>
            <a:r>
              <a:rPr lang="en-US" altLang="en-US" dirty="0" smtClean="0"/>
              <a:t>Operations (at every event)</a:t>
            </a:r>
          </a:p>
          <a:p>
            <a:pPr marL="166358" indent="-166358">
              <a:buFont typeface="Arial" pitchFamily="34" charset="0"/>
              <a:buChar char="•"/>
              <a:defRPr/>
            </a:pPr>
            <a:r>
              <a:rPr lang="en-US" altLang="en-US" dirty="0" smtClean="0"/>
              <a:t>Planning (may be needed if the event is large or prolonged)</a:t>
            </a:r>
          </a:p>
          <a:p>
            <a:pPr eaLnBrk="1" hangingPunct="1">
              <a:defRPr/>
            </a:pPr>
            <a:endParaRPr lang="en-US" altLang="en-US" dirty="0" smtClean="0"/>
          </a:p>
          <a:p>
            <a:pPr eaLnBrk="1" hangingPunct="1">
              <a:defRPr/>
            </a:pPr>
            <a:r>
              <a:rPr lang="en-US" altLang="en-US" dirty="0" smtClean="0"/>
              <a:t>In many instances roles may be combined.</a:t>
            </a:r>
          </a:p>
          <a:p>
            <a:pPr eaLnBrk="1" hangingPunct="1">
              <a:defRPr/>
            </a:pPr>
            <a:endParaRPr lang="en-US" altLang="en-US" dirty="0" smtClean="0"/>
          </a:p>
          <a:p>
            <a:pPr eaLnBrk="1" hangingPunct="1">
              <a:defRPr/>
            </a:pPr>
            <a:r>
              <a:rPr lang="en-US" altLang="en-US" dirty="0" smtClean="0"/>
              <a:t>Intelligence gathers information about the suspects, victims, locale, and may use local, state, federal, and private databases, may be obtained from interviews, building plans, medical information, maps, GIS, and other sources.</a:t>
            </a:r>
          </a:p>
          <a:p>
            <a:pPr eaLnBrk="1" hangingPunct="1">
              <a:defRPr/>
            </a:pPr>
            <a:endParaRPr lang="en-US" altLang="en-US" dirty="0" smtClean="0"/>
          </a:p>
          <a:p>
            <a:pPr eaLnBrk="1" hangingPunct="1">
              <a:defRPr/>
            </a:pPr>
            <a:r>
              <a:rPr lang="en-US" altLang="en-US" b="1" dirty="0" smtClean="0"/>
              <a:t>Discussion Question: </a:t>
            </a:r>
            <a:r>
              <a:rPr lang="en-US" altLang="en-US" dirty="0" smtClean="0"/>
              <a:t>Why is gathering intelligence so critical in long-lived or intense events?</a:t>
            </a:r>
          </a:p>
          <a:p>
            <a:pPr eaLnBrk="1" hangingPunct="1">
              <a:defRP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r>
              <a:rPr lang="en-US" altLang="en-US" smtClean="0"/>
              <a:t>Note the place of LE in a large incident involving multiple agencies.</a:t>
            </a:r>
          </a:p>
          <a:p>
            <a:endParaRPr lang="en-US" altLang="en-US" smtClean="0"/>
          </a:p>
          <a:p>
            <a:r>
              <a:rPr lang="en-US" altLang="en-US" smtClean="0"/>
              <a:t>Remember the command will include other agencies; several sub-sections may be part of police operations, such as evacuation, investigation, traffic, or perimeter.</a:t>
            </a:r>
          </a:p>
        </p:txBody>
      </p:sp>
      <p:sp>
        <p:nvSpPr>
          <p:cNvPr id="69636" name="Slide Number Placeholder 3"/>
          <p:cNvSpPr>
            <a:spLocks noGrp="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C07715A3-BA4A-4493-B000-D8888FDEB78C}" type="slidenum">
              <a:rPr lang="en-US" altLang="en-US">
                <a:solidFill>
                  <a:prstClr val="black"/>
                </a:solidFill>
                <a:latin typeface="Arial" charset="0"/>
              </a:rPr>
              <a:pPr/>
              <a:t>8</a:t>
            </a:fld>
            <a:endParaRPr lang="en-US" altLang="en-US">
              <a:solidFill>
                <a:prstClr val="black"/>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32E157ED-D26C-42F1-9B4E-AA0A2831FB98}" type="slidenum">
              <a:rPr lang="en-US" altLang="en-US">
                <a:solidFill>
                  <a:prstClr val="black"/>
                </a:solidFill>
                <a:latin typeface="Arial" charset="0"/>
              </a:rPr>
              <a:pPr/>
              <a:t>9</a:t>
            </a:fld>
            <a:endParaRPr lang="en-US" altLang="en-US">
              <a:solidFill>
                <a:prstClr val="black"/>
              </a:solidFill>
              <a:latin typeface="Arial" charset="0"/>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p:txBody>
          <a:bodyPr/>
          <a:lstStyle/>
          <a:p>
            <a:pPr eaLnBrk="1" hangingPunct="1">
              <a:defRPr/>
            </a:pPr>
            <a:r>
              <a:rPr lang="en-US" altLang="en-US" dirty="0" smtClean="0"/>
              <a:t>Officers are briefed prior to a tactical deployment.</a:t>
            </a:r>
          </a:p>
          <a:p>
            <a:pPr eaLnBrk="1" hangingPunct="1">
              <a:defRPr/>
            </a:pPr>
            <a:endParaRPr lang="en-US" altLang="en-US" i="1" dirty="0" smtClean="0"/>
          </a:p>
          <a:p>
            <a:pPr marL="166358" indent="-166358">
              <a:buFont typeface="Arial" pitchFamily="34" charset="0"/>
              <a:buChar char="•"/>
              <a:defRPr/>
            </a:pPr>
            <a:r>
              <a:rPr lang="en-US" altLang="en-US" dirty="0" smtClean="0"/>
              <a:t>IMS uses common business practices (law enforcement does this routinely, we call it different things such as SOPs, general orders, procedural orders)</a:t>
            </a:r>
          </a:p>
          <a:p>
            <a:pPr marL="166358" indent="-166358">
              <a:buFont typeface="Arial" pitchFamily="34" charset="0"/>
              <a:buChar char="•"/>
              <a:defRPr/>
            </a:pPr>
            <a:r>
              <a:rPr lang="en-US" altLang="en-US" dirty="0" smtClean="0"/>
              <a:t>IMS uses management by objectives (this is instinctive to law enforcement, police know that object is to protect life and property)</a:t>
            </a:r>
          </a:p>
          <a:p>
            <a:pPr marL="166358" indent="-166358">
              <a:buFont typeface="Arial" pitchFamily="34" charset="0"/>
              <a:buChar char="•"/>
              <a:defRPr/>
            </a:pPr>
            <a:r>
              <a:rPr lang="en-US" altLang="en-US" dirty="0" smtClean="0"/>
              <a:t>IMS uses an incident action plan to establish the objectives (in sustained events, law enforcement does this but does not usually follow the IMS criteria)</a:t>
            </a:r>
          </a:p>
          <a:p>
            <a:pPr marL="166358" indent="-166358">
              <a:buFont typeface="Arial" pitchFamily="34" charset="0"/>
              <a:buChar char="•"/>
              <a:defRPr/>
            </a:pPr>
            <a:r>
              <a:rPr lang="en-US" altLang="en-US" dirty="0" smtClean="0"/>
              <a:t>IMS uses delegation of authority and power (already understood in law enforcement operations as they are paramilitary operations)</a:t>
            </a:r>
          </a:p>
          <a:p>
            <a:pPr eaLnBrk="1" hangingPunct="1">
              <a:defRPr/>
            </a:pPr>
            <a:endParaRPr lang="en-US" altLang="en-US" dirty="0" smtClean="0"/>
          </a:p>
          <a:p>
            <a:pPr eaLnBrk="1" hangingPunct="1">
              <a:defRPr/>
            </a:pPr>
            <a:r>
              <a:rPr lang="en-US" altLang="en-US" b="1" dirty="0" smtClean="0"/>
              <a:t>Discussion Question: </a:t>
            </a:r>
            <a:r>
              <a:rPr lang="en-US" altLang="en-US" dirty="0" smtClean="0"/>
              <a:t>Will IMS cause officers to more efficiently perform these tasks?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969">
              <a:defRPr>
                <a:solidFill>
                  <a:schemeClr val="tx1"/>
                </a:solidFill>
                <a:latin typeface="Times New Roman" pitchFamily="18" charset="0"/>
              </a:defRPr>
            </a:lvl1pPr>
            <a:lvl2pPr marL="720884" indent="-277263" defTabSz="914969">
              <a:defRPr>
                <a:solidFill>
                  <a:schemeClr val="tx1"/>
                </a:solidFill>
                <a:latin typeface="Times New Roman" pitchFamily="18" charset="0"/>
              </a:defRPr>
            </a:lvl2pPr>
            <a:lvl3pPr marL="1109053" indent="-221811" defTabSz="914969">
              <a:defRPr>
                <a:solidFill>
                  <a:schemeClr val="tx1"/>
                </a:solidFill>
                <a:latin typeface="Times New Roman" pitchFamily="18" charset="0"/>
              </a:defRPr>
            </a:lvl3pPr>
            <a:lvl4pPr marL="1552674" indent="-221811" defTabSz="914969">
              <a:defRPr>
                <a:solidFill>
                  <a:schemeClr val="tx1"/>
                </a:solidFill>
                <a:latin typeface="Times New Roman" pitchFamily="18" charset="0"/>
              </a:defRPr>
            </a:lvl4pPr>
            <a:lvl5pPr marL="1996295" indent="-221811" defTabSz="914969">
              <a:defRPr>
                <a:solidFill>
                  <a:schemeClr val="tx1"/>
                </a:solidFill>
                <a:latin typeface="Times New Roman" pitchFamily="18" charset="0"/>
              </a:defRPr>
            </a:lvl5pPr>
            <a:lvl6pPr marL="2439916" indent="-221811" defTabSz="914969" eaLnBrk="0" fontAlgn="base" hangingPunct="0">
              <a:spcBef>
                <a:spcPct val="0"/>
              </a:spcBef>
              <a:spcAft>
                <a:spcPct val="0"/>
              </a:spcAft>
              <a:defRPr>
                <a:solidFill>
                  <a:schemeClr val="tx1"/>
                </a:solidFill>
                <a:latin typeface="Times New Roman" pitchFamily="18" charset="0"/>
              </a:defRPr>
            </a:lvl6pPr>
            <a:lvl7pPr marL="2883538" indent="-221811" defTabSz="914969" eaLnBrk="0" fontAlgn="base" hangingPunct="0">
              <a:spcBef>
                <a:spcPct val="0"/>
              </a:spcBef>
              <a:spcAft>
                <a:spcPct val="0"/>
              </a:spcAft>
              <a:defRPr>
                <a:solidFill>
                  <a:schemeClr val="tx1"/>
                </a:solidFill>
                <a:latin typeface="Times New Roman" pitchFamily="18" charset="0"/>
              </a:defRPr>
            </a:lvl7pPr>
            <a:lvl8pPr marL="3327159" indent="-221811" defTabSz="914969" eaLnBrk="0" fontAlgn="base" hangingPunct="0">
              <a:spcBef>
                <a:spcPct val="0"/>
              </a:spcBef>
              <a:spcAft>
                <a:spcPct val="0"/>
              </a:spcAft>
              <a:defRPr>
                <a:solidFill>
                  <a:schemeClr val="tx1"/>
                </a:solidFill>
                <a:latin typeface="Times New Roman" pitchFamily="18" charset="0"/>
              </a:defRPr>
            </a:lvl8pPr>
            <a:lvl9pPr marL="3770780" indent="-221811" defTabSz="914969" eaLnBrk="0" fontAlgn="base" hangingPunct="0">
              <a:spcBef>
                <a:spcPct val="0"/>
              </a:spcBef>
              <a:spcAft>
                <a:spcPct val="0"/>
              </a:spcAft>
              <a:defRPr>
                <a:solidFill>
                  <a:schemeClr val="tx1"/>
                </a:solidFill>
                <a:latin typeface="Times New Roman" pitchFamily="18" charset="0"/>
              </a:defRPr>
            </a:lvl9pPr>
          </a:lstStyle>
          <a:p>
            <a:fld id="{EC5BBCF8-25CE-4A4C-9AF4-1AAB0DD3802A}" type="slidenum">
              <a:rPr lang="en-US" altLang="en-US">
                <a:solidFill>
                  <a:prstClr val="black"/>
                </a:solidFill>
                <a:latin typeface="Arial" charset="0"/>
              </a:rPr>
              <a:pPr/>
              <a:t>10</a:t>
            </a:fld>
            <a:endParaRPr lang="en-US" altLang="en-US">
              <a:solidFill>
                <a:prstClr val="black"/>
              </a:solidFill>
              <a:latin typeface="Arial" charset="0"/>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p:txBody>
          <a:bodyPr/>
          <a:lstStyle/>
          <a:p>
            <a:pPr eaLnBrk="1" hangingPunct="1">
              <a:defRPr/>
            </a:pPr>
            <a:r>
              <a:rPr lang="en-US" altLang="en-US" dirty="0" smtClean="0"/>
              <a:t>MVC with two persons injured critically, fire, police, and EMS are on scene.</a:t>
            </a:r>
          </a:p>
          <a:p>
            <a:pPr eaLnBrk="1" hangingPunct="1">
              <a:defRPr/>
            </a:pPr>
            <a:endParaRPr lang="en-US" altLang="en-US" dirty="0" smtClean="0"/>
          </a:p>
          <a:p>
            <a:pPr marL="166358" indent="-166358">
              <a:buFont typeface="Arial" pitchFamily="34" charset="0"/>
              <a:buChar char="•"/>
              <a:defRPr/>
            </a:pPr>
            <a:r>
              <a:rPr lang="en-US" altLang="en-US" dirty="0" smtClean="0"/>
              <a:t>Incidents require efforts to protect life, protect property, protect the environment, and allow recovery</a:t>
            </a:r>
          </a:p>
          <a:p>
            <a:pPr marL="166358" indent="-166358">
              <a:buFont typeface="Arial" pitchFamily="34" charset="0"/>
              <a:buChar char="•"/>
              <a:defRPr/>
            </a:pPr>
            <a:r>
              <a:rPr lang="en-US" altLang="en-US" dirty="0" smtClean="0"/>
              <a:t>This requires one to establishing objectives, determine priorities, and use resources efficiently with rescue of the victims, control of traffic, investigation of the crash, and removal of the vehicles</a:t>
            </a:r>
          </a:p>
          <a:p>
            <a:pPr marL="166358" indent="-166358">
              <a:buFont typeface="Arial" pitchFamily="34" charset="0"/>
              <a:buChar char="•"/>
              <a:defRPr/>
            </a:pPr>
            <a:r>
              <a:rPr lang="en-US" altLang="en-US" dirty="0" smtClean="0"/>
              <a:t>Coordination between police, fire, EMS, and a wrecker company are required</a:t>
            </a:r>
          </a:p>
          <a:p>
            <a:pPr marL="166358" indent="-166358">
              <a:buFont typeface="Arial" pitchFamily="34" charset="0"/>
              <a:buChar char="•"/>
              <a:defRPr/>
            </a:pPr>
            <a:r>
              <a:rPr lang="en-US" altLang="en-US" dirty="0" smtClean="0"/>
              <a:t>Police serve as the incident commander using a unified command with fire and EMS</a:t>
            </a:r>
          </a:p>
          <a:p>
            <a:pPr eaLnBrk="1" hangingPunct="1">
              <a:defRPr/>
            </a:pPr>
            <a:endParaRPr lang="en-US" altLang="en-US" dirty="0" smtClean="0"/>
          </a:p>
          <a:p>
            <a:pPr eaLnBrk="1" hangingPunct="1">
              <a:defRPr/>
            </a:pPr>
            <a:r>
              <a:rPr lang="en-US" altLang="en-US" b="1" dirty="0" smtClean="0"/>
              <a:t>Discussion Question: </a:t>
            </a:r>
            <a:r>
              <a:rPr lang="en-US" altLang="en-US" dirty="0" smtClean="0"/>
              <a:t>Where can conflict arise with the differing missions?</a:t>
            </a:r>
          </a:p>
          <a:p>
            <a:pPr eaLnBrk="1" hangingPunct="1">
              <a:buFont typeface="Wingdings" pitchFamily="2" charset="2"/>
              <a:buNone/>
              <a:defRPr/>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ACA0F4-DA10-4387-A93A-6F8FE4E61B60}"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380746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CA0F4-DA10-4387-A93A-6F8FE4E61B60}"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246685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CA0F4-DA10-4387-A93A-6F8FE4E61B60}"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4250784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Rectangle 5"/>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Rectangle 6"/>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Rectangle 7"/>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Rectangle 8"/>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 name="Rectangle 9"/>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1" name="Rectangle 10"/>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
        <p:nvSpPr>
          <p:cNvPr id="12" name="Date Placeholder 3"/>
          <p:cNvSpPr>
            <a:spLocks noGrp="1"/>
          </p:cNvSpPr>
          <p:nvPr>
            <p:ph type="dt" sz="half" idx="10"/>
          </p:nvPr>
        </p:nvSpPr>
        <p:spPr/>
        <p:txBody>
          <a:bodyPr/>
          <a:lstStyle>
            <a:lvl1pPr>
              <a:defRPr/>
            </a:lvl1pPr>
          </a:lstStyle>
          <a:p>
            <a:pPr>
              <a:defRPr/>
            </a:pPr>
            <a:fld id="{C8106828-2104-47E8-81BA-D4A6BD077F75}" type="datetime1">
              <a:rPr lang="en-US">
                <a:solidFill>
                  <a:srgbClr val="564B3C"/>
                </a:solidFill>
              </a:rPr>
              <a:pPr>
                <a:defRPr/>
              </a:pPr>
              <a:t>3/5/2014</a:t>
            </a:fld>
            <a:endParaRPr lang="en-US">
              <a:solidFill>
                <a:srgbClr val="564B3C"/>
              </a:solidFill>
            </a:endParaRPr>
          </a:p>
        </p:txBody>
      </p:sp>
      <p:sp>
        <p:nvSpPr>
          <p:cNvPr id="13"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a:solidFill>
                  <a:schemeClr val="accent1">
                    <a:lumMod val="50000"/>
                  </a:schemeClr>
                </a:solidFill>
              </a:defRPr>
            </a:lvl1pPr>
          </a:lstStyle>
          <a:p>
            <a:pPr>
              <a:defRPr/>
            </a:pPr>
            <a:fld id="{7C7CD2D5-40B8-4299-A0C1-C00F09A683F1}" type="slidenum">
              <a:rPr lang="en-US">
                <a:solidFill>
                  <a:srgbClr val="93A299">
                    <a:lumMod val="50000"/>
                  </a:srgbClr>
                </a:solidFill>
              </a:rPr>
              <a:pPr>
                <a:defRPr/>
              </a:pPr>
              <a:t>‹#›</a:t>
            </a:fld>
            <a:endParaRPr lang="en-US">
              <a:solidFill>
                <a:srgbClr val="93A299">
                  <a:lumMod val="50000"/>
                </a:srgbClr>
              </a:solidFill>
            </a:endParaRPr>
          </a:p>
        </p:txBody>
      </p:sp>
    </p:spTree>
    <p:extLst>
      <p:ext uri="{BB962C8B-B14F-4D97-AF65-F5344CB8AC3E}">
        <p14:creationId xmlns:p14="http://schemas.microsoft.com/office/powerpoint/2010/main" val="157823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A4714-6F8A-4D6B-9CD9-016A45B93E8B}" type="datetime1">
              <a:rPr lang="en-US">
                <a:solidFill>
                  <a:srgbClr val="564B3C"/>
                </a:solidFill>
              </a:rPr>
              <a:pPr>
                <a:defRPr/>
              </a:pPr>
              <a:t>3/5/2014</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6" name="Slide Number Placeholder 5"/>
          <p:cNvSpPr>
            <a:spLocks noGrp="1"/>
          </p:cNvSpPr>
          <p:nvPr>
            <p:ph type="sldNum" sz="quarter" idx="12"/>
          </p:nvPr>
        </p:nvSpPr>
        <p:spPr/>
        <p:txBody>
          <a:bodyPr/>
          <a:lstStyle>
            <a:lvl1pPr>
              <a:defRPr/>
            </a:lvl1pPr>
          </a:lstStyle>
          <a:p>
            <a:pPr>
              <a:defRPr/>
            </a:pPr>
            <a:fld id="{E0D9F5AB-6566-4AE3-8667-65B526BEBD03}"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675470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5" name="Rounded Rectangle 4"/>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6" name="Rectangle 5"/>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Rectangle 6"/>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Rectangle 7"/>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Rectangle 8"/>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7ABB0173-598D-4542-A892-599E938ADF4C}" type="datetime1">
              <a:rPr lang="en-US">
                <a:solidFill>
                  <a:srgbClr val="564B3C"/>
                </a:solidFill>
              </a:rPr>
              <a:pPr>
                <a:defRPr/>
              </a:pPr>
              <a:t>3/5/2014</a:t>
            </a:fld>
            <a:endParaRPr lang="en-US">
              <a:solidFill>
                <a:srgbClr val="564B3C"/>
              </a:solidFill>
            </a:endParaRPr>
          </a:p>
        </p:txBody>
      </p:sp>
      <p:sp>
        <p:nvSpPr>
          <p:cNvPr id="11"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12" name="Slide Number Placeholder 5"/>
          <p:cNvSpPr>
            <a:spLocks noGrp="1"/>
          </p:cNvSpPr>
          <p:nvPr>
            <p:ph type="sldNum" sz="quarter" idx="12"/>
          </p:nvPr>
        </p:nvSpPr>
        <p:spPr/>
        <p:txBody>
          <a:bodyPr/>
          <a:lstStyle>
            <a:lvl1pPr>
              <a:defRPr/>
            </a:lvl1pPr>
          </a:lstStyle>
          <a:p>
            <a:pPr>
              <a:defRPr/>
            </a:pPr>
            <a:fld id="{0AC82FBE-8E12-4682-92D0-784F457989B7}"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623516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1CD3599-6475-47A4-BB6C-249503015ACB}" type="datetime1">
              <a:rPr lang="en-US">
                <a:solidFill>
                  <a:srgbClr val="564B3C"/>
                </a:solidFill>
              </a:rPr>
              <a:pPr>
                <a:defRPr/>
              </a:pPr>
              <a:t>3/5/2014</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7" name="Slide Number Placeholder 5"/>
          <p:cNvSpPr>
            <a:spLocks noGrp="1"/>
          </p:cNvSpPr>
          <p:nvPr>
            <p:ph type="sldNum" sz="quarter" idx="12"/>
          </p:nvPr>
        </p:nvSpPr>
        <p:spPr/>
        <p:txBody>
          <a:bodyPr/>
          <a:lstStyle>
            <a:lvl1pPr>
              <a:defRPr/>
            </a:lvl1pPr>
          </a:lstStyle>
          <a:p>
            <a:pPr>
              <a:defRPr/>
            </a:pPr>
            <a:fld id="{6C7686B5-0442-424D-9F54-2DDFD36E544E}"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1197660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D0A09E0-E2CC-4036-A0FA-B906C8ADE904}" type="datetime1">
              <a:rPr lang="en-US">
                <a:solidFill>
                  <a:srgbClr val="564B3C"/>
                </a:solidFill>
              </a:rPr>
              <a:pPr>
                <a:defRPr/>
              </a:pPr>
              <a:t>3/5/2014</a:t>
            </a:fld>
            <a:endParaRPr lang="en-US">
              <a:solidFill>
                <a:srgbClr val="564B3C"/>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9" name="Slide Number Placeholder 5"/>
          <p:cNvSpPr>
            <a:spLocks noGrp="1"/>
          </p:cNvSpPr>
          <p:nvPr>
            <p:ph type="sldNum" sz="quarter" idx="12"/>
          </p:nvPr>
        </p:nvSpPr>
        <p:spPr/>
        <p:txBody>
          <a:bodyPr/>
          <a:lstStyle>
            <a:lvl1pPr>
              <a:defRPr/>
            </a:lvl1pPr>
          </a:lstStyle>
          <a:p>
            <a:pPr>
              <a:defRPr/>
            </a:pPr>
            <a:fld id="{EF5AF062-FF97-4320-B8B3-5963D7B24C5C}"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767394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D2A597-5595-4E12-94C7-73AD57744BBD}" type="datetime1">
              <a:rPr lang="en-US">
                <a:solidFill>
                  <a:srgbClr val="564B3C"/>
                </a:solidFill>
              </a:rPr>
              <a:pPr>
                <a:defRPr/>
              </a:pPr>
              <a:t>3/5/2014</a:t>
            </a:fld>
            <a:endParaRPr lang="en-US">
              <a:solidFill>
                <a:srgbClr val="564B3C"/>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5" name="Slide Number Placeholder 5"/>
          <p:cNvSpPr>
            <a:spLocks noGrp="1"/>
          </p:cNvSpPr>
          <p:nvPr>
            <p:ph type="sldNum" sz="quarter" idx="12"/>
          </p:nvPr>
        </p:nvSpPr>
        <p:spPr/>
        <p:txBody>
          <a:bodyPr/>
          <a:lstStyle>
            <a:lvl1pPr>
              <a:defRPr/>
            </a:lvl1pPr>
          </a:lstStyle>
          <a:p>
            <a:pPr>
              <a:defRPr/>
            </a:pPr>
            <a:fld id="{3B6C9CC6-AC9E-4B1B-9D62-D61EDA1DCAF7}"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314797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3" name="Rounded Rectangle 2"/>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pPr>
              <a:defRPr/>
            </a:pPr>
            <a:fld id="{92D925DC-6E6E-4ECF-8FA6-D9C2E8415DD8}" type="datetime1">
              <a:rPr lang="en-US">
                <a:solidFill>
                  <a:srgbClr val="564B3C"/>
                </a:solidFill>
              </a:rPr>
              <a:pPr>
                <a:defRPr/>
              </a:pPr>
              <a:t>3/5/2014</a:t>
            </a:fld>
            <a:endParaRPr lang="en-US">
              <a:solidFill>
                <a:srgbClr val="564B3C"/>
              </a:solidFill>
            </a:endParaRPr>
          </a:p>
        </p:txBody>
      </p:sp>
      <p:sp>
        <p:nvSpPr>
          <p:cNvPr id="5" name="Footer Placeholder 2"/>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6" name="Slide Number Placeholder 3"/>
          <p:cNvSpPr>
            <a:spLocks noGrp="1"/>
          </p:cNvSpPr>
          <p:nvPr>
            <p:ph type="sldNum" sz="quarter" idx="12"/>
          </p:nvPr>
        </p:nvSpPr>
        <p:spPr/>
        <p:txBody>
          <a:bodyPr/>
          <a:lstStyle>
            <a:lvl1pPr>
              <a:defRPr/>
            </a:lvl1pPr>
          </a:lstStyle>
          <a:p>
            <a:pPr>
              <a:defRPr/>
            </a:pPr>
            <a:fld id="{B350C06E-D75B-4375-A6CD-CAE85D6033D9}"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254556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Rectangle 6"/>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Rectangle 7"/>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5C600447-0025-4C1D-88ED-9A48B359A362}" type="datetime1">
              <a:rPr lang="en-US">
                <a:solidFill>
                  <a:srgbClr val="564B3C"/>
                </a:solidFill>
              </a:rPr>
              <a:pPr>
                <a:defRPr/>
              </a:pPr>
              <a:t>3/5/2014</a:t>
            </a:fld>
            <a:endParaRPr lang="en-US">
              <a:solidFill>
                <a:srgbClr val="564B3C"/>
              </a:solidFill>
            </a:endParaRPr>
          </a:p>
        </p:txBody>
      </p:sp>
      <p:sp>
        <p:nvSpPr>
          <p:cNvPr id="10" name="Footer Placeholder 5"/>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11" name="Slide Number Placeholder 6"/>
          <p:cNvSpPr>
            <a:spLocks noGrp="1"/>
          </p:cNvSpPr>
          <p:nvPr>
            <p:ph type="sldNum" sz="quarter" idx="12"/>
          </p:nvPr>
        </p:nvSpPr>
        <p:spPr/>
        <p:txBody>
          <a:bodyPr/>
          <a:lstStyle>
            <a:lvl1pPr>
              <a:defRPr/>
            </a:lvl1pPr>
          </a:lstStyle>
          <a:p>
            <a:pPr>
              <a:defRPr/>
            </a:pPr>
            <a:fld id="{754D8F45-A437-41A7-A150-C0362EDC1FF9}"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92802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CA0F4-DA10-4387-A93A-6F8FE4E61B60}"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257985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6" name="Rounded Rectangle 5"/>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7" name="Rectangle 6"/>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8" name="Rectangle 7"/>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9" name="Rectangle 8"/>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 name="Rectangle 9"/>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en-US" smtClean="0"/>
              <a:t>Click to edit Master title style</a:t>
            </a:r>
            <a:endParaRPr lang="en-US" dirty="0"/>
          </a:p>
        </p:txBody>
      </p:sp>
      <p:sp>
        <p:nvSpPr>
          <p:cNvPr id="11" name="Date Placeholder 4"/>
          <p:cNvSpPr>
            <a:spLocks noGrp="1"/>
          </p:cNvSpPr>
          <p:nvPr>
            <p:ph type="dt" sz="half" idx="10"/>
          </p:nvPr>
        </p:nvSpPr>
        <p:spPr/>
        <p:txBody>
          <a:bodyPr/>
          <a:lstStyle>
            <a:lvl1pPr>
              <a:defRPr/>
            </a:lvl1pPr>
          </a:lstStyle>
          <a:p>
            <a:pPr>
              <a:defRPr/>
            </a:pPr>
            <a:fld id="{B75332AF-2B41-4004-A26B-14729ADBB11E}" type="datetime1">
              <a:rPr lang="en-US">
                <a:solidFill>
                  <a:srgbClr val="564B3C"/>
                </a:solidFill>
              </a:rPr>
              <a:pPr>
                <a:defRPr/>
              </a:pPr>
              <a:t>3/5/2014</a:t>
            </a:fld>
            <a:endParaRPr lang="en-US">
              <a:solidFill>
                <a:srgbClr val="564B3C"/>
              </a:solidFill>
            </a:endParaRPr>
          </a:p>
        </p:txBody>
      </p:sp>
      <p:sp>
        <p:nvSpPr>
          <p:cNvPr id="12" name="Slide Number Placeholder 6"/>
          <p:cNvSpPr>
            <a:spLocks noGrp="1"/>
          </p:cNvSpPr>
          <p:nvPr>
            <p:ph type="sldNum" sz="quarter" idx="11"/>
          </p:nvPr>
        </p:nvSpPr>
        <p:spPr/>
        <p:txBody>
          <a:bodyPr/>
          <a:lstStyle>
            <a:lvl1pPr>
              <a:defRPr/>
            </a:lvl1pPr>
          </a:lstStyle>
          <a:p>
            <a:pPr>
              <a:defRPr/>
            </a:pPr>
            <a:fld id="{3AA499EA-06F5-4F4C-B8E2-52CED1096AFF}" type="slidenum">
              <a:rPr lang="en-US">
                <a:solidFill>
                  <a:srgbClr val="564B3C"/>
                </a:solidFill>
              </a:rPr>
              <a:pPr>
                <a:defRPr/>
              </a:pPr>
              <a:t>‹#›</a:t>
            </a:fld>
            <a:endParaRPr lang="en-US">
              <a:solidFill>
                <a:srgbClr val="564B3C"/>
              </a:solidFill>
            </a:endParaRPr>
          </a:p>
        </p:txBody>
      </p:sp>
      <p:sp>
        <p:nvSpPr>
          <p:cNvPr id="13" name="Footer Placeholder 5"/>
          <p:cNvSpPr>
            <a:spLocks noGrp="1"/>
          </p:cNvSpPr>
          <p:nvPr>
            <p:ph type="ftr" sz="quarter" idx="12"/>
          </p:nvPr>
        </p:nvSpPr>
        <p:spPr/>
        <p:txBody>
          <a:bodyPr/>
          <a:lstStyle>
            <a:lvl1pPr>
              <a:defRPr/>
            </a:lvl1pPr>
          </a:lstStyle>
          <a:p>
            <a:pPr>
              <a:defRPr/>
            </a:pPr>
            <a:r>
              <a:rPr lang="en-US">
                <a:solidFill>
                  <a:srgbClr val="564B3C"/>
                </a:solidFill>
              </a:rPr>
              <a:t>Copyright © 2014 James Smith.                           All rights reserved.</a:t>
            </a:r>
          </a:p>
        </p:txBody>
      </p:sp>
    </p:spTree>
    <p:extLst>
      <p:ext uri="{BB962C8B-B14F-4D97-AF65-F5344CB8AC3E}">
        <p14:creationId xmlns:p14="http://schemas.microsoft.com/office/powerpoint/2010/main" val="3327246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6B25D2-80C9-4637-A934-9E52D83A0A96}" type="datetime1">
              <a:rPr lang="en-US">
                <a:solidFill>
                  <a:srgbClr val="564B3C"/>
                </a:solidFill>
              </a:rPr>
              <a:pPr>
                <a:defRPr/>
              </a:pPr>
              <a:t>3/5/2014</a:t>
            </a:fld>
            <a:endParaRPr lang="en-US">
              <a:solidFill>
                <a:srgbClr val="564B3C"/>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6" name="Slide Number Placeholder 5"/>
          <p:cNvSpPr>
            <a:spLocks noGrp="1"/>
          </p:cNvSpPr>
          <p:nvPr>
            <p:ph type="sldNum" sz="quarter" idx="12"/>
          </p:nvPr>
        </p:nvSpPr>
        <p:spPr/>
        <p:txBody>
          <a:bodyPr/>
          <a:lstStyle>
            <a:lvl1pPr>
              <a:defRPr/>
            </a:lvl1pPr>
          </a:lstStyle>
          <a:p>
            <a:pPr>
              <a:defRPr/>
            </a:pPr>
            <a:fld id="{AD168D9F-8F00-4B88-9B7E-591065B5A95C}"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1119696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80A143AA-8A5D-417A-8330-2D9B69A24559}" type="datetime1">
              <a:rPr lang="en-US">
                <a:solidFill>
                  <a:srgbClr val="564B3C"/>
                </a:solidFill>
              </a:rPr>
              <a:pPr>
                <a:defRPr/>
              </a:pPr>
              <a:t>3/5/2014</a:t>
            </a:fld>
            <a:endParaRPr lang="en-US">
              <a:solidFill>
                <a:srgbClr val="564B3C"/>
              </a:solidFill>
            </a:endParaRPr>
          </a:p>
        </p:txBody>
      </p:sp>
      <p:sp>
        <p:nvSpPr>
          <p:cNvPr id="7"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8" name="Slide Number Placeholder 5"/>
          <p:cNvSpPr>
            <a:spLocks noGrp="1"/>
          </p:cNvSpPr>
          <p:nvPr>
            <p:ph type="sldNum" sz="quarter" idx="12"/>
          </p:nvPr>
        </p:nvSpPr>
        <p:spPr/>
        <p:txBody>
          <a:bodyPr/>
          <a:lstStyle>
            <a:lvl1pPr>
              <a:defRPr/>
            </a:lvl1pPr>
          </a:lstStyle>
          <a:p>
            <a:pPr>
              <a:defRPr/>
            </a:pPr>
            <a:fld id="{9A798686-5006-4432-8096-FE653C34BB47}"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990071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2A6B9AAF-E4FC-433C-BB9F-5213E6F9CAF6}" type="datetime1">
              <a:rPr lang="en-US">
                <a:solidFill>
                  <a:srgbClr val="564B3C"/>
                </a:solidFill>
              </a:rPr>
              <a:pPr>
                <a:defRPr/>
              </a:pPr>
              <a:t>3/5/2014</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7" name="Slide Number Placeholder 5"/>
          <p:cNvSpPr>
            <a:spLocks noGrp="1"/>
          </p:cNvSpPr>
          <p:nvPr>
            <p:ph type="sldNum" sz="quarter" idx="12"/>
          </p:nvPr>
        </p:nvSpPr>
        <p:spPr/>
        <p:txBody>
          <a:bodyPr/>
          <a:lstStyle>
            <a:lvl1pPr>
              <a:defRPr/>
            </a:lvl1pPr>
          </a:lstStyle>
          <a:p>
            <a:pPr>
              <a:defRPr/>
            </a:pPr>
            <a:fld id="{68A95C0D-B042-451F-BDBE-AC3DBA98E48D}"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2397322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41148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C31151-D895-40F0-BEE1-A4F43CD67316}" type="datetime1">
              <a:rPr lang="en-US">
                <a:solidFill>
                  <a:srgbClr val="564B3C"/>
                </a:solidFill>
              </a:rPr>
              <a:pPr>
                <a:defRPr/>
              </a:pPr>
              <a:t>3/5/2014</a:t>
            </a:fld>
            <a:endParaRPr lang="en-US">
              <a:solidFill>
                <a:srgbClr val="564B3C"/>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srgbClr val="564B3C"/>
                </a:solidFill>
              </a:rPr>
              <a:t>Copyright © 2014 James Smith.                           All rights reserved.</a:t>
            </a:r>
          </a:p>
        </p:txBody>
      </p:sp>
      <p:sp>
        <p:nvSpPr>
          <p:cNvPr id="7" name="Slide Number Placeholder 5"/>
          <p:cNvSpPr>
            <a:spLocks noGrp="1"/>
          </p:cNvSpPr>
          <p:nvPr>
            <p:ph type="sldNum" sz="quarter" idx="12"/>
          </p:nvPr>
        </p:nvSpPr>
        <p:spPr/>
        <p:txBody>
          <a:bodyPr/>
          <a:lstStyle>
            <a:lvl1pPr>
              <a:defRPr/>
            </a:lvl1pPr>
          </a:lstStyle>
          <a:p>
            <a:pPr>
              <a:defRPr/>
            </a:pPr>
            <a:fld id="{426A36C1-CF8B-4F32-A27A-EF434BC7C16F}" type="slidenum">
              <a:rPr lang="en-US">
                <a:solidFill>
                  <a:srgbClr val="564B3C"/>
                </a:solidFill>
              </a:rPr>
              <a:pPr>
                <a:defRPr/>
              </a:pPr>
              <a:t>‹#›</a:t>
            </a:fld>
            <a:endParaRPr lang="en-US">
              <a:solidFill>
                <a:srgbClr val="564B3C"/>
              </a:solidFill>
            </a:endParaRPr>
          </a:p>
        </p:txBody>
      </p:sp>
    </p:spTree>
    <p:extLst>
      <p:ext uri="{BB962C8B-B14F-4D97-AF65-F5344CB8AC3E}">
        <p14:creationId xmlns:p14="http://schemas.microsoft.com/office/powerpoint/2010/main" val="359161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ACA0F4-DA10-4387-A93A-6F8FE4E61B60}"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268523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ACA0F4-DA10-4387-A93A-6F8FE4E61B60}"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393521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ACA0F4-DA10-4387-A93A-6F8FE4E61B60}"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36563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ACA0F4-DA10-4387-A93A-6F8FE4E61B60}"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57430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CA0F4-DA10-4387-A93A-6F8FE4E61B60}"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129093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CA0F4-DA10-4387-A93A-6F8FE4E61B60}"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217678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CA0F4-DA10-4387-A93A-6F8FE4E61B60}"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03CA12-EDC1-45D8-88FB-AB920B762779}" type="slidenum">
              <a:rPr lang="en-US" smtClean="0"/>
              <a:t>‹#›</a:t>
            </a:fld>
            <a:endParaRPr lang="en-US"/>
          </a:p>
        </p:txBody>
      </p:sp>
    </p:spTree>
    <p:extLst>
      <p:ext uri="{BB962C8B-B14F-4D97-AF65-F5344CB8AC3E}">
        <p14:creationId xmlns:p14="http://schemas.microsoft.com/office/powerpoint/2010/main" val="1369168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CA0F4-DA10-4387-A93A-6F8FE4E61B60}" type="datetimeFigureOut">
              <a:rPr lang="en-US" smtClean="0"/>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3CA12-EDC1-45D8-88FB-AB920B762779}" type="slidenum">
              <a:rPr lang="en-US" smtClean="0"/>
              <a:t>‹#›</a:t>
            </a:fld>
            <a:endParaRPr lang="en-US"/>
          </a:p>
        </p:txBody>
      </p:sp>
    </p:spTree>
    <p:extLst>
      <p:ext uri="{BB962C8B-B14F-4D97-AF65-F5344CB8AC3E}">
        <p14:creationId xmlns:p14="http://schemas.microsoft.com/office/powerpoint/2010/main" val="219688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eaLnBrk="0" fontAlgn="base" hangingPunct="0">
              <a:spcBef>
                <a:spcPct val="0"/>
              </a:spcBef>
              <a:spcAft>
                <a:spcPct val="0"/>
              </a:spcAft>
              <a:defRPr/>
            </a:pPr>
            <a:fld id="{2033D7A5-E824-430A-B25E-04BAA330E52A}" type="datetime1">
              <a:rPr lang="en-US">
                <a:solidFill>
                  <a:srgbClr val="564B3C"/>
                </a:solidFill>
                <a:latin typeface="Times New Roman" pitchFamily="18" charset="0"/>
              </a:rPr>
              <a:pPr eaLnBrk="0" fontAlgn="base" hangingPunct="0">
                <a:spcBef>
                  <a:spcPct val="0"/>
                </a:spcBef>
                <a:spcAft>
                  <a:spcPct val="0"/>
                </a:spcAft>
                <a:defRPr/>
              </a:pPr>
              <a:t>3/5/2014</a:t>
            </a:fld>
            <a:endParaRPr lang="en-US">
              <a:solidFill>
                <a:srgbClr val="564B3C"/>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eaLnBrk="0" fontAlgn="base" hangingPunct="0">
              <a:spcBef>
                <a:spcPct val="0"/>
              </a:spcBef>
              <a:spcAft>
                <a:spcPct val="0"/>
              </a:spcAft>
              <a:defRPr/>
            </a:pPr>
            <a:r>
              <a:rPr lang="en-US">
                <a:solidFill>
                  <a:srgbClr val="564B3C"/>
                </a:solidFill>
                <a:latin typeface="Times New Roman" pitchFamily="18" charset="0"/>
              </a:rPr>
              <a:t>Copyright © 2014 James Smith.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eaLnBrk="0" fontAlgn="base" hangingPunct="0">
              <a:spcBef>
                <a:spcPct val="0"/>
              </a:spcBef>
              <a:spcAft>
                <a:spcPct val="0"/>
              </a:spcAft>
              <a:defRPr/>
            </a:pPr>
            <a:fld id="{7CEBA7ED-D2A2-4773-9A62-A56AE708B624}" type="slidenum">
              <a:rPr lang="en-US">
                <a:solidFill>
                  <a:srgbClr val="564B3C"/>
                </a:solidFill>
                <a:latin typeface="Times New Roman" pitchFamily="18" charset="0"/>
              </a:rPr>
              <a:pPr eaLnBrk="0" fontAlgn="base" hangingPunct="0">
                <a:spcBef>
                  <a:spcPct val="0"/>
                </a:spcBef>
                <a:spcAft>
                  <a:spcPct val="0"/>
                </a:spcAft>
                <a:defRPr/>
              </a:pPr>
              <a:t>‹#›</a:t>
            </a:fld>
            <a:endParaRPr lang="en-US">
              <a:solidFill>
                <a:srgbClr val="564B3C"/>
              </a:solidFill>
              <a:latin typeface="Times New Roman" pitchFamily="18" charset="0"/>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417851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eaLnBrk="0" fontAlgn="base" hangingPunct="0">
        <a:spcBef>
          <a:spcPct val="0"/>
        </a:spcBef>
        <a:spcAft>
          <a:spcPct val="0"/>
        </a:spcAft>
        <a:defRPr sz="3500" kern="1200" cap="all">
          <a:solidFill>
            <a:srgbClr val="6B7D72"/>
          </a:solidFill>
          <a:latin typeface="+mj-lt"/>
          <a:ea typeface="+mj-ea"/>
          <a:cs typeface="+mj-cs"/>
        </a:defRPr>
      </a:lvl1pPr>
      <a:lvl2pPr algn="ctr" rtl="0" eaLnBrk="0" fontAlgn="base" hangingPunct="0">
        <a:spcBef>
          <a:spcPct val="0"/>
        </a:spcBef>
        <a:spcAft>
          <a:spcPct val="0"/>
        </a:spcAft>
        <a:defRPr sz="3500">
          <a:solidFill>
            <a:srgbClr val="6B7D72"/>
          </a:solidFill>
          <a:latin typeface="Book Antiqua" pitchFamily="18" charset="0"/>
        </a:defRPr>
      </a:lvl2pPr>
      <a:lvl3pPr algn="ctr" rtl="0" eaLnBrk="0" fontAlgn="base" hangingPunct="0">
        <a:spcBef>
          <a:spcPct val="0"/>
        </a:spcBef>
        <a:spcAft>
          <a:spcPct val="0"/>
        </a:spcAft>
        <a:defRPr sz="3500">
          <a:solidFill>
            <a:srgbClr val="6B7D72"/>
          </a:solidFill>
          <a:latin typeface="Book Antiqua" pitchFamily="18" charset="0"/>
        </a:defRPr>
      </a:lvl3pPr>
      <a:lvl4pPr algn="ctr" rtl="0" eaLnBrk="0" fontAlgn="base" hangingPunct="0">
        <a:spcBef>
          <a:spcPct val="0"/>
        </a:spcBef>
        <a:spcAft>
          <a:spcPct val="0"/>
        </a:spcAft>
        <a:defRPr sz="3500">
          <a:solidFill>
            <a:srgbClr val="6B7D72"/>
          </a:solidFill>
          <a:latin typeface="Book Antiqua" pitchFamily="18" charset="0"/>
        </a:defRPr>
      </a:lvl4pPr>
      <a:lvl5pPr algn="ctr" rtl="0" eaLnBrk="0" fontAlgn="base" hangingPunct="0">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eaLnBrk="0" fontAlgn="base" hangingPunct="0">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eaLnBrk="0" fontAlgn="base" hangingPunct="0">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eaLnBrk="0" fontAlgn="base" hangingPunct="0">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4" name="Rectangle 4"/>
          <p:cNvSpPr>
            <a:spLocks noGrp="1" noChangeArrowheads="1"/>
          </p:cNvSpPr>
          <p:nvPr>
            <p:ph type="ctrTitle"/>
          </p:nvPr>
        </p:nvSpPr>
        <p:spPr>
          <a:xfrm>
            <a:off x="604838" y="3227388"/>
            <a:ext cx="6629400" cy="1219200"/>
          </a:xfrm>
        </p:spPr>
        <p:txBody>
          <a:bodyPr/>
          <a:lstStyle/>
          <a:p>
            <a:pPr eaLnBrk="1" fontAlgn="auto" hangingPunct="1">
              <a:spcAft>
                <a:spcPts val="0"/>
              </a:spcAft>
              <a:defRPr/>
            </a:pPr>
            <a:r>
              <a:rPr lang="en-US" dirty="0" smtClean="0"/>
              <a:t>Incident Management System </a:t>
            </a:r>
          </a:p>
        </p:txBody>
      </p:sp>
      <p:sp>
        <p:nvSpPr>
          <p:cNvPr id="2" name="Subtitle 1"/>
          <p:cNvSpPr>
            <a:spLocks noGrp="1"/>
          </p:cNvSpPr>
          <p:nvPr>
            <p:ph type="subTitle" idx="1"/>
          </p:nvPr>
        </p:nvSpPr>
        <p:spPr>
          <a:xfrm>
            <a:off x="642938" y="4648200"/>
            <a:ext cx="6553200" cy="457200"/>
          </a:xfrm>
        </p:spPr>
        <p:txBody>
          <a:bodyPr/>
          <a:lstStyle/>
          <a:p>
            <a:pPr>
              <a:defRPr/>
            </a:pPr>
            <a:r>
              <a:rPr lang="en-US" dirty="0" smtClean="0"/>
              <a:t>For Law Enforcement</a:t>
            </a:r>
            <a:endParaRPr lang="en-US" dirty="0"/>
          </a:p>
        </p:txBody>
      </p:sp>
      <p:sp>
        <p:nvSpPr>
          <p:cNvPr id="819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3304854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solidFill>
                  <a:schemeClr val="accent1">
                    <a:lumMod val="75000"/>
                  </a:schemeClr>
                </a:solidFill>
              </a:rPr>
              <a:t>Effective Incident Management</a:t>
            </a:r>
          </a:p>
        </p:txBody>
      </p:sp>
      <p:sp>
        <p:nvSpPr>
          <p:cNvPr id="17411" name="Rectangle 3"/>
          <p:cNvSpPr>
            <a:spLocks noGrp="1" noChangeArrowheads="1"/>
          </p:cNvSpPr>
          <p:nvPr>
            <p:ph idx="1"/>
          </p:nvPr>
        </p:nvSpPr>
        <p:spPr/>
        <p:txBody>
          <a:bodyPr/>
          <a:lstStyle/>
          <a:p>
            <a:pPr eaLnBrk="1" hangingPunct="1">
              <a:buFont typeface="Wingdings" pitchFamily="2" charset="2"/>
              <a:buNone/>
              <a:defRPr/>
            </a:pPr>
            <a:r>
              <a:rPr lang="en-US" altLang="en-US" dirty="0" smtClean="0"/>
              <a:t>Requires:</a:t>
            </a:r>
          </a:p>
          <a:p>
            <a:pPr eaLnBrk="1" hangingPunct="1">
              <a:defRPr/>
            </a:pPr>
            <a:r>
              <a:rPr lang="en-US" altLang="en-US" dirty="0" smtClean="0"/>
              <a:t>Establishing objectives</a:t>
            </a:r>
          </a:p>
          <a:p>
            <a:pPr eaLnBrk="1" hangingPunct="1">
              <a:defRPr/>
            </a:pPr>
            <a:r>
              <a:rPr lang="en-US" altLang="en-US" dirty="0" smtClean="0"/>
              <a:t>Setting priorities</a:t>
            </a:r>
          </a:p>
          <a:p>
            <a:pPr eaLnBrk="1" hangingPunct="1">
              <a:defRPr/>
            </a:pPr>
            <a:r>
              <a:rPr lang="en-US" altLang="en-US" dirty="0" smtClean="0"/>
              <a:t>Assigning resources</a:t>
            </a:r>
          </a:p>
          <a:p>
            <a:pPr eaLnBrk="1" hangingPunct="1">
              <a:defRPr/>
            </a:pPr>
            <a:r>
              <a:rPr lang="en-US" altLang="en-US" dirty="0" smtClean="0"/>
              <a:t>Coordination of </a:t>
            </a:r>
          </a:p>
          <a:p>
            <a:pPr marL="114300" indent="0" eaLnBrk="1" hangingPunct="1">
              <a:buFont typeface="Arial" charset="0"/>
              <a:buNone/>
              <a:defRPr/>
            </a:pPr>
            <a:r>
              <a:rPr lang="en-US" altLang="en-US" dirty="0" smtClean="0"/>
              <a:t>several agencies with</a:t>
            </a:r>
          </a:p>
          <a:p>
            <a:pPr marL="114300" indent="0" eaLnBrk="1" hangingPunct="1">
              <a:buFont typeface="Arial" charset="0"/>
              <a:buNone/>
              <a:defRPr/>
            </a:pPr>
            <a:r>
              <a:rPr lang="en-US" altLang="en-US" dirty="0" smtClean="0"/>
              <a:t>differing missions</a:t>
            </a:r>
          </a:p>
        </p:txBody>
      </p:sp>
      <p:pic>
        <p:nvPicPr>
          <p:cNvPr id="17412" name="Picture 6" descr="C:\Users\jsmith\Desktop\Pictures\BrownDeese\DSCN10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16250"/>
            <a:ext cx="43434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3405760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The full set of PowerPoint slides is available upon adoption. </a:t>
            </a:r>
            <a:br>
              <a:rPr lang="en-US" b="1" dirty="0" smtClean="0"/>
            </a:br>
            <a:r>
              <a:rPr lang="en-US" b="1" smtClean="0"/>
              <a:t>Email bhall@cap-press.com </a:t>
            </a:r>
            <a:br>
              <a:rPr lang="en-US" b="1" smtClean="0"/>
            </a:br>
            <a:r>
              <a:rPr lang="en-US" b="1" smtClean="0"/>
              <a:t>for more information.</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9508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lumMod val="75000"/>
                  </a:schemeClr>
                </a:solidFill>
              </a:rPr>
              <a:t>What Is IMS?</a:t>
            </a:r>
          </a:p>
        </p:txBody>
      </p:sp>
      <p:sp>
        <p:nvSpPr>
          <p:cNvPr id="63491" name="Rectangle 3"/>
          <p:cNvSpPr>
            <a:spLocks noGrp="1" noChangeArrowheads="1"/>
          </p:cNvSpPr>
          <p:nvPr>
            <p:ph idx="1"/>
          </p:nvPr>
        </p:nvSpPr>
        <p:spPr/>
        <p:txBody>
          <a:bodyPr/>
          <a:lstStyle/>
          <a:p>
            <a:pPr eaLnBrk="1" hangingPunct="1"/>
            <a:r>
              <a:rPr lang="en-US" altLang="en-US" smtClean="0">
                <a:solidFill>
                  <a:schemeClr val="tx1"/>
                </a:solidFill>
              </a:rPr>
              <a:t>Management System for any incident</a:t>
            </a:r>
          </a:p>
          <a:p>
            <a:pPr eaLnBrk="1" hangingPunct="1"/>
            <a:r>
              <a:rPr lang="en-US" altLang="en-US" smtClean="0">
                <a:solidFill>
                  <a:schemeClr val="tx1"/>
                </a:solidFill>
              </a:rPr>
              <a:t>Based on five functions</a:t>
            </a:r>
          </a:p>
          <a:p>
            <a:pPr eaLnBrk="1" hangingPunct="1"/>
            <a:r>
              <a:rPr lang="en-US" altLang="en-US" smtClean="0">
                <a:solidFill>
                  <a:schemeClr val="tx1"/>
                </a:solidFill>
              </a:rPr>
              <a:t>One added for Law Enforcement—</a:t>
            </a:r>
            <a:r>
              <a:rPr lang="en-US" altLang="en-US" b="1" smtClean="0">
                <a:solidFill>
                  <a:schemeClr val="tx1"/>
                </a:solidFill>
              </a:rPr>
              <a:t>Intelligence</a:t>
            </a:r>
          </a:p>
          <a:p>
            <a:pPr lvl="1" eaLnBrk="1" hangingPunct="1">
              <a:buFont typeface="Wingdings" pitchFamily="2" charset="2"/>
              <a:buNone/>
            </a:pPr>
            <a:endParaRPr lang="en-US" altLang="en-US" smtClean="0"/>
          </a:p>
        </p:txBody>
      </p:sp>
      <p:graphicFrame>
        <p:nvGraphicFramePr>
          <p:cNvPr id="63492" name="Object 4"/>
          <p:cNvGraphicFramePr>
            <a:graphicFrameLocks noChangeAspect="1"/>
          </p:cNvGraphicFramePr>
          <p:nvPr/>
        </p:nvGraphicFramePr>
        <p:xfrm>
          <a:off x="1447800" y="3810000"/>
          <a:ext cx="5791200" cy="2360613"/>
        </p:xfrm>
        <a:graphic>
          <a:graphicData uri="http://schemas.openxmlformats.org/presentationml/2006/ole">
            <mc:AlternateContent xmlns:mc="http://schemas.openxmlformats.org/markup-compatibility/2006">
              <mc:Choice xmlns:v="urn:schemas-microsoft-com:vml" Requires="v">
                <p:oleObj spid="_x0000_s1026" name="Photo Editor Photo" r:id="rId4" imgW="13923810" imgH="6419048" progId="MSPhotoEd.3">
                  <p:embed/>
                </p:oleObj>
              </mc:Choice>
              <mc:Fallback>
                <p:oleObj name="Photo Editor Photo" r:id="rId4" imgW="13923810" imgH="6419048"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2495" t="10826" r="2495" b="5128"/>
                      <a:stretch>
                        <a:fillRect/>
                      </a:stretch>
                    </p:blipFill>
                    <p:spPr bwMode="auto">
                      <a:xfrm>
                        <a:off x="1447800" y="3810000"/>
                        <a:ext cx="5791200" cy="2360613"/>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837833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anim to="" calcmode="lin" valueType="num">
                                      <p:cBhvr>
                                        <p:cTn id="7" dur="1" fill="hold"/>
                                        <p:tgtEl>
                                          <p:spTgt spid="6349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3491">
                                            <p:txEl>
                                              <p:pRg st="1" end="1"/>
                                            </p:txEl>
                                          </p:spTgt>
                                        </p:tgtEl>
                                        <p:attrNameLst>
                                          <p:attrName>style.visibility</p:attrName>
                                        </p:attrNameLst>
                                      </p:cBhvr>
                                      <p:to>
                                        <p:strVal val="visible"/>
                                      </p:to>
                                    </p:set>
                                    <p:anim to="" calcmode="lin" valueType="num">
                                      <p:cBhvr>
                                        <p:cTn id="12" dur="1" fill="hold"/>
                                        <p:tgtEl>
                                          <p:spTgt spid="6349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3491">
                                            <p:txEl>
                                              <p:pRg st="2" end="2"/>
                                            </p:txEl>
                                          </p:spTgt>
                                        </p:tgtEl>
                                        <p:attrNameLst>
                                          <p:attrName>style.visibility</p:attrName>
                                        </p:attrNameLst>
                                      </p:cBhvr>
                                      <p:to>
                                        <p:strVal val="visible"/>
                                      </p:to>
                                    </p:set>
                                    <p:anim to="" calcmode="lin" valueType="num">
                                      <p:cBhvr>
                                        <p:cTn id="17" dur="1" fill="hold"/>
                                        <p:tgtEl>
                                          <p:spTgt spid="6349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3492"/>
                                        </p:tgtEl>
                                        <p:attrNameLst>
                                          <p:attrName>style.visibility</p:attrName>
                                        </p:attrNameLst>
                                      </p:cBhvr>
                                      <p:to>
                                        <p:strVal val="visible"/>
                                      </p:to>
                                    </p:set>
                                    <p:anim calcmode="lin" valueType="num">
                                      <p:cBhvr additive="base">
                                        <p:cTn id="22" dur="500" fill="hold"/>
                                        <p:tgtEl>
                                          <p:spTgt spid="63492"/>
                                        </p:tgtEl>
                                        <p:attrNameLst>
                                          <p:attrName>ppt_x</p:attrName>
                                        </p:attrNameLst>
                                      </p:cBhvr>
                                      <p:tavLst>
                                        <p:tav tm="0">
                                          <p:val>
                                            <p:strVal val="0-#ppt_w/2"/>
                                          </p:val>
                                        </p:tav>
                                        <p:tav tm="100000">
                                          <p:val>
                                            <p:strVal val="#ppt_x"/>
                                          </p:val>
                                        </p:tav>
                                      </p:tavLst>
                                    </p:anim>
                                    <p:anim calcmode="lin" valueType="num">
                                      <p:cBhvr additive="base">
                                        <p:cTn id="23" dur="500" fill="hold"/>
                                        <p:tgtEl>
                                          <p:spTgt spid="634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lumMod val="75000"/>
                  </a:schemeClr>
                </a:solidFill>
              </a:rPr>
              <a:t>Why Use IMS?</a:t>
            </a:r>
          </a:p>
        </p:txBody>
      </p:sp>
      <p:sp>
        <p:nvSpPr>
          <p:cNvPr id="65539" name="Rectangle 3"/>
          <p:cNvSpPr>
            <a:spLocks noGrp="1" noChangeArrowheads="1"/>
          </p:cNvSpPr>
          <p:nvPr>
            <p:ph idx="1"/>
          </p:nvPr>
        </p:nvSpPr>
        <p:spPr/>
        <p:txBody>
          <a:bodyPr rtlCol="0">
            <a:normAutofit lnSpcReduction="10000"/>
          </a:bodyPr>
          <a:lstStyle/>
          <a:p>
            <a:pPr eaLnBrk="1" fontAlgn="auto" hangingPunct="1">
              <a:lnSpc>
                <a:spcPct val="90000"/>
              </a:lnSpc>
              <a:spcAft>
                <a:spcPts val="0"/>
              </a:spcAft>
              <a:buFont typeface="Arial" pitchFamily="34" charset="0"/>
              <a:buChar char="•"/>
              <a:defRPr/>
            </a:pPr>
            <a:r>
              <a:rPr lang="en-US" dirty="0" smtClean="0">
                <a:solidFill>
                  <a:schemeClr val="tx1"/>
                </a:solidFill>
              </a:rPr>
              <a:t>Responder Safety</a:t>
            </a:r>
          </a:p>
          <a:p>
            <a:pPr eaLnBrk="1" fontAlgn="auto" hangingPunct="1">
              <a:lnSpc>
                <a:spcPct val="90000"/>
              </a:lnSpc>
              <a:spcAft>
                <a:spcPts val="0"/>
              </a:spcAft>
              <a:buFont typeface="Arial" pitchFamily="34" charset="0"/>
              <a:buChar char="•"/>
              <a:defRPr/>
            </a:pPr>
            <a:r>
              <a:rPr lang="en-US" dirty="0" smtClean="0">
                <a:solidFill>
                  <a:schemeClr val="tx1"/>
                </a:solidFill>
              </a:rPr>
              <a:t>Establish Strategy</a:t>
            </a:r>
          </a:p>
          <a:p>
            <a:pPr eaLnBrk="1" fontAlgn="auto" hangingPunct="1">
              <a:lnSpc>
                <a:spcPct val="90000"/>
              </a:lnSpc>
              <a:spcAft>
                <a:spcPts val="0"/>
              </a:spcAft>
              <a:buFont typeface="Arial" pitchFamily="34" charset="0"/>
              <a:buChar char="•"/>
              <a:defRPr/>
            </a:pPr>
            <a:r>
              <a:rPr lang="en-US" dirty="0" smtClean="0">
                <a:solidFill>
                  <a:schemeClr val="tx1"/>
                </a:solidFill>
              </a:rPr>
              <a:t>Effective Use of Resources</a:t>
            </a:r>
          </a:p>
          <a:p>
            <a:pPr eaLnBrk="1" fontAlgn="auto" hangingPunct="1">
              <a:lnSpc>
                <a:spcPct val="90000"/>
              </a:lnSpc>
              <a:spcAft>
                <a:spcPts val="0"/>
              </a:spcAft>
              <a:buFont typeface="Arial" pitchFamily="34" charset="0"/>
              <a:buChar char="•"/>
              <a:defRPr/>
            </a:pPr>
            <a:r>
              <a:rPr lang="en-US" dirty="0" smtClean="0">
                <a:solidFill>
                  <a:schemeClr val="tx1"/>
                </a:solidFill>
              </a:rPr>
              <a:t>Tactical Coordination</a:t>
            </a:r>
          </a:p>
          <a:p>
            <a:pPr eaLnBrk="1" fontAlgn="auto" hangingPunct="1">
              <a:lnSpc>
                <a:spcPct val="90000"/>
              </a:lnSpc>
              <a:spcAft>
                <a:spcPts val="0"/>
              </a:spcAft>
              <a:buFont typeface="Arial" pitchFamily="34" charset="0"/>
              <a:buChar char="•"/>
              <a:defRPr/>
            </a:pPr>
            <a:r>
              <a:rPr lang="en-US" dirty="0" smtClean="0">
                <a:solidFill>
                  <a:schemeClr val="tx1"/>
                </a:solidFill>
              </a:rPr>
              <a:t>Establish Roles and </a:t>
            </a:r>
          </a:p>
          <a:p>
            <a:pPr marL="114300" indent="0" eaLnBrk="1" fontAlgn="auto" hangingPunct="1">
              <a:lnSpc>
                <a:spcPct val="90000"/>
              </a:lnSpc>
              <a:spcAft>
                <a:spcPts val="0"/>
              </a:spcAft>
              <a:buFont typeface="Arial" pitchFamily="34" charset="0"/>
              <a:buNone/>
              <a:defRPr/>
            </a:pPr>
            <a:r>
              <a:rPr lang="en-US" dirty="0" smtClean="0">
                <a:solidFill>
                  <a:schemeClr val="tx1"/>
                </a:solidFill>
              </a:rPr>
              <a:t>   Responsibilities</a:t>
            </a:r>
          </a:p>
          <a:p>
            <a:pPr eaLnBrk="1" fontAlgn="auto" hangingPunct="1">
              <a:lnSpc>
                <a:spcPct val="90000"/>
              </a:lnSpc>
              <a:spcAft>
                <a:spcPts val="0"/>
              </a:spcAft>
              <a:buFont typeface="Arial" pitchFamily="34" charset="0"/>
              <a:buChar char="•"/>
              <a:defRPr/>
            </a:pPr>
            <a:endParaRPr lang="en-US" dirty="0" smtClean="0">
              <a:solidFill>
                <a:srgbClr val="FFFFFF"/>
              </a:solidFill>
            </a:endParaRPr>
          </a:p>
          <a:p>
            <a:pPr eaLnBrk="1" fontAlgn="auto" hangingPunct="1">
              <a:lnSpc>
                <a:spcPct val="90000"/>
              </a:lnSpc>
              <a:spcAft>
                <a:spcPts val="0"/>
              </a:spcAft>
              <a:buFont typeface="Arial" pitchFamily="34" charset="0"/>
              <a:buChar char="•"/>
              <a:defRPr/>
            </a:pPr>
            <a:endParaRPr lang="en-US" b="1" dirty="0" smtClean="0">
              <a:solidFill>
                <a:srgbClr val="0070C0"/>
              </a:solidFill>
            </a:endParaRPr>
          </a:p>
          <a:p>
            <a:pPr eaLnBrk="1" fontAlgn="auto" hangingPunct="1">
              <a:lnSpc>
                <a:spcPct val="90000"/>
              </a:lnSpc>
              <a:spcAft>
                <a:spcPts val="0"/>
              </a:spcAft>
              <a:defRPr/>
            </a:pPr>
            <a:r>
              <a:rPr lang="en-US" b="1" dirty="0" smtClean="0">
                <a:solidFill>
                  <a:srgbClr val="0070C0"/>
                </a:solidFill>
              </a:rPr>
              <a:t>Applicable across jurisdictions and agency function</a:t>
            </a:r>
          </a:p>
          <a:p>
            <a:pPr eaLnBrk="1" fontAlgn="auto" hangingPunct="1">
              <a:lnSpc>
                <a:spcPct val="90000"/>
              </a:lnSpc>
              <a:spcAft>
                <a:spcPts val="0"/>
              </a:spcAft>
              <a:buFont typeface="Arial" pitchFamily="34" charset="0"/>
              <a:buChar char="•"/>
              <a:defRPr/>
            </a:pPr>
            <a:r>
              <a:rPr lang="en-US" b="1" dirty="0" smtClean="0">
                <a:solidFill>
                  <a:srgbClr val="0070C0"/>
                </a:solidFill>
              </a:rPr>
              <a:t>IMS/NIMS is both flexible and expandable</a:t>
            </a:r>
          </a:p>
          <a:p>
            <a:pPr eaLnBrk="1" fontAlgn="auto" hangingPunct="1">
              <a:lnSpc>
                <a:spcPct val="90000"/>
              </a:lnSpc>
              <a:spcAft>
                <a:spcPts val="0"/>
              </a:spcAft>
              <a:buFont typeface="Arial" pitchFamily="34" charset="0"/>
              <a:buChar char="•"/>
              <a:defRPr/>
            </a:pPr>
            <a:r>
              <a:rPr lang="en-US" b="1" dirty="0" smtClean="0">
                <a:solidFill>
                  <a:srgbClr val="0070C0"/>
                </a:solidFill>
              </a:rPr>
              <a:t>IMS/NIMS represents a “best practice”</a:t>
            </a:r>
          </a:p>
          <a:p>
            <a:pPr eaLnBrk="1" fontAlgn="auto" hangingPunct="1">
              <a:lnSpc>
                <a:spcPct val="90000"/>
              </a:lnSpc>
              <a:spcAft>
                <a:spcPts val="0"/>
              </a:spcAft>
              <a:buFont typeface="Wingdings" pitchFamily="2" charset="2"/>
              <a:buNone/>
              <a:defRPr/>
            </a:pPr>
            <a:endParaRPr lang="en-US" dirty="0" smtClean="0">
              <a:solidFill>
                <a:srgbClr val="FFFFFF"/>
              </a:solidFill>
            </a:endParaRPr>
          </a:p>
        </p:txBody>
      </p:sp>
      <p:pic>
        <p:nvPicPr>
          <p:cNvPr id="10244" name="Picture 4" descr="C:\Users\jsmith\Desktop\Documents\Photos\FireNobles\DSCN0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938" y="1828800"/>
            <a:ext cx="37687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3619376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5539">
                                            <p:txEl>
                                              <p:pRg st="8" end="8"/>
                                            </p:txEl>
                                          </p:spTgt>
                                        </p:tgtEl>
                                        <p:attrNameLst>
                                          <p:attrName>style.visibility</p:attrName>
                                        </p:attrNameLst>
                                      </p:cBhvr>
                                      <p:to>
                                        <p:strVal val="visible"/>
                                      </p:to>
                                    </p:set>
                                    <p:anim calcmode="lin" valueType="num">
                                      <p:cBhvr additive="base">
                                        <p:cTn id="43" dur="500" fill="hold"/>
                                        <p:tgtEl>
                                          <p:spTgt spid="6553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553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5539">
                                            <p:txEl>
                                              <p:pRg st="9" end="9"/>
                                            </p:txEl>
                                          </p:spTgt>
                                        </p:tgtEl>
                                        <p:attrNameLst>
                                          <p:attrName>style.visibility</p:attrName>
                                        </p:attrNameLst>
                                      </p:cBhvr>
                                      <p:to>
                                        <p:strVal val="visible"/>
                                      </p:to>
                                    </p:set>
                                    <p:anim calcmode="lin" valueType="num">
                                      <p:cBhvr additive="base">
                                        <p:cTn id="49" dur="500" fill="hold"/>
                                        <p:tgtEl>
                                          <p:spTgt spid="65539">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5539">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5539">
                                            <p:txEl>
                                              <p:pRg st="10" end="10"/>
                                            </p:txEl>
                                          </p:spTgt>
                                        </p:tgtEl>
                                        <p:attrNameLst>
                                          <p:attrName>style.visibility</p:attrName>
                                        </p:attrNameLst>
                                      </p:cBhvr>
                                      <p:to>
                                        <p:strVal val="visible"/>
                                      </p:to>
                                    </p:set>
                                    <p:anim calcmode="lin" valueType="num">
                                      <p:cBhvr additive="base">
                                        <p:cTn id="55" dur="500" fill="hold"/>
                                        <p:tgtEl>
                                          <p:spTgt spid="65539">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553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accent1">
                    <a:lumMod val="75000"/>
                  </a:schemeClr>
                </a:solidFill>
              </a:rPr>
              <a:t>Problems with IMS for Law Enforcement</a:t>
            </a:r>
            <a:endParaRPr lang="en-US" dirty="0">
              <a:solidFill>
                <a:schemeClr val="accent1">
                  <a:lumMod val="75000"/>
                </a:schemeClr>
              </a:solidFill>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Fire Service Philosophy</a:t>
            </a:r>
          </a:p>
          <a:p>
            <a:pPr eaLnBrk="1" fontAlgn="auto" hangingPunct="1">
              <a:spcAft>
                <a:spcPts val="0"/>
              </a:spcAft>
              <a:buFont typeface="Arial" pitchFamily="34" charset="0"/>
              <a:buChar char="•"/>
              <a:defRPr/>
            </a:pPr>
            <a:r>
              <a:rPr lang="en-US" dirty="0" smtClean="0"/>
              <a:t>Rigid Structure</a:t>
            </a:r>
          </a:p>
          <a:p>
            <a:pPr eaLnBrk="1" fontAlgn="auto" hangingPunct="1">
              <a:spcAft>
                <a:spcPts val="0"/>
              </a:spcAft>
              <a:buFont typeface="Arial" pitchFamily="34" charset="0"/>
              <a:buChar char="•"/>
              <a:defRPr/>
            </a:pPr>
            <a:r>
              <a:rPr lang="en-US" dirty="0" smtClean="0"/>
              <a:t>Central Control</a:t>
            </a:r>
          </a:p>
          <a:p>
            <a:pPr eaLnBrk="1" fontAlgn="auto" hangingPunct="1">
              <a:spcAft>
                <a:spcPts val="0"/>
              </a:spcAft>
              <a:buFont typeface="Arial" pitchFamily="34" charset="0"/>
              <a:buChar char="•"/>
              <a:defRPr/>
            </a:pPr>
            <a:r>
              <a:rPr lang="en-US" dirty="0" smtClean="0"/>
              <a:t>Narrow span of control</a:t>
            </a:r>
          </a:p>
          <a:p>
            <a:pPr eaLnBrk="1" fontAlgn="auto" hangingPunct="1">
              <a:spcAft>
                <a:spcPts val="0"/>
              </a:spcAft>
              <a:buFont typeface="Arial" pitchFamily="34" charset="0"/>
              <a:buChar char="•"/>
              <a:defRPr/>
            </a:pPr>
            <a:r>
              <a:rPr lang="en-US" dirty="0" smtClean="0"/>
              <a:t>No autonomy of </a:t>
            </a:r>
          </a:p>
          <a:p>
            <a:pPr marL="114300" indent="0" eaLnBrk="1" fontAlgn="auto" hangingPunct="1">
              <a:spcAft>
                <a:spcPts val="0"/>
              </a:spcAft>
              <a:buFont typeface="Arial" pitchFamily="34" charset="0"/>
              <a:buNone/>
              <a:defRPr/>
            </a:pPr>
            <a:r>
              <a:rPr lang="en-US" dirty="0"/>
              <a:t> </a:t>
            </a:r>
            <a:r>
              <a:rPr lang="en-US" dirty="0" smtClean="0"/>
              <a:t>  personnel</a:t>
            </a:r>
          </a:p>
          <a:p>
            <a:pPr eaLnBrk="1" fontAlgn="auto" hangingPunct="1">
              <a:spcAft>
                <a:spcPts val="0"/>
              </a:spcAft>
              <a:buFont typeface="Arial" pitchFamily="34" charset="0"/>
              <a:buChar char="•"/>
              <a:defRPr/>
            </a:pPr>
            <a:r>
              <a:rPr lang="en-US" dirty="0" smtClean="0"/>
              <a:t>No independent actions</a:t>
            </a:r>
          </a:p>
          <a:p>
            <a:pPr eaLnBrk="1" fontAlgn="auto" hangingPunct="1">
              <a:spcAft>
                <a:spcPts val="0"/>
              </a:spcAft>
              <a:buFont typeface="Arial" pitchFamily="34" charset="0"/>
              <a:buChar char="•"/>
              <a:defRPr/>
            </a:pPr>
            <a:r>
              <a:rPr lang="en-US" dirty="0" smtClean="0"/>
              <a:t>Ask before you act</a:t>
            </a:r>
          </a:p>
          <a:p>
            <a:pPr eaLnBrk="1" fontAlgn="auto" hangingPunct="1">
              <a:spcAft>
                <a:spcPts val="0"/>
              </a:spcAft>
              <a:buFont typeface="Arial" pitchFamily="34" charset="0"/>
              <a:buChar char="•"/>
              <a:defRPr/>
            </a:pPr>
            <a:r>
              <a:rPr lang="en-US" dirty="0" smtClean="0"/>
              <a:t>Personnel tend to “specialists”</a:t>
            </a:r>
            <a:endParaRPr lang="en-US" dirty="0"/>
          </a:p>
        </p:txBody>
      </p:sp>
      <p:pic>
        <p:nvPicPr>
          <p:cNvPr id="11268" name="Picture 6" descr="C:\Users\jsmith\Desktop\Pictures\3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236788"/>
            <a:ext cx="45720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2399369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lumMod val="75000"/>
                  </a:schemeClr>
                </a:solidFill>
              </a:rPr>
              <a:t>Law Enforcement</a:t>
            </a:r>
            <a:endParaRPr lang="en-US" dirty="0">
              <a:solidFill>
                <a:schemeClr val="accent1">
                  <a:lumMod val="75000"/>
                </a:schemeClr>
              </a:solidFill>
            </a:endParaRPr>
          </a:p>
        </p:txBody>
      </p:sp>
      <p:sp>
        <p:nvSpPr>
          <p:cNvPr id="12291" name="Content Placeholder 2"/>
          <p:cNvSpPr>
            <a:spLocks noGrp="1"/>
          </p:cNvSpPr>
          <p:nvPr>
            <p:ph idx="1"/>
          </p:nvPr>
        </p:nvSpPr>
        <p:spPr>
          <a:xfrm>
            <a:off x="457200" y="1622425"/>
            <a:ext cx="8229600" cy="4373563"/>
          </a:xfrm>
        </p:spPr>
        <p:txBody>
          <a:bodyPr/>
          <a:lstStyle/>
          <a:p>
            <a:pPr eaLnBrk="1" hangingPunct="1"/>
            <a:r>
              <a:rPr lang="en-US" altLang="en-US" sz="2200" smtClean="0"/>
              <a:t>Large spans of control</a:t>
            </a:r>
          </a:p>
          <a:p>
            <a:pPr eaLnBrk="1" hangingPunct="1"/>
            <a:r>
              <a:rPr lang="en-US" altLang="en-US" sz="2200" smtClean="0"/>
              <a:t>Do not need a rigid framework</a:t>
            </a:r>
          </a:p>
          <a:p>
            <a:pPr eaLnBrk="1" hangingPunct="1"/>
            <a:r>
              <a:rPr lang="en-US" altLang="en-US" sz="2200" smtClean="0"/>
              <a:t>Encourage autonomy</a:t>
            </a:r>
          </a:p>
          <a:p>
            <a:pPr eaLnBrk="1" hangingPunct="1"/>
            <a:r>
              <a:rPr lang="en-US" altLang="en-US" sz="2200" smtClean="0"/>
              <a:t>Encourage independent action</a:t>
            </a:r>
          </a:p>
          <a:p>
            <a:pPr eaLnBrk="1" hangingPunct="1"/>
            <a:r>
              <a:rPr lang="en-US" altLang="en-US" sz="2200" smtClean="0"/>
              <a:t>Central control is “after the fact”</a:t>
            </a:r>
          </a:p>
          <a:p>
            <a:pPr eaLnBrk="1" hangingPunct="1"/>
            <a:r>
              <a:rPr lang="en-US" altLang="en-US" sz="2200" smtClean="0"/>
              <a:t>Remember IMS is a “guide”</a:t>
            </a:r>
          </a:p>
          <a:p>
            <a:pPr eaLnBrk="1" hangingPunct="1"/>
            <a:endParaRPr lang="en-US" altLang="en-US" smtClean="0"/>
          </a:p>
          <a:p>
            <a:pPr eaLnBrk="1" hangingPunct="1"/>
            <a:endParaRPr lang="en-US" altLang="en-US" smtClean="0"/>
          </a:p>
        </p:txBody>
      </p:sp>
      <p:pic>
        <p:nvPicPr>
          <p:cNvPr id="12292" name="Picture 6" descr="C:\Users\jsmith\Desktop\TacMed\Photos\TacMed 23June2010 Book Photos AMT\IMGP67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8" y="4191000"/>
            <a:ext cx="30956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C:\Users\jsmith\Desktop\TacMed\Photos\TacMed 24May2010 Book Photos\Photos to choose from\Figure 10-11 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113" y="3733800"/>
            <a:ext cx="3479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2"/>
          <p:cNvSpPr txBox="1">
            <a:spLocks noChangeArrowheads="1"/>
          </p:cNvSpPr>
          <p:nvPr/>
        </p:nvSpPr>
        <p:spPr bwMode="auto">
          <a:xfrm>
            <a:off x="890588" y="6343650"/>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a:solidFill>
                  <a:prstClr val="black"/>
                </a:solidFill>
              </a:rPr>
              <a:t>Photos by Dr. John Wipfler</a:t>
            </a:r>
          </a:p>
        </p:txBody>
      </p:sp>
      <p:sp>
        <p:nvSpPr>
          <p:cNvPr id="12295"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389775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ctrTitle" idx="4294967295"/>
          </p:nvPr>
        </p:nvSpPr>
        <p:spPr>
          <a:xfrm>
            <a:off x="1371600" y="311150"/>
            <a:ext cx="7772400" cy="1143000"/>
          </a:xfrm>
        </p:spPr>
        <p:txBody>
          <a:bodyPr/>
          <a:lstStyle/>
          <a:p>
            <a:pPr eaLnBrk="1" fontAlgn="auto" hangingPunct="1">
              <a:spcAft>
                <a:spcPts val="0"/>
              </a:spcAft>
              <a:defRPr/>
            </a:pPr>
            <a:r>
              <a:rPr lang="en-US" dirty="0" smtClean="0">
                <a:solidFill>
                  <a:schemeClr val="accent1">
                    <a:lumMod val="75000"/>
                  </a:schemeClr>
                </a:solidFill>
              </a:rPr>
              <a:t>When is IMS Used?</a:t>
            </a:r>
          </a:p>
        </p:txBody>
      </p:sp>
      <p:sp>
        <p:nvSpPr>
          <p:cNvPr id="68611" name="Rectangle 3"/>
          <p:cNvSpPr>
            <a:spLocks noGrp="1" noChangeArrowheads="1"/>
          </p:cNvSpPr>
          <p:nvPr>
            <p:ph type="subTitle" idx="4294967295"/>
          </p:nvPr>
        </p:nvSpPr>
        <p:spPr>
          <a:xfrm>
            <a:off x="609600" y="4810125"/>
            <a:ext cx="5029200" cy="1365250"/>
          </a:xfrm>
        </p:spPr>
        <p:txBody>
          <a:bodyPr/>
          <a:lstStyle/>
          <a:p>
            <a:pPr eaLnBrk="1" hangingPunct="1"/>
            <a:r>
              <a:rPr lang="en-US" altLang="en-US" smtClean="0"/>
              <a:t>During every incident, tactical events, clan labs, MVCs, others</a:t>
            </a:r>
          </a:p>
        </p:txBody>
      </p:sp>
      <p:pic>
        <p:nvPicPr>
          <p:cNvPr id="13316" name="Picture 18" descr="C:\Users\jsmith\Desktop\Documents\Photos\ChemBioRadT\st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1981200"/>
            <a:ext cx="3549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9" descr="C:\Users\jsmith\Desktop\Documents\Photos\MVCHickGroveFat\dscn1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67200"/>
            <a:ext cx="3224213"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lRedPLa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219200"/>
            <a:ext cx="3965575" cy="2973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9"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1452088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10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86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86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2400" y="152400"/>
            <a:ext cx="8991600" cy="1371600"/>
          </a:xfrm>
        </p:spPr>
        <p:txBody>
          <a:bodyPr/>
          <a:lstStyle/>
          <a:p>
            <a:pPr eaLnBrk="1" fontAlgn="auto" hangingPunct="1">
              <a:spcAft>
                <a:spcPts val="0"/>
              </a:spcAft>
              <a:defRPr/>
            </a:pPr>
            <a:r>
              <a:rPr lang="en-US" dirty="0" smtClean="0">
                <a:solidFill>
                  <a:schemeClr val="accent1">
                    <a:lumMod val="75000"/>
                  </a:schemeClr>
                </a:solidFill>
              </a:rPr>
              <a:t>Incident Management System</a:t>
            </a:r>
          </a:p>
        </p:txBody>
      </p:sp>
      <p:sp>
        <p:nvSpPr>
          <p:cNvPr id="37892" name="Rectangle 4"/>
          <p:cNvSpPr>
            <a:spLocks noChangeArrowheads="1"/>
          </p:cNvSpPr>
          <p:nvPr/>
        </p:nvSpPr>
        <p:spPr bwMode="auto">
          <a:xfrm>
            <a:off x="2743200" y="1370013"/>
            <a:ext cx="2057400" cy="838200"/>
          </a:xfrm>
          <a:prstGeom prst="rect">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b="1" dirty="0">
                <a:ln w="1905"/>
                <a:solidFill>
                  <a:srgbClr val="0066FF"/>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Incident </a:t>
            </a:r>
          </a:p>
          <a:p>
            <a:pPr algn="ctr" eaLnBrk="0" fontAlgn="base" hangingPunct="0">
              <a:spcBef>
                <a:spcPct val="0"/>
              </a:spcBef>
              <a:spcAft>
                <a:spcPct val="0"/>
              </a:spcAft>
              <a:defRPr/>
            </a:pPr>
            <a:r>
              <a:rPr lang="en-US" b="1" dirty="0">
                <a:ln w="1905"/>
                <a:solidFill>
                  <a:srgbClr val="0066FF"/>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Commander</a:t>
            </a:r>
          </a:p>
        </p:txBody>
      </p:sp>
      <p:sp>
        <p:nvSpPr>
          <p:cNvPr id="37893" name="Rectangle 5"/>
          <p:cNvSpPr>
            <a:spLocks noChangeArrowheads="1"/>
          </p:cNvSpPr>
          <p:nvPr/>
        </p:nvSpPr>
        <p:spPr bwMode="auto">
          <a:xfrm>
            <a:off x="838200" y="3124200"/>
            <a:ext cx="1981200" cy="381000"/>
          </a:xfrm>
          <a:prstGeom prst="rect">
            <a:avLst/>
          </a:prstGeom>
          <a:solidFill>
            <a:schemeClr val="accent1">
              <a:lumMod val="40000"/>
              <a:lumOff val="60000"/>
            </a:schemeClr>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a:ln w="1905"/>
                <a:solidFill>
                  <a:prstClr val="black"/>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Public Information</a:t>
            </a:r>
            <a:endParaRPr lang="en-US" sz="1600" b="1" dirty="0">
              <a:solidFill>
                <a:prstClr val="black"/>
              </a:solidFill>
              <a:latin typeface="Arial" panose="020B0604020202020204" pitchFamily="34" charset="0"/>
              <a:cs typeface="Arial" panose="020B0604020202020204" pitchFamily="34" charset="0"/>
            </a:endParaRPr>
          </a:p>
        </p:txBody>
      </p:sp>
      <p:sp>
        <p:nvSpPr>
          <p:cNvPr id="14341" name="Text Box 6"/>
          <p:cNvSpPr txBox="1">
            <a:spLocks noChangeArrowheads="1"/>
          </p:cNvSpPr>
          <p:nvPr/>
        </p:nvSpPr>
        <p:spPr bwMode="auto">
          <a:xfrm>
            <a:off x="1050925" y="25527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endParaRPr lang="en-US" altLang="en-US">
              <a:solidFill>
                <a:prstClr val="black"/>
              </a:solidFill>
            </a:endParaRPr>
          </a:p>
        </p:txBody>
      </p:sp>
      <p:sp>
        <p:nvSpPr>
          <p:cNvPr id="37895" name="Rectangle 7"/>
          <p:cNvSpPr>
            <a:spLocks noChangeArrowheads="1"/>
          </p:cNvSpPr>
          <p:nvPr/>
        </p:nvSpPr>
        <p:spPr bwMode="auto">
          <a:xfrm>
            <a:off x="828675" y="3543300"/>
            <a:ext cx="1981200" cy="381000"/>
          </a:xfrm>
          <a:prstGeom prst="rect">
            <a:avLst/>
          </a:prstGeom>
          <a:solidFill>
            <a:schemeClr val="accent1">
              <a:lumMod val="40000"/>
              <a:lumOff val="60000"/>
            </a:schemeClr>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b="1" dirty="0">
                <a:solidFill>
                  <a:prstClr val="black"/>
                </a:solidFill>
                <a:latin typeface="Arial" panose="020B0604020202020204" pitchFamily="34" charset="0"/>
                <a:cs typeface="Arial" panose="020B0604020202020204" pitchFamily="34" charset="0"/>
              </a:rPr>
              <a:t>Liaison</a:t>
            </a:r>
          </a:p>
        </p:txBody>
      </p:sp>
      <p:sp>
        <p:nvSpPr>
          <p:cNvPr id="37896" name="Rectangle 8"/>
          <p:cNvSpPr>
            <a:spLocks noChangeArrowheads="1"/>
          </p:cNvSpPr>
          <p:nvPr/>
        </p:nvSpPr>
        <p:spPr bwMode="auto">
          <a:xfrm>
            <a:off x="854075" y="2736056"/>
            <a:ext cx="1981200" cy="381000"/>
          </a:xfrm>
          <a:prstGeom prst="rect">
            <a:avLst/>
          </a:prstGeom>
          <a:solidFill>
            <a:schemeClr val="accent1">
              <a:lumMod val="40000"/>
              <a:lumOff val="60000"/>
            </a:schemeClr>
          </a:solidFill>
          <a:ln w="9525">
            <a:solidFill>
              <a:schemeClr val="tx1"/>
            </a:solidFill>
            <a:miter lim="800000"/>
            <a:headEnd/>
            <a:tailEnd/>
          </a:ln>
          <a:effectLst/>
          <a:extLst/>
        </p:spPr>
        <p:txBody>
          <a:bodyPr wrap="none" anchor="ctr"/>
          <a:lstStyle/>
          <a:p>
            <a:pPr algn="ctr" eaLnBrk="0" fontAlgn="base" hangingPunct="0">
              <a:spcBef>
                <a:spcPct val="0"/>
              </a:spcBef>
              <a:spcAft>
                <a:spcPct val="0"/>
              </a:spcAft>
              <a:defRPr/>
            </a:pPr>
            <a:r>
              <a:rPr lang="en-US" sz="1600" b="1" dirty="0">
                <a:ln w="1905"/>
                <a:solidFill>
                  <a:srgbClr val="000000"/>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Safety</a:t>
            </a:r>
          </a:p>
        </p:txBody>
      </p:sp>
      <p:sp>
        <p:nvSpPr>
          <p:cNvPr id="14344" name="Rectangle 9"/>
          <p:cNvSpPr>
            <a:spLocks noChangeArrowheads="1"/>
          </p:cNvSpPr>
          <p:nvPr/>
        </p:nvSpPr>
        <p:spPr bwMode="auto">
          <a:xfrm>
            <a:off x="533400" y="4343400"/>
            <a:ext cx="1447800" cy="838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n-US" sz="1400" b="1">
                <a:solidFill>
                  <a:srgbClr val="000000"/>
                </a:solidFill>
                <a:latin typeface="Arial" charset="0"/>
                <a:cs typeface="Arial" charset="0"/>
              </a:rPr>
              <a:t>Finance/</a:t>
            </a:r>
          </a:p>
          <a:p>
            <a:pPr algn="ctr" eaLnBrk="0" fontAlgn="base" hangingPunct="0">
              <a:spcBef>
                <a:spcPct val="0"/>
              </a:spcBef>
              <a:spcAft>
                <a:spcPct val="0"/>
              </a:spcAft>
            </a:pPr>
            <a:r>
              <a:rPr lang="en-US" altLang="en-US" sz="1400" b="1">
                <a:solidFill>
                  <a:srgbClr val="000000"/>
                </a:solidFill>
                <a:latin typeface="Arial" charset="0"/>
                <a:cs typeface="Arial" charset="0"/>
              </a:rPr>
              <a:t>Administration</a:t>
            </a:r>
          </a:p>
        </p:txBody>
      </p:sp>
      <p:sp>
        <p:nvSpPr>
          <p:cNvPr id="14345" name="Rectangle 11"/>
          <p:cNvSpPr>
            <a:spLocks noChangeArrowheads="1"/>
          </p:cNvSpPr>
          <p:nvPr/>
        </p:nvSpPr>
        <p:spPr bwMode="auto">
          <a:xfrm>
            <a:off x="2133600" y="4343400"/>
            <a:ext cx="1447800" cy="838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n-US" b="1">
                <a:solidFill>
                  <a:prstClr val="black"/>
                </a:solidFill>
                <a:latin typeface="Arial" charset="0"/>
                <a:cs typeface="Arial" charset="0"/>
              </a:rPr>
              <a:t>Logistics</a:t>
            </a:r>
          </a:p>
        </p:txBody>
      </p:sp>
      <p:sp>
        <p:nvSpPr>
          <p:cNvPr id="14346" name="Rectangle 12"/>
          <p:cNvSpPr>
            <a:spLocks noChangeArrowheads="1"/>
          </p:cNvSpPr>
          <p:nvPr/>
        </p:nvSpPr>
        <p:spPr bwMode="auto">
          <a:xfrm>
            <a:off x="3733800" y="4343400"/>
            <a:ext cx="1447800" cy="838200"/>
          </a:xfrm>
          <a:prstGeom prst="rect">
            <a:avLst/>
          </a:prstGeom>
          <a:solidFill>
            <a:srgbClr val="00B0F0"/>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n-US" b="1">
                <a:solidFill>
                  <a:prstClr val="black"/>
                </a:solidFill>
                <a:latin typeface="Arial" charset="0"/>
                <a:cs typeface="Arial" charset="0"/>
              </a:rPr>
              <a:t>Operations</a:t>
            </a:r>
          </a:p>
        </p:txBody>
      </p:sp>
      <p:sp>
        <p:nvSpPr>
          <p:cNvPr id="14347" name="Rectangle 13"/>
          <p:cNvSpPr>
            <a:spLocks noChangeArrowheads="1"/>
          </p:cNvSpPr>
          <p:nvPr/>
        </p:nvSpPr>
        <p:spPr bwMode="auto">
          <a:xfrm>
            <a:off x="5334000" y="4343400"/>
            <a:ext cx="1447800" cy="838200"/>
          </a:xfrm>
          <a:prstGeom prst="rect">
            <a:avLst/>
          </a:prstGeom>
          <a:solidFill>
            <a:schemeClr val="bg1"/>
          </a:solidFill>
          <a:ln w="9525">
            <a:solidFill>
              <a:schemeClr val="tx1"/>
            </a:solidFill>
            <a:miter lim="800000"/>
            <a:headEnd/>
            <a:tailEnd/>
          </a:ln>
        </p:spPr>
        <p:txBody>
          <a:bodyPr wrap="none" anchor="ctr"/>
          <a:lstStyle/>
          <a:p>
            <a:pPr algn="ctr" eaLnBrk="0" fontAlgn="base" hangingPunct="0">
              <a:spcBef>
                <a:spcPct val="0"/>
              </a:spcBef>
              <a:spcAft>
                <a:spcPct val="0"/>
              </a:spcAft>
            </a:pPr>
            <a:r>
              <a:rPr lang="en-US" altLang="en-US" b="1">
                <a:solidFill>
                  <a:prstClr val="black"/>
                </a:solidFill>
                <a:latin typeface="Arial" charset="0"/>
                <a:cs typeface="Arial" charset="0"/>
              </a:rPr>
              <a:t>Planning</a:t>
            </a:r>
          </a:p>
        </p:txBody>
      </p:sp>
      <p:sp>
        <p:nvSpPr>
          <p:cNvPr id="14348" name="AutoShape 14"/>
          <p:cNvSpPr>
            <a:spLocks/>
          </p:cNvSpPr>
          <p:nvPr/>
        </p:nvSpPr>
        <p:spPr bwMode="auto">
          <a:xfrm>
            <a:off x="5248275" y="1422400"/>
            <a:ext cx="304800" cy="838200"/>
          </a:xfrm>
          <a:prstGeom prst="rightBrace">
            <a:avLst>
              <a:gd name="adj1" fmla="val 22917"/>
              <a:gd name="adj2" fmla="val 50000"/>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a:solidFill>
                <a:prstClr val="black"/>
              </a:solidFill>
              <a:latin typeface="Times New Roman" pitchFamily="18" charset="0"/>
            </a:endParaRPr>
          </a:p>
        </p:txBody>
      </p:sp>
      <p:sp>
        <p:nvSpPr>
          <p:cNvPr id="14349" name="AutoShape 15"/>
          <p:cNvSpPr>
            <a:spLocks/>
          </p:cNvSpPr>
          <p:nvPr/>
        </p:nvSpPr>
        <p:spPr bwMode="auto">
          <a:xfrm>
            <a:off x="5181600" y="2398713"/>
            <a:ext cx="457200" cy="1639887"/>
          </a:xfrm>
          <a:prstGeom prst="rightBrace">
            <a:avLst>
              <a:gd name="adj1" fmla="val 33327"/>
              <a:gd name="adj2" fmla="val 50000"/>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a:solidFill>
                <a:prstClr val="black"/>
              </a:solidFill>
              <a:latin typeface="Times New Roman" pitchFamily="18" charset="0"/>
            </a:endParaRPr>
          </a:p>
        </p:txBody>
      </p:sp>
      <p:sp>
        <p:nvSpPr>
          <p:cNvPr id="14350" name="AutoShape 16"/>
          <p:cNvSpPr>
            <a:spLocks/>
          </p:cNvSpPr>
          <p:nvPr/>
        </p:nvSpPr>
        <p:spPr bwMode="auto">
          <a:xfrm>
            <a:off x="6873875" y="4305300"/>
            <a:ext cx="304800" cy="914400"/>
          </a:xfrm>
          <a:prstGeom prst="rightBrace">
            <a:avLst>
              <a:gd name="adj1" fmla="val 25000"/>
              <a:gd name="adj2" fmla="val 50000"/>
            </a:avLst>
          </a:prstGeom>
          <a:noFill/>
          <a:ln w="381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ltLang="en-US">
              <a:solidFill>
                <a:prstClr val="black"/>
              </a:solidFill>
              <a:latin typeface="Times New Roman" pitchFamily="18" charset="0"/>
            </a:endParaRPr>
          </a:p>
        </p:txBody>
      </p:sp>
      <p:sp>
        <p:nvSpPr>
          <p:cNvPr id="14351" name="Text Box 17"/>
          <p:cNvSpPr txBox="1">
            <a:spLocks noChangeArrowheads="1"/>
          </p:cNvSpPr>
          <p:nvPr/>
        </p:nvSpPr>
        <p:spPr bwMode="auto">
          <a:xfrm>
            <a:off x="6003925" y="1612900"/>
            <a:ext cx="180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sz="2800" b="1">
                <a:solidFill>
                  <a:srgbClr val="0066FF"/>
                </a:solidFill>
              </a:rPr>
              <a:t>Command</a:t>
            </a:r>
          </a:p>
        </p:txBody>
      </p:sp>
      <p:sp>
        <p:nvSpPr>
          <p:cNvPr id="14352" name="Text Box 18"/>
          <p:cNvSpPr txBox="1">
            <a:spLocks noChangeArrowheads="1"/>
          </p:cNvSpPr>
          <p:nvPr/>
        </p:nvSpPr>
        <p:spPr bwMode="auto">
          <a:xfrm>
            <a:off x="6003925" y="2919413"/>
            <a:ext cx="24590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sz="2400" b="1">
                <a:solidFill>
                  <a:srgbClr val="0066FF"/>
                </a:solidFill>
                <a:latin typeface="Arial" charset="0"/>
                <a:cs typeface="Arial" charset="0"/>
              </a:rPr>
              <a:t>Command Staff</a:t>
            </a:r>
          </a:p>
        </p:txBody>
      </p:sp>
      <p:sp>
        <p:nvSpPr>
          <p:cNvPr id="14353" name="Text Box 19"/>
          <p:cNvSpPr txBox="1">
            <a:spLocks noChangeArrowheads="1"/>
          </p:cNvSpPr>
          <p:nvPr/>
        </p:nvSpPr>
        <p:spPr bwMode="auto">
          <a:xfrm>
            <a:off x="7234238" y="4557713"/>
            <a:ext cx="177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sz="2000" b="1">
                <a:solidFill>
                  <a:srgbClr val="0066FF"/>
                </a:solidFill>
                <a:latin typeface="Arial" charset="0"/>
                <a:cs typeface="Arial" charset="0"/>
              </a:rPr>
              <a:t>General Staff</a:t>
            </a:r>
          </a:p>
        </p:txBody>
      </p:sp>
      <p:sp>
        <p:nvSpPr>
          <p:cNvPr id="14354" name="Line 20"/>
          <p:cNvSpPr>
            <a:spLocks noChangeShapeType="1"/>
          </p:cNvSpPr>
          <p:nvPr/>
        </p:nvSpPr>
        <p:spPr bwMode="auto">
          <a:xfrm>
            <a:off x="3733800" y="2208213"/>
            <a:ext cx="0" cy="1982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55" name="Line 21"/>
          <p:cNvSpPr>
            <a:spLocks noChangeShapeType="1"/>
          </p:cNvSpPr>
          <p:nvPr/>
        </p:nvSpPr>
        <p:spPr bwMode="auto">
          <a:xfrm>
            <a:off x="1219200" y="4191000"/>
            <a:ext cx="480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56" name="Line 22"/>
          <p:cNvSpPr>
            <a:spLocks noChangeShapeType="1"/>
          </p:cNvSpPr>
          <p:nvPr/>
        </p:nvSpPr>
        <p:spPr bwMode="auto">
          <a:xfrm>
            <a:off x="12192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57" name="Line 23"/>
          <p:cNvSpPr>
            <a:spLocks noChangeShapeType="1"/>
          </p:cNvSpPr>
          <p:nvPr/>
        </p:nvSpPr>
        <p:spPr bwMode="auto">
          <a:xfrm>
            <a:off x="28956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58" name="Line 24"/>
          <p:cNvSpPr>
            <a:spLocks noChangeShapeType="1"/>
          </p:cNvSpPr>
          <p:nvPr/>
        </p:nvSpPr>
        <p:spPr bwMode="auto">
          <a:xfrm>
            <a:off x="44196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59" name="Line 25"/>
          <p:cNvSpPr>
            <a:spLocks noChangeShapeType="1"/>
          </p:cNvSpPr>
          <p:nvPr/>
        </p:nvSpPr>
        <p:spPr bwMode="auto">
          <a:xfrm>
            <a:off x="60198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60" name="Line 26"/>
          <p:cNvSpPr>
            <a:spLocks noChangeShapeType="1"/>
          </p:cNvSpPr>
          <p:nvPr/>
        </p:nvSpPr>
        <p:spPr bwMode="auto">
          <a:xfrm>
            <a:off x="2819400" y="2895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61" name="Line 27"/>
          <p:cNvSpPr>
            <a:spLocks noChangeShapeType="1"/>
          </p:cNvSpPr>
          <p:nvPr/>
        </p:nvSpPr>
        <p:spPr bwMode="auto">
          <a:xfrm>
            <a:off x="2819400" y="3352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4362" name="Line 28"/>
          <p:cNvSpPr>
            <a:spLocks noChangeShapeType="1"/>
          </p:cNvSpPr>
          <p:nvPr/>
        </p:nvSpPr>
        <p:spPr bwMode="auto">
          <a:xfrm>
            <a:off x="2819400" y="3733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29" name="Rectangle 8"/>
          <p:cNvSpPr>
            <a:spLocks noChangeArrowheads="1"/>
          </p:cNvSpPr>
          <p:nvPr/>
        </p:nvSpPr>
        <p:spPr bwMode="auto">
          <a:xfrm>
            <a:off x="838200" y="2322399"/>
            <a:ext cx="1981200" cy="381000"/>
          </a:xfrm>
          <a:prstGeom prst="rect">
            <a:avLst/>
          </a:prstGeom>
          <a:solidFill>
            <a:schemeClr val="accent1">
              <a:lumMod val="40000"/>
              <a:lumOff val="60000"/>
            </a:schemeClr>
          </a:solidFill>
          <a:ln w="9525">
            <a:solidFill>
              <a:schemeClr val="tx1"/>
            </a:solidFill>
            <a:miter lim="800000"/>
            <a:headEnd/>
            <a:tailEnd/>
          </a:ln>
          <a:effectLst/>
          <a:extLst/>
        </p:spPr>
        <p:txBody>
          <a:bodyPr wrap="none" anchor="ctr">
            <a:scene3d>
              <a:camera prst="orthographicFront"/>
              <a:lightRig rig="balanced" dir="t">
                <a:rot lat="0" lon="0" rev="2100000"/>
              </a:lightRig>
            </a:scene3d>
            <a:sp3d extrusionH="57150" prstMaterial="metal">
              <a:bevelT w="38100" h="25400"/>
              <a:contourClr>
                <a:schemeClr val="bg2"/>
              </a:contourClr>
            </a:sp3d>
          </a:bodyPr>
          <a:lstStyle/>
          <a:p>
            <a:pPr algn="ctr" eaLnBrk="0" fontAlgn="base" hangingPunct="0">
              <a:spcBef>
                <a:spcPct val="0"/>
              </a:spcBef>
              <a:spcAft>
                <a:spcPct val="0"/>
              </a:spcAft>
              <a:defRPr/>
            </a:pPr>
            <a:r>
              <a:rPr lang="en-US" b="1" dirty="0">
                <a:ln w="18415" cmpd="sng">
                  <a:solidFill>
                    <a:prstClr val="black"/>
                  </a:solidFill>
                  <a:prstDash val="solid"/>
                </a:ln>
                <a:solidFill>
                  <a:srgbClr val="000000"/>
                </a:solidFill>
                <a:latin typeface="Arial" panose="020B0604020202020204" pitchFamily="34" charset="0"/>
                <a:cs typeface="Arial" panose="020B0604020202020204" pitchFamily="34" charset="0"/>
              </a:rPr>
              <a:t>Intelligence</a:t>
            </a:r>
          </a:p>
        </p:txBody>
      </p:sp>
      <p:cxnSp>
        <p:nvCxnSpPr>
          <p:cNvPr id="3" name="Straight Connector 2"/>
          <p:cNvCxnSpPr>
            <a:stCxn id="29" idx="3"/>
          </p:cNvCxnSpPr>
          <p:nvPr/>
        </p:nvCxnSpPr>
        <p:spPr>
          <a:xfrm>
            <a:off x="2819400" y="2513013"/>
            <a:ext cx="936625" cy="0"/>
          </a:xfrm>
          <a:prstGeom prst="line">
            <a:avLst/>
          </a:prstGeom>
        </p:spPr>
        <p:style>
          <a:lnRef idx="1">
            <a:schemeClr val="dk1"/>
          </a:lnRef>
          <a:fillRef idx="0">
            <a:schemeClr val="dk1"/>
          </a:fillRef>
          <a:effectRef idx="0">
            <a:schemeClr val="dk1"/>
          </a:effectRef>
          <a:fontRef idx="minor">
            <a:schemeClr val="tx1"/>
          </a:fontRef>
        </p:style>
      </p:cxnSp>
      <p:sp>
        <p:nvSpPr>
          <p:cNvPr id="4" name="Down Arrow 3"/>
          <p:cNvSpPr/>
          <p:nvPr/>
        </p:nvSpPr>
        <p:spPr>
          <a:xfrm>
            <a:off x="1143000" y="1789113"/>
            <a:ext cx="304800" cy="471487"/>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fontAlgn="base" hangingPunct="0">
              <a:spcBef>
                <a:spcPct val="0"/>
              </a:spcBef>
              <a:spcAft>
                <a:spcPct val="0"/>
              </a:spcAft>
              <a:defRPr/>
            </a:pPr>
            <a:endParaRPr lang="en-US">
              <a:solidFill>
                <a:srgbClr val="FF0000"/>
              </a:solidFill>
            </a:endParaRPr>
          </a:p>
        </p:txBody>
      </p:sp>
      <p:sp>
        <p:nvSpPr>
          <p:cNvPr id="14366" name="TextBox 4"/>
          <p:cNvSpPr txBox="1">
            <a:spLocks noChangeArrowheads="1"/>
          </p:cNvSpPr>
          <p:nvPr/>
        </p:nvSpPr>
        <p:spPr bwMode="auto">
          <a:xfrm>
            <a:off x="533400" y="1143000"/>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a:solidFill>
                  <a:prstClr val="black"/>
                </a:solidFill>
              </a:rPr>
              <a:t>Added for law enforcement</a:t>
            </a:r>
          </a:p>
        </p:txBody>
      </p:sp>
      <p:sp>
        <p:nvSpPr>
          <p:cNvPr id="14367"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283095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63550" y="2043113"/>
            <a:ext cx="869950" cy="31115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400">
                <a:solidFill>
                  <a:prstClr val="white"/>
                </a:solidFill>
                <a:latin typeface="Arial" charset="0"/>
              </a:rPr>
              <a:t>Finance </a:t>
            </a:r>
          </a:p>
        </p:txBody>
      </p:sp>
      <p:sp>
        <p:nvSpPr>
          <p:cNvPr id="15363" name="Text Box 3"/>
          <p:cNvSpPr txBox="1">
            <a:spLocks noChangeArrowheads="1"/>
          </p:cNvSpPr>
          <p:nvPr/>
        </p:nvSpPr>
        <p:spPr bwMode="auto">
          <a:xfrm>
            <a:off x="1876425" y="2057400"/>
            <a:ext cx="881063" cy="31115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400">
                <a:solidFill>
                  <a:prstClr val="white"/>
                </a:solidFill>
                <a:latin typeface="Arial" charset="0"/>
              </a:rPr>
              <a:t>Logistics</a:t>
            </a:r>
          </a:p>
        </p:txBody>
      </p:sp>
      <p:sp>
        <p:nvSpPr>
          <p:cNvPr id="15364" name="Text Box 4"/>
          <p:cNvSpPr txBox="1">
            <a:spLocks noChangeArrowheads="1"/>
          </p:cNvSpPr>
          <p:nvPr/>
        </p:nvSpPr>
        <p:spPr bwMode="auto">
          <a:xfrm>
            <a:off x="4592638" y="2057400"/>
            <a:ext cx="1057275" cy="31115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400">
                <a:solidFill>
                  <a:prstClr val="white"/>
                </a:solidFill>
                <a:latin typeface="Arial" charset="0"/>
              </a:rPr>
              <a:t>Operations</a:t>
            </a:r>
          </a:p>
        </p:txBody>
      </p:sp>
      <p:sp>
        <p:nvSpPr>
          <p:cNvPr id="15365" name="Text Box 5"/>
          <p:cNvSpPr txBox="1">
            <a:spLocks noChangeArrowheads="1"/>
          </p:cNvSpPr>
          <p:nvPr/>
        </p:nvSpPr>
        <p:spPr bwMode="auto">
          <a:xfrm>
            <a:off x="7299325" y="2133600"/>
            <a:ext cx="881063" cy="31115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400">
                <a:solidFill>
                  <a:prstClr val="white"/>
                </a:solidFill>
                <a:latin typeface="Arial" charset="0"/>
              </a:rPr>
              <a:t>Planning</a:t>
            </a:r>
          </a:p>
        </p:txBody>
      </p:sp>
      <p:sp>
        <p:nvSpPr>
          <p:cNvPr id="15366" name="Text Box 6"/>
          <p:cNvSpPr txBox="1">
            <a:spLocks noChangeArrowheads="1"/>
          </p:cNvSpPr>
          <p:nvPr/>
        </p:nvSpPr>
        <p:spPr bwMode="auto">
          <a:xfrm>
            <a:off x="5521325" y="1193800"/>
            <a:ext cx="955675" cy="250825"/>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Safety Officer</a:t>
            </a:r>
          </a:p>
        </p:txBody>
      </p:sp>
      <p:sp>
        <p:nvSpPr>
          <p:cNvPr id="15367" name="Text Box 7"/>
          <p:cNvSpPr txBox="1">
            <a:spLocks noChangeArrowheads="1"/>
          </p:cNvSpPr>
          <p:nvPr/>
        </p:nvSpPr>
        <p:spPr bwMode="auto">
          <a:xfrm>
            <a:off x="5549900" y="1498600"/>
            <a:ext cx="850900" cy="250825"/>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1000">
                <a:solidFill>
                  <a:prstClr val="white"/>
                </a:solidFill>
                <a:latin typeface="Arial" charset="0"/>
              </a:rPr>
              <a:t>JIC/JIS/PIO</a:t>
            </a:r>
          </a:p>
        </p:txBody>
      </p:sp>
      <p:sp>
        <p:nvSpPr>
          <p:cNvPr id="15368" name="Text Box 8"/>
          <p:cNvSpPr txBox="1">
            <a:spLocks noChangeArrowheads="1"/>
          </p:cNvSpPr>
          <p:nvPr/>
        </p:nvSpPr>
        <p:spPr bwMode="auto">
          <a:xfrm>
            <a:off x="5038725" y="3690938"/>
            <a:ext cx="627063" cy="403225"/>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Fire/</a:t>
            </a:r>
          </a:p>
          <a:p>
            <a:pPr algn="ctr" fontAlgn="base">
              <a:spcBef>
                <a:spcPct val="0"/>
              </a:spcBef>
              <a:spcAft>
                <a:spcPct val="0"/>
              </a:spcAft>
            </a:pPr>
            <a:r>
              <a:rPr lang="en-US" altLang="en-US" sz="1000">
                <a:solidFill>
                  <a:prstClr val="white"/>
                </a:solidFill>
                <a:latin typeface="Arial" charset="0"/>
              </a:rPr>
              <a:t>HazMat</a:t>
            </a:r>
          </a:p>
        </p:txBody>
      </p:sp>
      <p:sp>
        <p:nvSpPr>
          <p:cNvPr id="15369" name="Text Box 9"/>
          <p:cNvSpPr txBox="1">
            <a:spLocks noChangeArrowheads="1"/>
          </p:cNvSpPr>
          <p:nvPr/>
        </p:nvSpPr>
        <p:spPr bwMode="auto">
          <a:xfrm>
            <a:off x="6027738" y="2895600"/>
            <a:ext cx="906462" cy="554038"/>
          </a:xfrm>
          <a:prstGeom prst="rect">
            <a:avLst/>
          </a:prstGeom>
          <a:solidFill>
            <a:schemeClr val="tx1"/>
          </a:solidFill>
          <a:ln w="762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Law</a:t>
            </a:r>
          </a:p>
          <a:p>
            <a:pPr algn="ctr" fontAlgn="base">
              <a:spcBef>
                <a:spcPct val="0"/>
              </a:spcBef>
              <a:spcAft>
                <a:spcPct val="0"/>
              </a:spcAft>
            </a:pPr>
            <a:r>
              <a:rPr lang="en-US" altLang="en-US" sz="1000">
                <a:solidFill>
                  <a:prstClr val="white"/>
                </a:solidFill>
                <a:latin typeface="Arial" charset="0"/>
              </a:rPr>
              <a:t>Enforcement</a:t>
            </a:r>
          </a:p>
          <a:p>
            <a:pPr algn="ctr" fontAlgn="base">
              <a:spcBef>
                <a:spcPct val="0"/>
              </a:spcBef>
              <a:spcAft>
                <a:spcPct val="0"/>
              </a:spcAft>
            </a:pPr>
            <a:r>
              <a:rPr lang="en-US" altLang="en-US" sz="1000">
                <a:solidFill>
                  <a:prstClr val="white"/>
                </a:solidFill>
                <a:latin typeface="Arial" charset="0"/>
              </a:rPr>
              <a:t>Branch</a:t>
            </a:r>
          </a:p>
        </p:txBody>
      </p:sp>
      <p:sp>
        <p:nvSpPr>
          <p:cNvPr id="15370" name="Text Box 10"/>
          <p:cNvSpPr txBox="1">
            <a:spLocks noChangeArrowheads="1"/>
          </p:cNvSpPr>
          <p:nvPr/>
        </p:nvSpPr>
        <p:spPr bwMode="auto">
          <a:xfrm>
            <a:off x="3657600" y="3787775"/>
            <a:ext cx="465138" cy="250825"/>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EMS</a:t>
            </a:r>
          </a:p>
        </p:txBody>
      </p:sp>
      <p:sp>
        <p:nvSpPr>
          <p:cNvPr id="15371" name="Text Box 11"/>
          <p:cNvSpPr txBox="1">
            <a:spLocks noChangeArrowheads="1"/>
          </p:cNvSpPr>
          <p:nvPr/>
        </p:nvSpPr>
        <p:spPr bwMode="auto">
          <a:xfrm>
            <a:off x="8229600" y="2714625"/>
            <a:ext cx="677863"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Resources</a:t>
            </a:r>
          </a:p>
          <a:p>
            <a:pPr algn="ctr" fontAlgn="base">
              <a:spcBef>
                <a:spcPct val="0"/>
              </a:spcBef>
              <a:spcAft>
                <a:spcPct val="0"/>
              </a:spcAft>
            </a:pPr>
            <a:r>
              <a:rPr lang="en-US" altLang="en-US" sz="800">
                <a:solidFill>
                  <a:prstClr val="white"/>
                </a:solidFill>
                <a:latin typeface="Arial" charset="0"/>
              </a:rPr>
              <a:t>Unit</a:t>
            </a:r>
          </a:p>
        </p:txBody>
      </p:sp>
      <p:sp>
        <p:nvSpPr>
          <p:cNvPr id="15372" name="Text Box 12"/>
          <p:cNvSpPr txBox="1">
            <a:spLocks noChangeArrowheads="1"/>
          </p:cNvSpPr>
          <p:nvPr/>
        </p:nvSpPr>
        <p:spPr bwMode="auto">
          <a:xfrm>
            <a:off x="8305800" y="3324225"/>
            <a:ext cx="639763"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Situations</a:t>
            </a:r>
          </a:p>
          <a:p>
            <a:pPr algn="ctr" fontAlgn="base">
              <a:spcBef>
                <a:spcPct val="0"/>
              </a:spcBef>
              <a:spcAft>
                <a:spcPct val="0"/>
              </a:spcAft>
            </a:pPr>
            <a:r>
              <a:rPr lang="en-US" altLang="en-US" sz="800">
                <a:solidFill>
                  <a:prstClr val="white"/>
                </a:solidFill>
                <a:latin typeface="Arial" charset="0"/>
              </a:rPr>
              <a:t>Unit</a:t>
            </a:r>
          </a:p>
        </p:txBody>
      </p:sp>
      <p:sp>
        <p:nvSpPr>
          <p:cNvPr id="15373" name="Text Box 13"/>
          <p:cNvSpPr txBox="1">
            <a:spLocks noChangeArrowheads="1"/>
          </p:cNvSpPr>
          <p:nvPr/>
        </p:nvSpPr>
        <p:spPr bwMode="auto">
          <a:xfrm>
            <a:off x="8234363" y="3933825"/>
            <a:ext cx="877887"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Documentation</a:t>
            </a:r>
          </a:p>
          <a:p>
            <a:pPr algn="ctr" fontAlgn="base">
              <a:spcBef>
                <a:spcPct val="0"/>
              </a:spcBef>
              <a:spcAft>
                <a:spcPct val="0"/>
              </a:spcAft>
            </a:pPr>
            <a:r>
              <a:rPr lang="en-US" altLang="en-US" sz="800">
                <a:solidFill>
                  <a:prstClr val="white"/>
                </a:solidFill>
                <a:latin typeface="Arial" charset="0"/>
              </a:rPr>
              <a:t>Unit</a:t>
            </a:r>
          </a:p>
        </p:txBody>
      </p:sp>
      <p:sp>
        <p:nvSpPr>
          <p:cNvPr id="15374" name="Text Box 14"/>
          <p:cNvSpPr txBox="1">
            <a:spLocks noChangeArrowheads="1"/>
          </p:cNvSpPr>
          <p:nvPr/>
        </p:nvSpPr>
        <p:spPr bwMode="auto">
          <a:xfrm>
            <a:off x="8229600" y="4457700"/>
            <a:ext cx="858838"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Demobilization</a:t>
            </a:r>
          </a:p>
          <a:p>
            <a:pPr algn="ctr" fontAlgn="base">
              <a:spcBef>
                <a:spcPct val="0"/>
              </a:spcBef>
              <a:spcAft>
                <a:spcPct val="0"/>
              </a:spcAft>
            </a:pPr>
            <a:r>
              <a:rPr lang="en-US" altLang="en-US" sz="800">
                <a:solidFill>
                  <a:prstClr val="white"/>
                </a:solidFill>
                <a:latin typeface="Arial" charset="0"/>
              </a:rPr>
              <a:t>Unit</a:t>
            </a:r>
          </a:p>
        </p:txBody>
      </p:sp>
      <p:sp>
        <p:nvSpPr>
          <p:cNvPr id="15375" name="Text Box 15"/>
          <p:cNvSpPr txBox="1">
            <a:spLocks noChangeArrowheads="1"/>
          </p:cNvSpPr>
          <p:nvPr/>
        </p:nvSpPr>
        <p:spPr bwMode="auto">
          <a:xfrm>
            <a:off x="8305800" y="4924425"/>
            <a:ext cx="677863"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800">
                <a:solidFill>
                  <a:prstClr val="white"/>
                </a:solidFill>
                <a:latin typeface="Arial" charset="0"/>
              </a:rPr>
              <a:t>Technical</a:t>
            </a:r>
          </a:p>
          <a:p>
            <a:pPr fontAlgn="base">
              <a:spcBef>
                <a:spcPct val="0"/>
              </a:spcBef>
              <a:spcAft>
                <a:spcPct val="0"/>
              </a:spcAft>
            </a:pPr>
            <a:r>
              <a:rPr lang="en-US" altLang="en-US" sz="800">
                <a:solidFill>
                  <a:prstClr val="white"/>
                </a:solidFill>
                <a:latin typeface="Arial" charset="0"/>
              </a:rPr>
              <a:t>Specialists</a:t>
            </a:r>
          </a:p>
        </p:txBody>
      </p:sp>
      <p:sp>
        <p:nvSpPr>
          <p:cNvPr id="15376" name="Text Box 16"/>
          <p:cNvSpPr txBox="1">
            <a:spLocks noChangeArrowheads="1"/>
          </p:cNvSpPr>
          <p:nvPr/>
        </p:nvSpPr>
        <p:spPr bwMode="auto">
          <a:xfrm>
            <a:off x="5410200" y="4551363"/>
            <a:ext cx="536575"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Rescue</a:t>
            </a:r>
          </a:p>
        </p:txBody>
      </p:sp>
      <p:sp>
        <p:nvSpPr>
          <p:cNvPr id="15377" name="Text Box 17"/>
          <p:cNvSpPr txBox="1">
            <a:spLocks noChangeArrowheads="1"/>
          </p:cNvSpPr>
          <p:nvPr/>
        </p:nvSpPr>
        <p:spPr bwMode="auto">
          <a:xfrm>
            <a:off x="5422900" y="6484938"/>
            <a:ext cx="520700"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Refuge</a:t>
            </a:r>
          </a:p>
        </p:txBody>
      </p:sp>
      <p:sp>
        <p:nvSpPr>
          <p:cNvPr id="15378" name="Text Box 18"/>
          <p:cNvSpPr txBox="1">
            <a:spLocks noChangeArrowheads="1"/>
          </p:cNvSpPr>
          <p:nvPr/>
        </p:nvSpPr>
        <p:spPr bwMode="auto">
          <a:xfrm>
            <a:off x="5438775" y="5037138"/>
            <a:ext cx="428625"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Entry</a:t>
            </a:r>
          </a:p>
        </p:txBody>
      </p:sp>
      <p:sp>
        <p:nvSpPr>
          <p:cNvPr id="15379" name="Text Box 19"/>
          <p:cNvSpPr txBox="1">
            <a:spLocks noChangeArrowheads="1"/>
          </p:cNvSpPr>
          <p:nvPr/>
        </p:nvSpPr>
        <p:spPr bwMode="auto">
          <a:xfrm>
            <a:off x="5457825" y="5570538"/>
            <a:ext cx="485775"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Decon</a:t>
            </a:r>
          </a:p>
        </p:txBody>
      </p:sp>
      <p:sp>
        <p:nvSpPr>
          <p:cNvPr id="15380" name="Text Box 20"/>
          <p:cNvSpPr txBox="1">
            <a:spLocks noChangeArrowheads="1"/>
          </p:cNvSpPr>
          <p:nvPr/>
        </p:nvSpPr>
        <p:spPr bwMode="auto">
          <a:xfrm>
            <a:off x="6321425" y="3781425"/>
            <a:ext cx="696913"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800">
                <a:solidFill>
                  <a:prstClr val="white"/>
                </a:solidFill>
                <a:latin typeface="Arial" charset="0"/>
              </a:rPr>
              <a:t>Evacuation</a:t>
            </a:r>
          </a:p>
        </p:txBody>
      </p:sp>
      <p:sp>
        <p:nvSpPr>
          <p:cNvPr id="15381" name="Text Box 21"/>
          <p:cNvSpPr txBox="1">
            <a:spLocks noChangeArrowheads="1"/>
          </p:cNvSpPr>
          <p:nvPr/>
        </p:nvSpPr>
        <p:spPr bwMode="auto">
          <a:xfrm>
            <a:off x="6321425" y="4314825"/>
            <a:ext cx="765175"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Investigation</a:t>
            </a:r>
          </a:p>
        </p:txBody>
      </p:sp>
      <p:sp>
        <p:nvSpPr>
          <p:cNvPr id="15382" name="Text Box 22"/>
          <p:cNvSpPr txBox="1">
            <a:spLocks noChangeArrowheads="1"/>
          </p:cNvSpPr>
          <p:nvPr/>
        </p:nvSpPr>
        <p:spPr bwMode="auto">
          <a:xfrm>
            <a:off x="6321425" y="4772025"/>
            <a:ext cx="631825"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Perimeter</a:t>
            </a:r>
          </a:p>
        </p:txBody>
      </p:sp>
      <p:sp>
        <p:nvSpPr>
          <p:cNvPr id="15383" name="Text Box 23"/>
          <p:cNvSpPr txBox="1">
            <a:spLocks noChangeArrowheads="1"/>
          </p:cNvSpPr>
          <p:nvPr/>
        </p:nvSpPr>
        <p:spPr bwMode="auto">
          <a:xfrm>
            <a:off x="6243638" y="5305425"/>
            <a:ext cx="473075"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Traffic</a:t>
            </a:r>
          </a:p>
        </p:txBody>
      </p:sp>
      <p:sp>
        <p:nvSpPr>
          <p:cNvPr id="15384" name="Text Box 24"/>
          <p:cNvSpPr txBox="1">
            <a:spLocks noChangeArrowheads="1"/>
          </p:cNvSpPr>
          <p:nvPr/>
        </p:nvSpPr>
        <p:spPr bwMode="auto">
          <a:xfrm>
            <a:off x="3886200" y="4275138"/>
            <a:ext cx="404813"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CCP</a:t>
            </a:r>
          </a:p>
        </p:txBody>
      </p:sp>
      <p:sp>
        <p:nvSpPr>
          <p:cNvPr id="15385" name="Text Box 25"/>
          <p:cNvSpPr txBox="1">
            <a:spLocks noChangeArrowheads="1"/>
          </p:cNvSpPr>
          <p:nvPr/>
        </p:nvSpPr>
        <p:spPr bwMode="auto">
          <a:xfrm>
            <a:off x="3559175" y="4808538"/>
            <a:ext cx="479425"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800">
                <a:solidFill>
                  <a:prstClr val="white"/>
                </a:solidFill>
                <a:latin typeface="Arial" charset="0"/>
              </a:rPr>
              <a:t>Triage</a:t>
            </a:r>
          </a:p>
        </p:txBody>
      </p:sp>
      <p:sp>
        <p:nvSpPr>
          <p:cNvPr id="15386" name="Text Box 26"/>
          <p:cNvSpPr txBox="1">
            <a:spLocks noChangeArrowheads="1"/>
          </p:cNvSpPr>
          <p:nvPr/>
        </p:nvSpPr>
        <p:spPr bwMode="auto">
          <a:xfrm>
            <a:off x="4221163" y="4732338"/>
            <a:ext cx="655637"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800">
                <a:solidFill>
                  <a:prstClr val="white"/>
                </a:solidFill>
                <a:latin typeface="Arial" charset="0"/>
              </a:rPr>
              <a:t>Treatment</a:t>
            </a:r>
          </a:p>
        </p:txBody>
      </p:sp>
      <p:sp>
        <p:nvSpPr>
          <p:cNvPr id="15387" name="Text Box 27"/>
          <p:cNvSpPr txBox="1">
            <a:spLocks noChangeArrowheads="1"/>
          </p:cNvSpPr>
          <p:nvPr/>
        </p:nvSpPr>
        <p:spPr bwMode="auto">
          <a:xfrm>
            <a:off x="3868738" y="5113338"/>
            <a:ext cx="627062"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Transport</a:t>
            </a:r>
          </a:p>
        </p:txBody>
      </p:sp>
      <p:sp>
        <p:nvSpPr>
          <p:cNvPr id="15388" name="Text Box 28"/>
          <p:cNvSpPr txBox="1">
            <a:spLocks noChangeArrowheads="1"/>
          </p:cNvSpPr>
          <p:nvPr/>
        </p:nvSpPr>
        <p:spPr bwMode="auto">
          <a:xfrm>
            <a:off x="2362200" y="2590800"/>
            <a:ext cx="530225"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Service</a:t>
            </a:r>
          </a:p>
          <a:p>
            <a:pPr algn="ctr" fontAlgn="base">
              <a:spcBef>
                <a:spcPct val="0"/>
              </a:spcBef>
              <a:spcAft>
                <a:spcPct val="0"/>
              </a:spcAft>
            </a:pPr>
            <a:r>
              <a:rPr lang="en-US" altLang="en-US" sz="800">
                <a:solidFill>
                  <a:prstClr val="white"/>
                </a:solidFill>
                <a:latin typeface="Arial" charset="0"/>
              </a:rPr>
              <a:t>Branch</a:t>
            </a:r>
          </a:p>
        </p:txBody>
      </p:sp>
      <p:sp>
        <p:nvSpPr>
          <p:cNvPr id="15389" name="Text Box 29"/>
          <p:cNvSpPr txBox="1">
            <a:spLocks noChangeArrowheads="1"/>
          </p:cNvSpPr>
          <p:nvPr/>
        </p:nvSpPr>
        <p:spPr bwMode="auto">
          <a:xfrm>
            <a:off x="1371600" y="2590800"/>
            <a:ext cx="549275"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Support</a:t>
            </a:r>
          </a:p>
          <a:p>
            <a:pPr algn="ctr" fontAlgn="base">
              <a:spcBef>
                <a:spcPct val="0"/>
              </a:spcBef>
              <a:spcAft>
                <a:spcPct val="0"/>
              </a:spcAft>
            </a:pPr>
            <a:r>
              <a:rPr lang="en-US" altLang="en-US" sz="800">
                <a:solidFill>
                  <a:prstClr val="white"/>
                </a:solidFill>
                <a:latin typeface="Arial" charset="0"/>
              </a:rPr>
              <a:t>Branch</a:t>
            </a:r>
          </a:p>
        </p:txBody>
      </p:sp>
      <p:sp>
        <p:nvSpPr>
          <p:cNvPr id="15390" name="Text Box 30"/>
          <p:cNvSpPr txBox="1">
            <a:spLocks noChangeArrowheads="1"/>
          </p:cNvSpPr>
          <p:nvPr/>
        </p:nvSpPr>
        <p:spPr bwMode="auto">
          <a:xfrm>
            <a:off x="1600200" y="3171825"/>
            <a:ext cx="503238"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Supply</a:t>
            </a:r>
          </a:p>
          <a:p>
            <a:pPr algn="ctr" fontAlgn="base">
              <a:spcBef>
                <a:spcPct val="0"/>
              </a:spcBef>
              <a:spcAft>
                <a:spcPct val="0"/>
              </a:spcAft>
            </a:pPr>
            <a:r>
              <a:rPr lang="en-US" altLang="en-US" sz="800">
                <a:solidFill>
                  <a:prstClr val="white"/>
                </a:solidFill>
                <a:latin typeface="Arial" charset="0"/>
              </a:rPr>
              <a:t>Unit</a:t>
            </a:r>
          </a:p>
        </p:txBody>
      </p:sp>
      <p:sp>
        <p:nvSpPr>
          <p:cNvPr id="15391" name="Text Box 31"/>
          <p:cNvSpPr txBox="1">
            <a:spLocks noChangeArrowheads="1"/>
          </p:cNvSpPr>
          <p:nvPr/>
        </p:nvSpPr>
        <p:spPr bwMode="auto">
          <a:xfrm>
            <a:off x="1600200" y="3705225"/>
            <a:ext cx="585788"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Facilities</a:t>
            </a:r>
          </a:p>
          <a:p>
            <a:pPr algn="ctr" fontAlgn="base">
              <a:spcBef>
                <a:spcPct val="0"/>
              </a:spcBef>
              <a:spcAft>
                <a:spcPct val="0"/>
              </a:spcAft>
            </a:pPr>
            <a:r>
              <a:rPr lang="en-US" altLang="en-US" sz="800">
                <a:solidFill>
                  <a:prstClr val="white"/>
                </a:solidFill>
                <a:latin typeface="Arial" charset="0"/>
              </a:rPr>
              <a:t>Unit</a:t>
            </a:r>
          </a:p>
        </p:txBody>
      </p:sp>
      <p:sp>
        <p:nvSpPr>
          <p:cNvPr id="15392" name="Text Box 32"/>
          <p:cNvSpPr txBox="1">
            <a:spLocks noChangeArrowheads="1"/>
          </p:cNvSpPr>
          <p:nvPr/>
        </p:nvSpPr>
        <p:spPr bwMode="auto">
          <a:xfrm>
            <a:off x="1524000" y="4238625"/>
            <a:ext cx="549275" cy="465138"/>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Ground</a:t>
            </a:r>
          </a:p>
          <a:p>
            <a:pPr algn="ctr" fontAlgn="base">
              <a:spcBef>
                <a:spcPct val="0"/>
              </a:spcBef>
              <a:spcAft>
                <a:spcPct val="0"/>
              </a:spcAft>
            </a:pPr>
            <a:r>
              <a:rPr lang="en-US" altLang="en-US" sz="800">
                <a:solidFill>
                  <a:prstClr val="white"/>
                </a:solidFill>
                <a:latin typeface="Arial" charset="0"/>
              </a:rPr>
              <a:t>Support</a:t>
            </a:r>
          </a:p>
          <a:p>
            <a:pPr algn="ctr" fontAlgn="base">
              <a:spcBef>
                <a:spcPct val="0"/>
              </a:spcBef>
              <a:spcAft>
                <a:spcPct val="0"/>
              </a:spcAft>
            </a:pPr>
            <a:r>
              <a:rPr lang="en-US" altLang="en-US" sz="800">
                <a:solidFill>
                  <a:prstClr val="white"/>
                </a:solidFill>
                <a:latin typeface="Arial" charset="0"/>
              </a:rPr>
              <a:t>Unit</a:t>
            </a:r>
          </a:p>
        </p:txBody>
      </p:sp>
      <p:sp>
        <p:nvSpPr>
          <p:cNvPr id="15393" name="Text Box 33"/>
          <p:cNvSpPr txBox="1">
            <a:spLocks noChangeArrowheads="1"/>
          </p:cNvSpPr>
          <p:nvPr/>
        </p:nvSpPr>
        <p:spPr bwMode="auto">
          <a:xfrm>
            <a:off x="2622550" y="3171825"/>
            <a:ext cx="488950"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Comm</a:t>
            </a:r>
          </a:p>
          <a:p>
            <a:pPr algn="ctr" fontAlgn="base">
              <a:spcBef>
                <a:spcPct val="0"/>
              </a:spcBef>
              <a:spcAft>
                <a:spcPct val="0"/>
              </a:spcAft>
            </a:pPr>
            <a:r>
              <a:rPr lang="en-US" altLang="en-US" sz="800">
                <a:solidFill>
                  <a:prstClr val="white"/>
                </a:solidFill>
                <a:latin typeface="Arial" charset="0"/>
              </a:rPr>
              <a:t>Unit</a:t>
            </a:r>
          </a:p>
        </p:txBody>
      </p:sp>
      <p:sp>
        <p:nvSpPr>
          <p:cNvPr id="15394" name="Text Box 34"/>
          <p:cNvSpPr txBox="1">
            <a:spLocks noChangeArrowheads="1"/>
          </p:cNvSpPr>
          <p:nvPr/>
        </p:nvSpPr>
        <p:spPr bwMode="auto">
          <a:xfrm>
            <a:off x="2627313" y="3759200"/>
            <a:ext cx="541337"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Medical</a:t>
            </a:r>
          </a:p>
          <a:p>
            <a:pPr algn="ctr" fontAlgn="base">
              <a:spcBef>
                <a:spcPct val="0"/>
              </a:spcBef>
              <a:spcAft>
                <a:spcPct val="0"/>
              </a:spcAft>
            </a:pPr>
            <a:r>
              <a:rPr lang="en-US" altLang="en-US" sz="800">
                <a:solidFill>
                  <a:prstClr val="white"/>
                </a:solidFill>
                <a:latin typeface="Arial" charset="0"/>
              </a:rPr>
              <a:t>Unit</a:t>
            </a:r>
          </a:p>
        </p:txBody>
      </p:sp>
      <p:sp>
        <p:nvSpPr>
          <p:cNvPr id="15395" name="Text Box 35"/>
          <p:cNvSpPr txBox="1">
            <a:spLocks noChangeArrowheads="1"/>
          </p:cNvSpPr>
          <p:nvPr/>
        </p:nvSpPr>
        <p:spPr bwMode="auto">
          <a:xfrm>
            <a:off x="2617788" y="4270375"/>
            <a:ext cx="423862"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Food</a:t>
            </a:r>
          </a:p>
          <a:p>
            <a:pPr algn="ctr" fontAlgn="base">
              <a:spcBef>
                <a:spcPct val="0"/>
              </a:spcBef>
              <a:spcAft>
                <a:spcPct val="0"/>
              </a:spcAft>
            </a:pPr>
            <a:r>
              <a:rPr lang="en-US" altLang="en-US" sz="800">
                <a:solidFill>
                  <a:prstClr val="white"/>
                </a:solidFill>
                <a:latin typeface="Arial" charset="0"/>
              </a:rPr>
              <a:t>Unit</a:t>
            </a:r>
          </a:p>
        </p:txBody>
      </p:sp>
      <p:sp>
        <p:nvSpPr>
          <p:cNvPr id="15396" name="Text Box 36"/>
          <p:cNvSpPr txBox="1">
            <a:spLocks noChangeArrowheads="1"/>
          </p:cNvSpPr>
          <p:nvPr/>
        </p:nvSpPr>
        <p:spPr bwMode="auto">
          <a:xfrm>
            <a:off x="422275" y="2765425"/>
            <a:ext cx="415925"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Time</a:t>
            </a:r>
          </a:p>
          <a:p>
            <a:pPr algn="ctr" fontAlgn="base">
              <a:spcBef>
                <a:spcPct val="0"/>
              </a:spcBef>
              <a:spcAft>
                <a:spcPct val="0"/>
              </a:spcAft>
            </a:pPr>
            <a:r>
              <a:rPr lang="en-US" altLang="en-US" sz="800">
                <a:solidFill>
                  <a:prstClr val="white"/>
                </a:solidFill>
                <a:latin typeface="Arial" charset="0"/>
              </a:rPr>
              <a:t>Unit</a:t>
            </a:r>
          </a:p>
        </p:txBody>
      </p:sp>
      <p:sp>
        <p:nvSpPr>
          <p:cNvPr id="15397" name="Text Box 37"/>
          <p:cNvSpPr txBox="1">
            <a:spLocks noChangeArrowheads="1"/>
          </p:cNvSpPr>
          <p:nvPr/>
        </p:nvSpPr>
        <p:spPr bwMode="auto">
          <a:xfrm>
            <a:off x="139700" y="3375025"/>
            <a:ext cx="774700"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Procurement</a:t>
            </a:r>
          </a:p>
          <a:p>
            <a:pPr algn="ctr" fontAlgn="base">
              <a:spcBef>
                <a:spcPct val="0"/>
              </a:spcBef>
              <a:spcAft>
                <a:spcPct val="0"/>
              </a:spcAft>
            </a:pPr>
            <a:r>
              <a:rPr lang="en-US" altLang="en-US" sz="800">
                <a:solidFill>
                  <a:prstClr val="white"/>
                </a:solidFill>
                <a:latin typeface="Arial" charset="0"/>
              </a:rPr>
              <a:t>Unit</a:t>
            </a:r>
          </a:p>
        </p:txBody>
      </p:sp>
      <p:sp>
        <p:nvSpPr>
          <p:cNvPr id="15398" name="Text Box 38"/>
          <p:cNvSpPr txBox="1">
            <a:spLocks noChangeArrowheads="1"/>
          </p:cNvSpPr>
          <p:nvPr/>
        </p:nvSpPr>
        <p:spPr bwMode="auto">
          <a:xfrm>
            <a:off x="36513" y="3832225"/>
            <a:ext cx="877887"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Compensation/</a:t>
            </a:r>
          </a:p>
          <a:p>
            <a:pPr algn="ctr" fontAlgn="base">
              <a:spcBef>
                <a:spcPct val="0"/>
              </a:spcBef>
              <a:spcAft>
                <a:spcPct val="0"/>
              </a:spcAft>
            </a:pPr>
            <a:r>
              <a:rPr lang="en-US" altLang="en-US" sz="800">
                <a:solidFill>
                  <a:prstClr val="white"/>
                </a:solidFill>
                <a:latin typeface="Arial" charset="0"/>
              </a:rPr>
              <a:t>Claims Unit</a:t>
            </a:r>
          </a:p>
        </p:txBody>
      </p:sp>
      <p:sp>
        <p:nvSpPr>
          <p:cNvPr id="15399" name="Text Box 39"/>
          <p:cNvSpPr txBox="1">
            <a:spLocks noChangeArrowheads="1"/>
          </p:cNvSpPr>
          <p:nvPr/>
        </p:nvSpPr>
        <p:spPr bwMode="auto">
          <a:xfrm>
            <a:off x="425450" y="4365625"/>
            <a:ext cx="428625"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Cost </a:t>
            </a:r>
          </a:p>
          <a:p>
            <a:pPr algn="ctr" fontAlgn="base">
              <a:spcBef>
                <a:spcPct val="0"/>
              </a:spcBef>
              <a:spcAft>
                <a:spcPct val="0"/>
              </a:spcAft>
            </a:pPr>
            <a:r>
              <a:rPr lang="en-US" altLang="en-US" sz="800">
                <a:solidFill>
                  <a:prstClr val="white"/>
                </a:solidFill>
                <a:latin typeface="Arial" charset="0"/>
              </a:rPr>
              <a:t>Unit</a:t>
            </a:r>
          </a:p>
        </p:txBody>
      </p:sp>
      <p:sp>
        <p:nvSpPr>
          <p:cNvPr id="15400" name="Text Box 40"/>
          <p:cNvSpPr txBox="1">
            <a:spLocks noChangeArrowheads="1"/>
          </p:cNvSpPr>
          <p:nvPr/>
        </p:nvSpPr>
        <p:spPr bwMode="auto">
          <a:xfrm>
            <a:off x="7620000" y="5334000"/>
            <a:ext cx="485775" cy="342900"/>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800">
                <a:solidFill>
                  <a:prstClr val="white"/>
                </a:solidFill>
                <a:latin typeface="Arial" charset="0"/>
              </a:rPr>
              <a:t>Public</a:t>
            </a:r>
          </a:p>
          <a:p>
            <a:pPr fontAlgn="base">
              <a:spcBef>
                <a:spcPct val="0"/>
              </a:spcBef>
              <a:spcAft>
                <a:spcPct val="0"/>
              </a:spcAft>
            </a:pPr>
            <a:r>
              <a:rPr lang="en-US" altLang="en-US" sz="800">
                <a:solidFill>
                  <a:prstClr val="white"/>
                </a:solidFill>
                <a:latin typeface="Arial" charset="0"/>
              </a:rPr>
              <a:t>Health</a:t>
            </a:r>
          </a:p>
        </p:txBody>
      </p:sp>
      <p:sp>
        <p:nvSpPr>
          <p:cNvPr id="15401" name="Text Box 41"/>
          <p:cNvSpPr txBox="1">
            <a:spLocks noChangeArrowheads="1"/>
          </p:cNvSpPr>
          <p:nvPr/>
        </p:nvSpPr>
        <p:spPr bwMode="auto">
          <a:xfrm>
            <a:off x="7620000" y="5867400"/>
            <a:ext cx="609600"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Hospitals</a:t>
            </a:r>
          </a:p>
        </p:txBody>
      </p:sp>
      <p:sp>
        <p:nvSpPr>
          <p:cNvPr id="15402" name="Rectangle 42"/>
          <p:cNvSpPr>
            <a:spLocks noChangeArrowheads="1"/>
          </p:cNvSpPr>
          <p:nvPr/>
        </p:nvSpPr>
        <p:spPr bwMode="auto">
          <a:xfrm>
            <a:off x="6219825" y="5715000"/>
            <a:ext cx="536575"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prstClr val="white"/>
                </a:solidFill>
                <a:latin typeface="Arial" charset="0"/>
              </a:rPr>
              <a:t>Morgue</a:t>
            </a:r>
          </a:p>
        </p:txBody>
      </p:sp>
      <p:sp>
        <p:nvSpPr>
          <p:cNvPr id="15403" name="Text Box 43"/>
          <p:cNvSpPr txBox="1">
            <a:spLocks noChangeArrowheads="1"/>
          </p:cNvSpPr>
          <p:nvPr/>
        </p:nvSpPr>
        <p:spPr bwMode="auto">
          <a:xfrm>
            <a:off x="5424488" y="6053138"/>
            <a:ext cx="519112" cy="220662"/>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Access</a:t>
            </a:r>
          </a:p>
        </p:txBody>
      </p:sp>
      <p:sp>
        <p:nvSpPr>
          <p:cNvPr id="15404" name="Text Box 44"/>
          <p:cNvSpPr txBox="1">
            <a:spLocks noChangeArrowheads="1"/>
          </p:cNvSpPr>
          <p:nvPr/>
        </p:nvSpPr>
        <p:spPr bwMode="auto">
          <a:xfrm>
            <a:off x="7788275" y="6248400"/>
            <a:ext cx="365125" cy="2206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800">
                <a:solidFill>
                  <a:prstClr val="white"/>
                </a:solidFill>
                <a:latin typeface="Arial" charset="0"/>
              </a:rPr>
              <a:t>Rail</a:t>
            </a:r>
          </a:p>
        </p:txBody>
      </p:sp>
      <p:sp>
        <p:nvSpPr>
          <p:cNvPr id="15405" name="Line 45"/>
          <p:cNvSpPr>
            <a:spLocks noChangeShapeType="1"/>
          </p:cNvSpPr>
          <p:nvPr/>
        </p:nvSpPr>
        <p:spPr bwMode="auto">
          <a:xfrm>
            <a:off x="4800600" y="106680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06" name="Line 46"/>
          <p:cNvSpPr>
            <a:spLocks noChangeShapeType="1"/>
          </p:cNvSpPr>
          <p:nvPr/>
        </p:nvSpPr>
        <p:spPr bwMode="auto">
          <a:xfrm flipH="1">
            <a:off x="4800600" y="131762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07" name="Line 47"/>
          <p:cNvSpPr>
            <a:spLocks noChangeShapeType="1"/>
          </p:cNvSpPr>
          <p:nvPr/>
        </p:nvSpPr>
        <p:spPr bwMode="auto">
          <a:xfrm flipH="1">
            <a:off x="4800600" y="1654175"/>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08" name="Line 48"/>
          <p:cNvSpPr>
            <a:spLocks noChangeShapeType="1"/>
          </p:cNvSpPr>
          <p:nvPr/>
        </p:nvSpPr>
        <p:spPr bwMode="auto">
          <a:xfrm>
            <a:off x="762000" y="1981200"/>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09" name="Line 49"/>
          <p:cNvSpPr>
            <a:spLocks noChangeShapeType="1"/>
          </p:cNvSpPr>
          <p:nvPr/>
        </p:nvSpPr>
        <p:spPr bwMode="auto">
          <a:xfrm>
            <a:off x="762000" y="1981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0" name="Line 50"/>
          <p:cNvSpPr>
            <a:spLocks noChangeShapeType="1"/>
          </p:cNvSpPr>
          <p:nvPr/>
        </p:nvSpPr>
        <p:spPr bwMode="auto">
          <a:xfrm>
            <a:off x="2590800" y="19812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1" name="Line 51"/>
          <p:cNvSpPr>
            <a:spLocks noChangeShapeType="1"/>
          </p:cNvSpPr>
          <p:nvPr/>
        </p:nvSpPr>
        <p:spPr bwMode="auto">
          <a:xfrm>
            <a:off x="7848600" y="1981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2" name="Line 52"/>
          <p:cNvSpPr>
            <a:spLocks noChangeShapeType="1"/>
          </p:cNvSpPr>
          <p:nvPr/>
        </p:nvSpPr>
        <p:spPr bwMode="auto">
          <a:xfrm>
            <a:off x="1143000" y="23622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3" name="Line 53"/>
          <p:cNvSpPr>
            <a:spLocks noChangeShapeType="1"/>
          </p:cNvSpPr>
          <p:nvPr/>
        </p:nvSpPr>
        <p:spPr bwMode="auto">
          <a:xfrm>
            <a:off x="2209800" y="2362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4" name="Line 54"/>
          <p:cNvSpPr>
            <a:spLocks noChangeShapeType="1"/>
          </p:cNvSpPr>
          <p:nvPr/>
        </p:nvSpPr>
        <p:spPr bwMode="auto">
          <a:xfrm>
            <a:off x="1371600" y="28956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5" name="Line 55"/>
          <p:cNvSpPr>
            <a:spLocks noChangeShapeType="1"/>
          </p:cNvSpPr>
          <p:nvPr/>
        </p:nvSpPr>
        <p:spPr bwMode="auto">
          <a:xfrm>
            <a:off x="2438400" y="2895600"/>
            <a:ext cx="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6" name="Line 56"/>
          <p:cNvSpPr>
            <a:spLocks noChangeShapeType="1"/>
          </p:cNvSpPr>
          <p:nvPr/>
        </p:nvSpPr>
        <p:spPr bwMode="auto">
          <a:xfrm>
            <a:off x="5181600" y="4122738"/>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7" name="Line 57"/>
          <p:cNvSpPr>
            <a:spLocks noChangeShapeType="1"/>
          </p:cNvSpPr>
          <p:nvPr/>
        </p:nvSpPr>
        <p:spPr bwMode="auto">
          <a:xfrm>
            <a:off x="5181600" y="46815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8" name="Line 58"/>
          <p:cNvSpPr>
            <a:spLocks noChangeShapeType="1"/>
          </p:cNvSpPr>
          <p:nvPr/>
        </p:nvSpPr>
        <p:spPr bwMode="auto">
          <a:xfrm>
            <a:off x="5181600" y="5181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19" name="Line 59"/>
          <p:cNvSpPr>
            <a:spLocks noChangeShapeType="1"/>
          </p:cNvSpPr>
          <p:nvPr/>
        </p:nvSpPr>
        <p:spPr bwMode="auto">
          <a:xfrm>
            <a:off x="5181600" y="5715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0" name="Line 60"/>
          <p:cNvSpPr>
            <a:spLocks noChangeShapeType="1"/>
          </p:cNvSpPr>
          <p:nvPr/>
        </p:nvSpPr>
        <p:spPr bwMode="auto">
          <a:xfrm>
            <a:off x="5181600" y="6172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1" name="Line 61"/>
          <p:cNvSpPr>
            <a:spLocks noChangeShapeType="1"/>
          </p:cNvSpPr>
          <p:nvPr/>
        </p:nvSpPr>
        <p:spPr bwMode="auto">
          <a:xfrm>
            <a:off x="5181600" y="6637338"/>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2" name="Line 62"/>
          <p:cNvSpPr>
            <a:spLocks noChangeShapeType="1"/>
          </p:cNvSpPr>
          <p:nvPr/>
        </p:nvSpPr>
        <p:spPr bwMode="auto">
          <a:xfrm>
            <a:off x="6092825" y="3962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3" name="Line 63"/>
          <p:cNvSpPr>
            <a:spLocks noChangeShapeType="1"/>
          </p:cNvSpPr>
          <p:nvPr/>
        </p:nvSpPr>
        <p:spPr bwMode="auto">
          <a:xfrm>
            <a:off x="6092825" y="4419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4" name="Line 64"/>
          <p:cNvSpPr>
            <a:spLocks noChangeShapeType="1"/>
          </p:cNvSpPr>
          <p:nvPr/>
        </p:nvSpPr>
        <p:spPr bwMode="auto">
          <a:xfrm>
            <a:off x="6092825" y="4876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5" name="Line 65"/>
          <p:cNvSpPr>
            <a:spLocks noChangeShapeType="1"/>
          </p:cNvSpPr>
          <p:nvPr/>
        </p:nvSpPr>
        <p:spPr bwMode="auto">
          <a:xfrm>
            <a:off x="6092825" y="5410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6" name="Line 66"/>
          <p:cNvSpPr>
            <a:spLocks noChangeShapeType="1"/>
          </p:cNvSpPr>
          <p:nvPr/>
        </p:nvSpPr>
        <p:spPr bwMode="auto">
          <a:xfrm>
            <a:off x="7696200" y="2438400"/>
            <a:ext cx="0" cy="2514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7" name="Line 67"/>
          <p:cNvSpPr>
            <a:spLocks noChangeShapeType="1"/>
          </p:cNvSpPr>
          <p:nvPr/>
        </p:nvSpPr>
        <p:spPr bwMode="auto">
          <a:xfrm>
            <a:off x="7696200" y="28956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8" name="Line 68"/>
          <p:cNvSpPr>
            <a:spLocks noChangeShapeType="1"/>
          </p:cNvSpPr>
          <p:nvPr/>
        </p:nvSpPr>
        <p:spPr bwMode="auto">
          <a:xfrm>
            <a:off x="7696200" y="35052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29" name="Line 69"/>
          <p:cNvSpPr>
            <a:spLocks noChangeShapeType="1"/>
          </p:cNvSpPr>
          <p:nvPr/>
        </p:nvSpPr>
        <p:spPr bwMode="auto">
          <a:xfrm>
            <a:off x="7696200" y="41148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0" name="Line 70"/>
          <p:cNvSpPr>
            <a:spLocks noChangeShapeType="1"/>
          </p:cNvSpPr>
          <p:nvPr/>
        </p:nvSpPr>
        <p:spPr bwMode="auto">
          <a:xfrm>
            <a:off x="7696200" y="46482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1" name="Line 71"/>
          <p:cNvSpPr>
            <a:spLocks noChangeShapeType="1"/>
          </p:cNvSpPr>
          <p:nvPr/>
        </p:nvSpPr>
        <p:spPr bwMode="auto">
          <a:xfrm>
            <a:off x="7696200" y="49530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2" name="Line 72"/>
          <p:cNvSpPr>
            <a:spLocks noChangeShapeType="1"/>
          </p:cNvSpPr>
          <p:nvPr/>
        </p:nvSpPr>
        <p:spPr bwMode="auto">
          <a:xfrm>
            <a:off x="8610600" y="52578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3" name="Line 73"/>
          <p:cNvSpPr>
            <a:spLocks noChangeShapeType="1"/>
          </p:cNvSpPr>
          <p:nvPr/>
        </p:nvSpPr>
        <p:spPr bwMode="auto">
          <a:xfrm>
            <a:off x="8229600" y="59436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4" name="Line 74"/>
          <p:cNvSpPr>
            <a:spLocks noChangeShapeType="1"/>
          </p:cNvSpPr>
          <p:nvPr/>
        </p:nvSpPr>
        <p:spPr bwMode="auto">
          <a:xfrm>
            <a:off x="8153400" y="63246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5" name="Line 75"/>
          <p:cNvSpPr>
            <a:spLocks noChangeShapeType="1"/>
          </p:cNvSpPr>
          <p:nvPr/>
        </p:nvSpPr>
        <p:spPr bwMode="auto">
          <a:xfrm>
            <a:off x="838200" y="2971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6" name="Line 76"/>
          <p:cNvSpPr>
            <a:spLocks noChangeShapeType="1"/>
          </p:cNvSpPr>
          <p:nvPr/>
        </p:nvSpPr>
        <p:spPr bwMode="auto">
          <a:xfrm>
            <a:off x="914400" y="3505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7" name="Line 77"/>
          <p:cNvSpPr>
            <a:spLocks noChangeShapeType="1"/>
          </p:cNvSpPr>
          <p:nvPr/>
        </p:nvSpPr>
        <p:spPr bwMode="auto">
          <a:xfrm>
            <a:off x="914400" y="4038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8" name="Line 78"/>
          <p:cNvSpPr>
            <a:spLocks noChangeShapeType="1"/>
          </p:cNvSpPr>
          <p:nvPr/>
        </p:nvSpPr>
        <p:spPr bwMode="auto">
          <a:xfrm>
            <a:off x="838200" y="4572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39" name="Line 79"/>
          <p:cNvSpPr>
            <a:spLocks noChangeShapeType="1"/>
          </p:cNvSpPr>
          <p:nvPr/>
        </p:nvSpPr>
        <p:spPr bwMode="auto">
          <a:xfrm>
            <a:off x="1371600" y="4419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0" name="Line 80"/>
          <p:cNvSpPr>
            <a:spLocks noChangeShapeType="1"/>
          </p:cNvSpPr>
          <p:nvPr/>
        </p:nvSpPr>
        <p:spPr bwMode="auto">
          <a:xfrm>
            <a:off x="1371600"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1" name="Line 81"/>
          <p:cNvSpPr>
            <a:spLocks noChangeShapeType="1"/>
          </p:cNvSpPr>
          <p:nvPr/>
        </p:nvSpPr>
        <p:spPr bwMode="auto">
          <a:xfrm>
            <a:off x="1371600" y="3352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2" name="Line 82"/>
          <p:cNvSpPr>
            <a:spLocks noChangeShapeType="1"/>
          </p:cNvSpPr>
          <p:nvPr/>
        </p:nvSpPr>
        <p:spPr bwMode="auto">
          <a:xfrm>
            <a:off x="2438400" y="3276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3" name="Line 83"/>
          <p:cNvSpPr>
            <a:spLocks noChangeShapeType="1"/>
          </p:cNvSpPr>
          <p:nvPr/>
        </p:nvSpPr>
        <p:spPr bwMode="auto">
          <a:xfrm>
            <a:off x="2438400"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4" name="Line 84"/>
          <p:cNvSpPr>
            <a:spLocks noChangeShapeType="1"/>
          </p:cNvSpPr>
          <p:nvPr/>
        </p:nvSpPr>
        <p:spPr bwMode="auto">
          <a:xfrm>
            <a:off x="2438400"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5" name="Line 85"/>
          <p:cNvSpPr>
            <a:spLocks noChangeShapeType="1"/>
          </p:cNvSpPr>
          <p:nvPr/>
        </p:nvSpPr>
        <p:spPr bwMode="auto">
          <a:xfrm>
            <a:off x="1676400" y="2514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6" name="Line 86"/>
          <p:cNvSpPr>
            <a:spLocks noChangeShapeType="1"/>
          </p:cNvSpPr>
          <p:nvPr/>
        </p:nvSpPr>
        <p:spPr bwMode="auto">
          <a:xfrm>
            <a:off x="2667000" y="2514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7" name="Line 87"/>
          <p:cNvSpPr>
            <a:spLocks noChangeShapeType="1"/>
          </p:cNvSpPr>
          <p:nvPr/>
        </p:nvSpPr>
        <p:spPr bwMode="auto">
          <a:xfrm>
            <a:off x="8077200" y="5486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8" name="Line 88"/>
          <p:cNvSpPr>
            <a:spLocks noChangeShapeType="1"/>
          </p:cNvSpPr>
          <p:nvPr/>
        </p:nvSpPr>
        <p:spPr bwMode="auto">
          <a:xfrm>
            <a:off x="1676400" y="2514600"/>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49" name="Line 89"/>
          <p:cNvSpPr>
            <a:spLocks noChangeShapeType="1"/>
          </p:cNvSpPr>
          <p:nvPr/>
        </p:nvSpPr>
        <p:spPr bwMode="auto">
          <a:xfrm>
            <a:off x="6067425" y="5791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0" name="Line 90"/>
          <p:cNvSpPr>
            <a:spLocks noChangeShapeType="1"/>
          </p:cNvSpPr>
          <p:nvPr/>
        </p:nvSpPr>
        <p:spPr bwMode="auto">
          <a:xfrm>
            <a:off x="6067425" y="3429000"/>
            <a:ext cx="0" cy="236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1" name="Line 91"/>
          <p:cNvSpPr>
            <a:spLocks noChangeShapeType="1"/>
          </p:cNvSpPr>
          <p:nvPr/>
        </p:nvSpPr>
        <p:spPr bwMode="auto">
          <a:xfrm>
            <a:off x="6477000" y="26670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2" name="Line 92"/>
          <p:cNvSpPr>
            <a:spLocks noChangeShapeType="1"/>
          </p:cNvSpPr>
          <p:nvPr/>
        </p:nvSpPr>
        <p:spPr bwMode="auto">
          <a:xfrm>
            <a:off x="4086225" y="4038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3" name="Line 93"/>
          <p:cNvSpPr>
            <a:spLocks noChangeShapeType="1"/>
          </p:cNvSpPr>
          <p:nvPr/>
        </p:nvSpPr>
        <p:spPr bwMode="auto">
          <a:xfrm flipH="1">
            <a:off x="3781425" y="4495800"/>
            <a:ext cx="152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4" name="Line 94"/>
          <p:cNvSpPr>
            <a:spLocks noChangeShapeType="1"/>
          </p:cNvSpPr>
          <p:nvPr/>
        </p:nvSpPr>
        <p:spPr bwMode="auto">
          <a:xfrm>
            <a:off x="4314825" y="4495800"/>
            <a:ext cx="228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5" name="Line 95"/>
          <p:cNvSpPr>
            <a:spLocks noChangeShapeType="1"/>
          </p:cNvSpPr>
          <p:nvPr/>
        </p:nvSpPr>
        <p:spPr bwMode="auto">
          <a:xfrm>
            <a:off x="4162425" y="4495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6" name="Rectangle 96"/>
          <p:cNvSpPr>
            <a:spLocks noChangeArrowheads="1"/>
          </p:cNvSpPr>
          <p:nvPr/>
        </p:nvSpPr>
        <p:spPr bwMode="auto">
          <a:xfrm>
            <a:off x="4267200" y="127000"/>
            <a:ext cx="1676400" cy="990600"/>
          </a:xfrm>
          <a:prstGeom prst="rect">
            <a:avLst/>
          </a:prstGeom>
          <a:solidFill>
            <a:schemeClr val="tx1"/>
          </a:solidFill>
          <a:ln w="7620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400" b="1">
                <a:solidFill>
                  <a:prstClr val="white"/>
                </a:solidFill>
                <a:latin typeface="Arial" charset="0"/>
              </a:rPr>
              <a:t>Law Enforcement</a:t>
            </a:r>
          </a:p>
          <a:p>
            <a:pPr algn="ctr" fontAlgn="base">
              <a:spcBef>
                <a:spcPct val="0"/>
              </a:spcBef>
              <a:spcAft>
                <a:spcPct val="0"/>
              </a:spcAft>
            </a:pPr>
            <a:r>
              <a:rPr lang="en-US" altLang="en-US" sz="1200" b="1">
                <a:solidFill>
                  <a:prstClr val="white"/>
                </a:solidFill>
                <a:latin typeface="Arial" charset="0"/>
              </a:rPr>
              <a:t>Unified Command</a:t>
            </a:r>
          </a:p>
        </p:txBody>
      </p:sp>
      <p:sp>
        <p:nvSpPr>
          <p:cNvPr id="15457" name="Rectangle 97"/>
          <p:cNvSpPr>
            <a:spLocks noChangeArrowheads="1"/>
          </p:cNvSpPr>
          <p:nvPr/>
        </p:nvSpPr>
        <p:spPr bwMode="auto">
          <a:xfrm>
            <a:off x="3886200" y="2819400"/>
            <a:ext cx="7620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000">
                <a:solidFill>
                  <a:prstClr val="white"/>
                </a:solidFill>
                <a:latin typeface="Arial" charset="0"/>
              </a:rPr>
              <a:t>Fire</a:t>
            </a:r>
          </a:p>
          <a:p>
            <a:pPr algn="ctr" fontAlgn="base">
              <a:spcBef>
                <a:spcPct val="0"/>
              </a:spcBef>
              <a:spcAft>
                <a:spcPct val="0"/>
              </a:spcAft>
            </a:pPr>
            <a:r>
              <a:rPr lang="en-US" altLang="en-US" sz="1000">
                <a:solidFill>
                  <a:prstClr val="white"/>
                </a:solidFill>
                <a:latin typeface="Arial" charset="0"/>
              </a:rPr>
              <a:t>Branch</a:t>
            </a:r>
          </a:p>
        </p:txBody>
      </p:sp>
      <p:sp>
        <p:nvSpPr>
          <p:cNvPr id="15458" name="Line 98"/>
          <p:cNvSpPr>
            <a:spLocks noChangeShapeType="1"/>
          </p:cNvSpPr>
          <p:nvPr/>
        </p:nvSpPr>
        <p:spPr bwMode="auto">
          <a:xfrm>
            <a:off x="5105400" y="2362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59" name="Line 99"/>
          <p:cNvSpPr>
            <a:spLocks noChangeShapeType="1"/>
          </p:cNvSpPr>
          <p:nvPr/>
        </p:nvSpPr>
        <p:spPr bwMode="auto">
          <a:xfrm>
            <a:off x="4191000" y="2667000"/>
            <a:ext cx="2286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0" name="Line 100"/>
          <p:cNvSpPr>
            <a:spLocks noChangeShapeType="1"/>
          </p:cNvSpPr>
          <p:nvPr/>
        </p:nvSpPr>
        <p:spPr bwMode="auto">
          <a:xfrm>
            <a:off x="4191000" y="26670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1" name="Line 101"/>
          <p:cNvSpPr>
            <a:spLocks noChangeShapeType="1"/>
          </p:cNvSpPr>
          <p:nvPr/>
        </p:nvSpPr>
        <p:spPr bwMode="auto">
          <a:xfrm>
            <a:off x="4191000" y="32766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2" name="Line 102"/>
          <p:cNvSpPr>
            <a:spLocks noChangeShapeType="1"/>
          </p:cNvSpPr>
          <p:nvPr/>
        </p:nvSpPr>
        <p:spPr bwMode="auto">
          <a:xfrm>
            <a:off x="3886200" y="3505200"/>
            <a:ext cx="144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3" name="Line 103"/>
          <p:cNvSpPr>
            <a:spLocks noChangeShapeType="1"/>
          </p:cNvSpPr>
          <p:nvPr/>
        </p:nvSpPr>
        <p:spPr bwMode="auto">
          <a:xfrm>
            <a:off x="3886200" y="3505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4" name="Line 104"/>
          <p:cNvSpPr>
            <a:spLocks noChangeShapeType="1"/>
          </p:cNvSpPr>
          <p:nvPr/>
        </p:nvSpPr>
        <p:spPr bwMode="auto">
          <a:xfrm>
            <a:off x="5334000" y="3505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5" name="Text Box 105"/>
          <p:cNvSpPr txBox="1">
            <a:spLocks noChangeArrowheads="1"/>
          </p:cNvSpPr>
          <p:nvPr/>
        </p:nvSpPr>
        <p:spPr bwMode="auto">
          <a:xfrm>
            <a:off x="3646488" y="2286000"/>
            <a:ext cx="620712" cy="254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0"/>
              </a:spcBef>
              <a:spcAft>
                <a:spcPct val="0"/>
              </a:spcAft>
            </a:pPr>
            <a:r>
              <a:rPr lang="en-US" altLang="en-US" sz="1000">
                <a:solidFill>
                  <a:prstClr val="white"/>
                </a:solidFill>
                <a:latin typeface="Arial" charset="0"/>
              </a:rPr>
              <a:t>Staging</a:t>
            </a:r>
          </a:p>
        </p:txBody>
      </p:sp>
      <p:sp>
        <p:nvSpPr>
          <p:cNvPr id="15466" name="Line 106"/>
          <p:cNvSpPr>
            <a:spLocks noChangeShapeType="1"/>
          </p:cNvSpPr>
          <p:nvPr/>
        </p:nvSpPr>
        <p:spPr bwMode="auto">
          <a:xfrm>
            <a:off x="4267200" y="24384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7" name="Rectangle 107"/>
          <p:cNvSpPr>
            <a:spLocks noChangeArrowheads="1"/>
          </p:cNvSpPr>
          <p:nvPr/>
        </p:nvSpPr>
        <p:spPr bwMode="auto">
          <a:xfrm>
            <a:off x="5410200" y="4191000"/>
            <a:ext cx="517525" cy="22383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800">
                <a:solidFill>
                  <a:prstClr val="white"/>
                </a:solidFill>
                <a:latin typeface="Arial" charset="0"/>
              </a:rPr>
              <a:t>Search</a:t>
            </a:r>
          </a:p>
        </p:txBody>
      </p:sp>
      <p:sp>
        <p:nvSpPr>
          <p:cNvPr id="15468" name="Line 108"/>
          <p:cNvSpPr>
            <a:spLocks noChangeShapeType="1"/>
          </p:cNvSpPr>
          <p:nvPr/>
        </p:nvSpPr>
        <p:spPr bwMode="auto">
          <a:xfrm>
            <a:off x="5181600" y="4267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69" name="Text Box 109"/>
          <p:cNvSpPr txBox="1">
            <a:spLocks noChangeArrowheads="1"/>
          </p:cNvSpPr>
          <p:nvPr/>
        </p:nvSpPr>
        <p:spPr bwMode="auto">
          <a:xfrm>
            <a:off x="3136900" y="1346200"/>
            <a:ext cx="998538" cy="250825"/>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Liaison Officer</a:t>
            </a:r>
          </a:p>
        </p:txBody>
      </p:sp>
      <p:sp>
        <p:nvSpPr>
          <p:cNvPr id="15470" name="Line 110"/>
          <p:cNvSpPr>
            <a:spLocks noChangeShapeType="1"/>
          </p:cNvSpPr>
          <p:nvPr/>
        </p:nvSpPr>
        <p:spPr bwMode="auto">
          <a:xfrm flipH="1">
            <a:off x="4114800" y="1470025"/>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71" name="Text Box 6"/>
          <p:cNvSpPr txBox="1">
            <a:spLocks noChangeArrowheads="1"/>
          </p:cNvSpPr>
          <p:nvPr/>
        </p:nvSpPr>
        <p:spPr bwMode="auto">
          <a:xfrm>
            <a:off x="3197225" y="1654175"/>
            <a:ext cx="898525" cy="246063"/>
          </a:xfrm>
          <a:prstGeom prst="rect">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spcBef>
                <a:spcPct val="0"/>
              </a:spcBef>
              <a:spcAft>
                <a:spcPct val="0"/>
              </a:spcAft>
            </a:pPr>
            <a:r>
              <a:rPr lang="en-US" altLang="en-US" sz="1000">
                <a:solidFill>
                  <a:prstClr val="white"/>
                </a:solidFill>
                <a:latin typeface="Arial" charset="0"/>
              </a:rPr>
              <a:t>Intelligence  </a:t>
            </a:r>
          </a:p>
        </p:txBody>
      </p:sp>
      <p:sp>
        <p:nvSpPr>
          <p:cNvPr id="15472" name="Line 110"/>
          <p:cNvSpPr>
            <a:spLocks noChangeShapeType="1"/>
          </p:cNvSpPr>
          <p:nvPr/>
        </p:nvSpPr>
        <p:spPr bwMode="auto">
          <a:xfrm flipH="1">
            <a:off x="4094163" y="1778000"/>
            <a:ext cx="68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prstClr val="black"/>
              </a:solidFill>
              <a:latin typeface="Times New Roman" pitchFamily="18" charset="0"/>
            </a:endParaRPr>
          </a:p>
        </p:txBody>
      </p:sp>
      <p:sp>
        <p:nvSpPr>
          <p:cNvPr id="15473" name="Footer Placeholder 1"/>
          <p:cNvSpPr>
            <a:spLocks noGrp="1"/>
          </p:cNvSpPr>
          <p:nvPr>
            <p:ph type="ftr" sz="quarter" idx="11"/>
          </p:nvPr>
        </p:nvSpPr>
        <p:spPr bwMode="auto">
          <a:xfrm>
            <a:off x="2168525" y="63595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2206598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smtClean="0">
                <a:solidFill>
                  <a:schemeClr val="accent1">
                    <a:lumMod val="75000"/>
                  </a:schemeClr>
                </a:solidFill>
              </a:rPr>
              <a:t>Incident Management System</a:t>
            </a:r>
          </a:p>
        </p:txBody>
      </p:sp>
      <p:sp>
        <p:nvSpPr>
          <p:cNvPr id="16387" name="Rectangle 3"/>
          <p:cNvSpPr>
            <a:spLocks noGrp="1" noChangeArrowheads="1"/>
          </p:cNvSpPr>
          <p:nvPr>
            <p:ph idx="1"/>
          </p:nvPr>
        </p:nvSpPr>
        <p:spPr>
          <a:xfrm>
            <a:off x="414338" y="1879600"/>
            <a:ext cx="8229600" cy="4373563"/>
          </a:xfrm>
        </p:spPr>
        <p:txBody>
          <a:bodyPr/>
          <a:lstStyle/>
          <a:p>
            <a:pPr eaLnBrk="1" hangingPunct="1"/>
            <a:r>
              <a:rPr lang="en-US" altLang="en-US" smtClean="0">
                <a:solidFill>
                  <a:schemeClr val="tx1"/>
                </a:solidFill>
              </a:rPr>
              <a:t>IMS is a management system that applies common business practices to incident response</a:t>
            </a:r>
          </a:p>
        </p:txBody>
      </p:sp>
      <p:sp>
        <p:nvSpPr>
          <p:cNvPr id="40967" name="Text Box 7"/>
          <p:cNvSpPr txBox="1">
            <a:spLocks noChangeArrowheads="1"/>
          </p:cNvSpPr>
          <p:nvPr/>
        </p:nvSpPr>
        <p:spPr bwMode="auto">
          <a:xfrm>
            <a:off x="1371600" y="2982913"/>
            <a:ext cx="2667000" cy="32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Planning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Directing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Organizing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Coordinating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Communicating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Delegating</a:t>
            </a:r>
          </a:p>
          <a:p>
            <a:pPr eaLnBrk="0" fontAlgn="base" hangingPunct="0">
              <a:spcBef>
                <a:spcPct val="50000"/>
              </a:spcBef>
              <a:spcAft>
                <a:spcPct val="0"/>
              </a:spcAft>
              <a:buFontTx/>
              <a:buChar char="•"/>
              <a:defRPr/>
            </a:pPr>
            <a:r>
              <a:rPr lang="en-US" b="1" dirty="0">
                <a:solidFill>
                  <a:prstClr val="black"/>
                </a:solidFill>
                <a:latin typeface="Arial" panose="020B0604020202020204" pitchFamily="34" charset="0"/>
                <a:cs typeface="Arial" panose="020B0604020202020204" pitchFamily="34" charset="0"/>
              </a:rPr>
              <a:t>Evaluating</a:t>
            </a:r>
          </a:p>
          <a:p>
            <a:pPr eaLnBrk="0" fontAlgn="base" hangingPunct="0">
              <a:spcBef>
                <a:spcPct val="50000"/>
              </a:spcBef>
              <a:spcAft>
                <a:spcPct val="0"/>
              </a:spcAft>
              <a:defRPr/>
            </a:pPr>
            <a:endParaRPr lang="en-US" dirty="0">
              <a:solidFill>
                <a:prstClr val="black"/>
              </a:solidFill>
              <a:effectLst>
                <a:outerShdw blurRad="38100" dist="38100" dir="2700000" algn="tl">
                  <a:srgbClr val="000000"/>
                </a:outerShdw>
              </a:effectLst>
              <a:latin typeface="Times New Roman" pitchFamily="18" charset="0"/>
            </a:endParaRPr>
          </a:p>
        </p:txBody>
      </p:sp>
      <p:pic>
        <p:nvPicPr>
          <p:cNvPr id="16389" name="Picture 7" descr="C:\Users\jsmith\Desktop\TacMed\Photos\TacMed Great Photos to Consider Apr 14 2010\DSC087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0987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
          <p:cNvSpPr txBox="1">
            <a:spLocks noChangeArrowheads="1"/>
          </p:cNvSpPr>
          <p:nvPr/>
        </p:nvSpPr>
        <p:spPr bwMode="auto">
          <a:xfrm>
            <a:off x="609600" y="6238875"/>
            <a:ext cx="266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0" fontAlgn="base" hangingPunct="0">
              <a:spcBef>
                <a:spcPct val="0"/>
              </a:spcBef>
              <a:spcAft>
                <a:spcPct val="0"/>
              </a:spcAft>
            </a:pPr>
            <a:r>
              <a:rPr lang="en-US" altLang="en-US">
                <a:solidFill>
                  <a:prstClr val="black"/>
                </a:solidFill>
              </a:rPr>
              <a:t>Photo by Dr. John Wipfler</a:t>
            </a:r>
          </a:p>
        </p:txBody>
      </p:sp>
      <p:sp>
        <p:nvSpPr>
          <p:cNvPr id="16391"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mtClean="0">
                <a:solidFill>
                  <a:srgbClr val="564B3C"/>
                </a:solidFill>
              </a:rPr>
              <a:t>Copyright © 2014 James Smith.                           All rights reserved.</a:t>
            </a:r>
          </a:p>
        </p:txBody>
      </p:sp>
    </p:spTree>
    <p:extLst>
      <p:ext uri="{BB962C8B-B14F-4D97-AF65-F5344CB8AC3E}">
        <p14:creationId xmlns:p14="http://schemas.microsoft.com/office/powerpoint/2010/main" val="226891320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1597</Words>
  <Application>Microsoft Office PowerPoint</Application>
  <PresentationFormat>On-screen Show (4:3)</PresentationFormat>
  <Paragraphs>270</Paragraphs>
  <Slides>11</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4" baseType="lpstr">
      <vt:lpstr>Office Theme</vt:lpstr>
      <vt:lpstr>Apothecary</vt:lpstr>
      <vt:lpstr>Microsoft Photo Editor 3.0 Photo</vt:lpstr>
      <vt:lpstr>Incident Management System </vt:lpstr>
      <vt:lpstr>What Is IMS?</vt:lpstr>
      <vt:lpstr>Why Use IMS?</vt:lpstr>
      <vt:lpstr>Problems with IMS for Law Enforcement</vt:lpstr>
      <vt:lpstr>Law Enforcement</vt:lpstr>
      <vt:lpstr>When is IMS Used?</vt:lpstr>
      <vt:lpstr>Incident Management System</vt:lpstr>
      <vt:lpstr>PowerPoint Presentation</vt:lpstr>
      <vt:lpstr>Incident Management System</vt:lpstr>
      <vt:lpstr>Effective Incident Management</vt:lpstr>
      <vt:lpstr>The full set of PowerPoint slides is available upon adoption.  Email bhall@cap-press.com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Management System </dc:title>
  <dc:creator>tina</dc:creator>
  <cp:lastModifiedBy>tina</cp:lastModifiedBy>
  <cp:revision>1</cp:revision>
  <dcterms:created xsi:type="dcterms:W3CDTF">2014-03-05T14:58:16Z</dcterms:created>
  <dcterms:modified xsi:type="dcterms:W3CDTF">2014-03-05T14:59:08Z</dcterms:modified>
</cp:coreProperties>
</file>