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3" name="Shape 133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Shape 12"/>
          <p:cNvSpPr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Shape 94"/>
          <p:cNvSpPr/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hape 9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hape 10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3" name="Group 123"/>
          <p:cNvGrpSpPr/>
          <p:nvPr/>
        </p:nvGrpSpPr>
        <p:grpSpPr>
          <a:xfrm>
            <a:off x="-1" y="0"/>
            <a:ext cx="3032198" cy="9753602"/>
            <a:chOff x="0" y="0"/>
            <a:chExt cx="3032196" cy="9753601"/>
          </a:xfrm>
        </p:grpSpPr>
        <p:sp>
          <p:nvSpPr>
            <p:cNvPr id="117" name="Shape 117"/>
            <p:cNvSpPr/>
            <p:nvPr/>
          </p:nvSpPr>
          <p:spPr>
            <a:xfrm>
              <a:off x="0" y="0"/>
              <a:ext cx="1526258" cy="7525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0297"/>
                  </a:moveTo>
                  <a:lnTo>
                    <a:pt x="0" y="21464"/>
                  </a:lnTo>
                  <a:lnTo>
                    <a:pt x="4026" y="21600"/>
                  </a:lnTo>
                  <a:lnTo>
                    <a:pt x="21600" y="0"/>
                  </a:lnTo>
                  <a:lnTo>
                    <a:pt x="16424" y="0"/>
                  </a:lnTo>
                  <a:lnTo>
                    <a:pt x="0" y="20297"/>
                  </a:lnTo>
                  <a:close/>
                </a:path>
              </a:pathLst>
            </a:custGeom>
            <a:solidFill>
              <a:srgbClr val="30ACEC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latin typeface="Corbel"/>
                  <a:ea typeface="Corbel"/>
                  <a:cs typeface="Corbel"/>
                  <a:sym typeface="Corbel"/>
                </a:defRPr>
              </a:pPr>
            </a:p>
          </p:txBody>
        </p:sp>
        <p:sp>
          <p:nvSpPr>
            <p:cNvPr id="118" name="Shape 118"/>
            <p:cNvSpPr/>
            <p:nvPr/>
          </p:nvSpPr>
          <p:spPr>
            <a:xfrm>
              <a:off x="0" y="0"/>
              <a:ext cx="1079218" cy="6576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14370" y="0"/>
                  </a:lnTo>
                  <a:lnTo>
                    <a:pt x="0" y="14370"/>
                  </a:lnTo>
                  <a:lnTo>
                    <a:pt x="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595959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latin typeface="Corbel"/>
                  <a:ea typeface="Corbel"/>
                  <a:cs typeface="Corbel"/>
                  <a:sym typeface="Corbel"/>
                </a:defRPr>
              </a:pPr>
            </a:p>
          </p:txBody>
        </p:sp>
        <p:sp>
          <p:nvSpPr>
            <p:cNvPr id="119" name="Shape 119"/>
            <p:cNvSpPr/>
            <p:nvPr/>
          </p:nvSpPr>
          <p:spPr>
            <a:xfrm>
              <a:off x="0" y="8053494"/>
              <a:ext cx="1289192" cy="1700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344"/>
                  </a:lnTo>
                  <a:lnTo>
                    <a:pt x="20352" y="21600"/>
                  </a:ln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latin typeface="Corbel"/>
                  <a:ea typeface="Corbel"/>
                  <a:cs typeface="Corbel"/>
                  <a:sym typeface="Corbel"/>
                </a:defRPr>
              </a:pPr>
            </a:p>
          </p:txBody>
        </p:sp>
        <p:sp>
          <p:nvSpPr>
            <p:cNvPr id="120" name="Shape 120"/>
            <p:cNvSpPr/>
            <p:nvPr/>
          </p:nvSpPr>
          <p:spPr>
            <a:xfrm>
              <a:off x="0" y="7531946"/>
              <a:ext cx="2115539" cy="2221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66"/>
                  </a:lnTo>
                  <a:lnTo>
                    <a:pt x="20770" y="21600"/>
                  </a:ln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C5A82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latin typeface="Corbel"/>
                  <a:ea typeface="Corbel"/>
                  <a:cs typeface="Corbel"/>
                  <a:sym typeface="Corbel"/>
                </a:defRPr>
              </a:pPr>
            </a:p>
          </p:txBody>
        </p:sp>
        <p:sp>
          <p:nvSpPr>
            <p:cNvPr id="121" name="Shape 121"/>
            <p:cNvSpPr/>
            <p:nvPr/>
          </p:nvSpPr>
          <p:spPr>
            <a:xfrm>
              <a:off x="-1" y="7477759"/>
              <a:ext cx="3032198" cy="2275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14"/>
                  </a:moveTo>
                  <a:lnTo>
                    <a:pt x="15070" y="21600"/>
                  </a:lnTo>
                  <a:lnTo>
                    <a:pt x="21600" y="21600"/>
                  </a:lnTo>
                  <a:lnTo>
                    <a:pt x="2027" y="450"/>
                  </a:lnTo>
                  <a:lnTo>
                    <a:pt x="0" y="0"/>
                  </a:lnTo>
                  <a:lnTo>
                    <a:pt x="0" y="514"/>
                  </a:lnTo>
                  <a:close/>
                </a:path>
              </a:pathLst>
            </a:custGeom>
            <a:solidFill>
              <a:srgbClr val="1287C3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latin typeface="Corbel"/>
                  <a:ea typeface="Corbel"/>
                  <a:cs typeface="Corbel"/>
                  <a:sym typeface="Corbel"/>
                </a:defRPr>
              </a:pPr>
            </a:p>
          </p:txBody>
        </p:sp>
        <p:sp>
          <p:nvSpPr>
            <p:cNvPr id="122" name="Shape 122"/>
            <p:cNvSpPr/>
            <p:nvPr/>
          </p:nvSpPr>
          <p:spPr>
            <a:xfrm>
              <a:off x="0" y="7620000"/>
              <a:ext cx="1959752" cy="2133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389"/>
                  </a:moveTo>
                  <a:lnTo>
                    <a:pt x="14209" y="21600"/>
                  </a:lnTo>
                  <a:lnTo>
                    <a:pt x="21600" y="21600"/>
                  </a:lnTo>
                  <a:lnTo>
                    <a:pt x="0" y="0"/>
                  </a:lnTo>
                  <a:lnTo>
                    <a:pt x="0" y="4389"/>
                  </a:lnTo>
                  <a:close/>
                </a:path>
              </a:pathLst>
            </a:custGeom>
            <a:solidFill>
              <a:srgbClr val="404040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latin typeface="Corbel"/>
                  <a:ea typeface="Corbel"/>
                  <a:cs typeface="Corbel"/>
                  <a:sym typeface="Corbel"/>
                </a:defRPr>
              </a:pPr>
            </a:p>
          </p:txBody>
        </p:sp>
      </p:grpSp>
      <p:sp>
        <p:nvSpPr>
          <p:cNvPr id="124" name="Shape 124"/>
          <p:cNvSpPr/>
          <p:nvPr>
            <p:ph type="title"/>
          </p:nvPr>
        </p:nvSpPr>
        <p:spPr>
          <a:xfrm>
            <a:off x="1396811" y="650241"/>
            <a:ext cx="10957750" cy="2817708"/>
          </a:xfrm>
          <a:prstGeom prst="rect">
            <a:avLst/>
          </a:prstGeom>
        </p:spPr>
        <p:txBody>
          <a:bodyPr lIns="65023" tIns="65023" rIns="65023" bIns="65023"/>
          <a:lstStyle>
            <a:lvl1pPr defTabSz="650240">
              <a:defRPr sz="5600">
                <a:latin typeface="Corbel"/>
                <a:ea typeface="Corbel"/>
                <a:cs typeface="Corbel"/>
                <a:sym typeface="Corbel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25" name="Shape 125"/>
          <p:cNvSpPr/>
          <p:nvPr>
            <p:ph type="body" idx="1"/>
          </p:nvPr>
        </p:nvSpPr>
        <p:spPr>
          <a:xfrm>
            <a:off x="1396811" y="3793066"/>
            <a:ext cx="10957750" cy="4740006"/>
          </a:xfrm>
          <a:prstGeom prst="rect">
            <a:avLst/>
          </a:prstGeom>
        </p:spPr>
        <p:txBody>
          <a:bodyPr lIns="65023" tIns="65023" rIns="65023" bIns="65023"/>
          <a:lstStyle>
            <a:lvl1pPr marL="404812" indent="-404812" defTabSz="650240">
              <a:spcBef>
                <a:spcPts val="800"/>
              </a:spcBef>
              <a:buClr>
                <a:srgbClr val="1287C3"/>
              </a:buClr>
              <a:buSzPct val="145000"/>
              <a:buFont typeface="Arial"/>
              <a:defRPr sz="3400">
                <a:latin typeface="Corbel"/>
                <a:ea typeface="Corbel"/>
                <a:cs typeface="Corbel"/>
                <a:sym typeface="Corbel"/>
              </a:defRPr>
            </a:lvl1pPr>
            <a:lvl2pPr marL="942975" indent="-485775" defTabSz="650240">
              <a:spcBef>
                <a:spcPts val="800"/>
              </a:spcBef>
              <a:buClr>
                <a:srgbClr val="1287C3"/>
              </a:buClr>
              <a:buSzPct val="145000"/>
              <a:buFont typeface="Arial"/>
              <a:defRPr sz="3400">
                <a:latin typeface="Corbel"/>
                <a:ea typeface="Corbel"/>
                <a:cs typeface="Corbel"/>
                <a:sym typeface="Corbel"/>
              </a:defRPr>
            </a:lvl2pPr>
            <a:lvl3pPr marL="1454150" indent="-539750" defTabSz="650240">
              <a:spcBef>
                <a:spcPts val="800"/>
              </a:spcBef>
              <a:buClr>
                <a:srgbClr val="1287C3"/>
              </a:buClr>
              <a:buSzPct val="145000"/>
              <a:buFont typeface="Arial"/>
              <a:defRPr sz="3400">
                <a:latin typeface="Corbel"/>
                <a:ea typeface="Corbel"/>
                <a:cs typeface="Corbel"/>
                <a:sym typeface="Corbel"/>
              </a:defRPr>
            </a:lvl3pPr>
            <a:lvl4pPr marL="1735931" indent="-364331" defTabSz="650240">
              <a:spcBef>
                <a:spcPts val="800"/>
              </a:spcBef>
              <a:buClr>
                <a:srgbClr val="1287C3"/>
              </a:buClr>
              <a:buSzPct val="145000"/>
              <a:buFont typeface="Arial"/>
              <a:defRPr sz="3400">
                <a:latin typeface="Corbel"/>
                <a:ea typeface="Corbel"/>
                <a:cs typeface="Corbel"/>
                <a:sym typeface="Corbel"/>
              </a:defRPr>
            </a:lvl4pPr>
            <a:lvl5pPr marL="2245178" indent="-416378" defTabSz="650240">
              <a:spcBef>
                <a:spcPts val="800"/>
              </a:spcBef>
              <a:buClr>
                <a:srgbClr val="1287C3"/>
              </a:buClr>
              <a:buSzPct val="145000"/>
              <a:buFont typeface="Arial"/>
              <a:defRPr sz="3400">
                <a:latin typeface="Corbel"/>
                <a:ea typeface="Corbel"/>
                <a:cs typeface="Corbel"/>
                <a:sym typeface="Corbel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6" name="Shape 126"/>
          <p:cNvSpPr/>
          <p:nvPr>
            <p:ph type="sldNum" sz="quarter" idx="2"/>
          </p:nvPr>
        </p:nvSpPr>
        <p:spPr>
          <a:xfrm>
            <a:off x="12040783" y="8773849"/>
            <a:ext cx="313778" cy="345949"/>
          </a:xfrm>
          <a:prstGeom prst="rect">
            <a:avLst/>
          </a:prstGeom>
        </p:spPr>
        <p:txBody>
          <a:bodyPr lIns="65023" tIns="65023" rIns="65023" bIns="65023" anchor="ctr"/>
          <a:lstStyle>
            <a:lvl1pPr algn="r" defTabSz="1300480">
              <a:defRPr sz="1400">
                <a:latin typeface="Corbel"/>
                <a:ea typeface="Corbel"/>
                <a:cs typeface="Corbel"/>
                <a:sym typeface="Corbe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pic" idx="13"/>
          </p:nvPr>
        </p:nvSpPr>
        <p:spPr>
          <a:xfrm>
            <a:off x="160655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Shape 21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Shape 22"/>
          <p:cNvSpPr/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Shape 39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Shape 40"/>
          <p:cNvSpPr/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hape 4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Shape 5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Shape 6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Shape 67"/>
          <p:cNvSpPr/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Shape 84"/>
          <p:cNvSpPr/>
          <p:nvPr>
            <p:ph type="pic" sz="quarter" idx="14"/>
          </p:nvPr>
        </p:nvSpPr>
        <p:spPr>
          <a:xfrm>
            <a:off x="6724518" y="889000"/>
            <a:ext cx="5334001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Shape 85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hape 8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bhall@cap-press.com" TargetMode="Externa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/>
        </p:nvSpPr>
        <p:spPr>
          <a:xfrm>
            <a:off x="2805542" y="8773849"/>
            <a:ext cx="7558425" cy="3459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 anchor="ctr">
            <a:spAutoFit/>
          </a:bodyPr>
          <a:lstStyle>
            <a:lvl1pPr algn="l" defTabSz="1300480">
              <a:defRPr sz="1400">
                <a:latin typeface="Corbel"/>
                <a:ea typeface="Corbel"/>
                <a:cs typeface="Corbel"/>
                <a:sym typeface="Corbel"/>
              </a:defRPr>
            </a:lvl1pPr>
          </a:lstStyle>
          <a:p>
            <a:pPr/>
            <a:r>
              <a:t>Copyright © 2023 Carolina Academic Press. All rights reserved.</a:t>
            </a:r>
          </a:p>
        </p:txBody>
      </p:sp>
      <p:sp>
        <p:nvSpPr>
          <p:cNvPr id="136" name="Shape 13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Decentralized State of </a:t>
            </a:r>
            <a:br/>
            <a:r>
              <a:t>U.S. Law Enforcement</a:t>
            </a:r>
          </a:p>
        </p:txBody>
      </p:sp>
      <p:sp>
        <p:nvSpPr>
          <p:cNvPr id="137" name="Shape 13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89659" indent="-389659">
              <a:lnSpc>
                <a:spcPct val="80000"/>
              </a:lnSpc>
              <a:defRPr sz="3000"/>
            </a:pPr>
            <a:r>
              <a:t>12,200+ municipal police departments</a:t>
            </a:r>
          </a:p>
          <a:p>
            <a:pPr marL="389659" indent="-389659">
              <a:lnSpc>
                <a:spcPct val="80000"/>
              </a:lnSpc>
              <a:defRPr sz="3000"/>
            </a:pPr>
            <a:r>
              <a:t>3,000+ county sheriff’s departments</a:t>
            </a:r>
          </a:p>
          <a:p>
            <a:pPr marL="389659" indent="-389659">
              <a:lnSpc>
                <a:spcPct val="80000"/>
              </a:lnSpc>
              <a:defRPr sz="3000"/>
            </a:pPr>
            <a:r>
              <a:t>50 state police/state patrol organizations</a:t>
            </a:r>
          </a:p>
          <a:p>
            <a:pPr marL="389659" indent="-389659">
              <a:lnSpc>
                <a:spcPct val="80000"/>
              </a:lnSpc>
              <a:defRPr sz="3000"/>
            </a:pPr>
            <a:r>
              <a:t>1,700 special jurisdiction police departments</a:t>
            </a:r>
          </a:p>
          <a:p>
            <a:pPr lvl="1" marL="838200" indent="-381000">
              <a:lnSpc>
                <a:spcPct val="80000"/>
              </a:lnSpc>
              <a:defRPr sz="2400"/>
            </a:pPr>
            <a:r>
              <a:t>Campus police, park police, airport police…</a:t>
            </a:r>
          </a:p>
          <a:p>
            <a:pPr marL="389659" indent="-389659">
              <a:lnSpc>
                <a:spcPct val="80000"/>
              </a:lnSpc>
              <a:defRPr sz="3000"/>
            </a:pPr>
            <a:r>
              <a:t>1 million persons employed by state/local agencies</a:t>
            </a:r>
          </a:p>
          <a:p>
            <a:pPr lvl="1" marL="838200" indent="-381000">
              <a:lnSpc>
                <a:spcPct val="80000"/>
              </a:lnSpc>
              <a:defRPr sz="2400"/>
            </a:pPr>
            <a:r>
              <a:t>701,000 are sworn officers</a:t>
            </a:r>
          </a:p>
          <a:p>
            <a:pPr marL="389659" indent="-389659">
              <a:lnSpc>
                <a:spcPct val="80000"/>
              </a:lnSpc>
              <a:defRPr sz="3000"/>
            </a:pPr>
            <a:r>
              <a:t>Approx. 137,000 sworn personnel at the federal level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/>
          <p:nvPr/>
        </p:nvSpPr>
        <p:spPr>
          <a:xfrm>
            <a:off x="2805542" y="8773849"/>
            <a:ext cx="7558425" cy="3459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 anchor="ctr">
            <a:spAutoFit/>
          </a:bodyPr>
          <a:lstStyle>
            <a:lvl1pPr algn="l" defTabSz="1300480">
              <a:defRPr sz="1400">
                <a:latin typeface="Corbel"/>
                <a:ea typeface="Corbel"/>
                <a:cs typeface="Corbel"/>
                <a:sym typeface="Corbel"/>
              </a:defRPr>
            </a:lvl1pPr>
          </a:lstStyle>
          <a:p>
            <a:pPr/>
            <a:r>
              <a:t>Copyright © 2023 Carolina Academic Press. All rights reserved.</a:t>
            </a:r>
          </a:p>
        </p:txBody>
      </p:sp>
      <p:sp>
        <p:nvSpPr>
          <p:cNvPr id="173" name="Shape 17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Department of Homeland Security (DHS)</a:t>
            </a:r>
          </a:p>
        </p:txBody>
      </p:sp>
      <p:sp>
        <p:nvSpPr>
          <p:cNvPr id="174" name="Shape 17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From BJS statistics in 2008:</a:t>
            </a:r>
          </a:p>
          <a:p>
            <a:pPr/>
            <a:r>
              <a:t>U.S. Customs and Border Protection (CBP)</a:t>
            </a:r>
          </a:p>
          <a:p>
            <a:pPr lvl="1" marL="857250" indent="-400050">
              <a:defRPr sz="2800"/>
            </a:pPr>
            <a:r>
              <a:t>47,000 law enforcement officers</a:t>
            </a:r>
          </a:p>
          <a:p>
            <a:pPr/>
            <a:r>
              <a:t>Bureau of Immigration and Customs Enforcement (ICE)</a:t>
            </a:r>
          </a:p>
          <a:p>
            <a:pPr lvl="1" marL="857250" indent="-400050">
              <a:defRPr sz="2800"/>
            </a:pPr>
            <a:r>
              <a:t>Approx 13,000 special agents and enforcement removal officers</a:t>
            </a:r>
          </a:p>
          <a:p>
            <a:pPr/>
            <a:r>
              <a:t>U.S. Secret Service (USSS)</a:t>
            </a:r>
          </a:p>
          <a:p>
            <a:pPr lvl="1" marL="857250" indent="-400050">
              <a:defRPr sz="2800"/>
            </a:pPr>
            <a:r>
              <a:t>Approx. 3,000 special agents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/>
          <p:nvPr/>
        </p:nvSpPr>
        <p:spPr>
          <a:xfrm>
            <a:off x="2805542" y="8773849"/>
            <a:ext cx="7558425" cy="3459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 anchor="ctr">
            <a:spAutoFit/>
          </a:bodyPr>
          <a:lstStyle>
            <a:lvl1pPr algn="l" defTabSz="1300480">
              <a:defRPr sz="1400">
                <a:latin typeface="Corbel"/>
                <a:ea typeface="Corbel"/>
                <a:cs typeface="Corbel"/>
                <a:sym typeface="Corbel"/>
              </a:defRPr>
            </a:lvl1pPr>
          </a:lstStyle>
          <a:p>
            <a:pPr/>
            <a:r>
              <a:t>Copyright © 2023 Carolina Academic Press. All rights reserved.</a:t>
            </a:r>
          </a:p>
        </p:txBody>
      </p:sp>
      <p:sp>
        <p:nvSpPr>
          <p:cNvPr id="177" name="Shape 17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Minorities and Women in Federal Law Enforcement</a:t>
            </a:r>
          </a:p>
        </p:txBody>
      </p:sp>
      <p:sp>
        <p:nvSpPr>
          <p:cNvPr id="178" name="Shape 17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Greater percentages than at local levels, on average</a:t>
            </a:r>
          </a:p>
          <a:p>
            <a:pPr lvl="1" marL="857250" indent="-400050">
              <a:defRPr sz="2800"/>
            </a:pPr>
            <a:r>
              <a:t>In 2020:</a:t>
            </a:r>
          </a:p>
          <a:p>
            <a:pPr lvl="2" marL="1295400" indent="-381000">
              <a:defRPr sz="2400"/>
            </a:pPr>
            <a:r>
              <a:t>14.5% law enforcement officers were women</a:t>
            </a:r>
          </a:p>
          <a:p>
            <a:pPr lvl="2" marL="1295400" indent="-381000">
              <a:defRPr sz="2400"/>
            </a:pPr>
            <a:r>
              <a:t>39% of federal law enforcement officers considered him/herself part of a racial minority group</a:t>
            </a:r>
          </a:p>
          <a:p>
            <a:pPr lvl="3" marL="1607343" indent="-235743">
              <a:defRPr sz="2200"/>
            </a:pPr>
            <a:r>
              <a:t>As compared to 28.5% of local law enforcement officers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1" name="Shape 181"/>
          <p:cNvSpPr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defTabSz="514095">
              <a:defRPr sz="2816"/>
            </a:pPr>
            <a:r>
              <a:t>The full set of 441 slides is available upon adoption. Please contact Beth Hall at </a:t>
            </a:r>
            <a:r>
              <a:rPr u="sng">
                <a:hlinkClick r:id="rId2" invalidUrl="" action="" tgtFrame="" tooltip="" history="1" highlightClick="0" endSnd="0"/>
              </a:rPr>
              <a:t>bhall@cap-press.com</a:t>
            </a:r>
            <a:r>
              <a:t> to request your slides.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/>
          <p:nvPr/>
        </p:nvSpPr>
        <p:spPr>
          <a:xfrm>
            <a:off x="2805542" y="8773849"/>
            <a:ext cx="7558425" cy="3459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 anchor="ctr">
            <a:spAutoFit/>
          </a:bodyPr>
          <a:lstStyle>
            <a:lvl1pPr algn="l" defTabSz="1300480">
              <a:defRPr sz="1400">
                <a:latin typeface="Corbel"/>
                <a:ea typeface="Corbel"/>
                <a:cs typeface="Corbel"/>
                <a:sym typeface="Corbel"/>
              </a:defRPr>
            </a:lvl1pPr>
          </a:lstStyle>
          <a:p>
            <a:pPr/>
            <a:r>
              <a:t>Copyright © 2023 Carolina Academic Press. All rights reserved.</a:t>
            </a:r>
          </a:p>
        </p:txBody>
      </p:sp>
      <p:sp>
        <p:nvSpPr>
          <p:cNvPr id="140" name="Shape 14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Criticisms of Decentralized Law Enforcement</a:t>
            </a:r>
          </a:p>
        </p:txBody>
      </p:sp>
      <p:sp>
        <p:nvSpPr>
          <p:cNvPr id="141" name="Shape 14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1) Uneven and/or unequal quality of police service</a:t>
            </a:r>
          </a:p>
          <a:p>
            <a:pPr/>
            <a:r>
              <a:t>2) Inability to set national law enforcement policy</a:t>
            </a:r>
          </a:p>
          <a:p>
            <a:pPr/>
            <a:r>
              <a:t>3) Disjointed response to crime overlapping jurisdictions</a:t>
            </a:r>
          </a:p>
          <a:p>
            <a:pPr/>
            <a:r>
              <a:t>4) Competition and sub-cultural differences between agencies can result in an intentional lack of cooperation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/>
        </p:nvSpPr>
        <p:spPr>
          <a:xfrm>
            <a:off x="2805542" y="8773849"/>
            <a:ext cx="7558425" cy="3459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 anchor="ctr">
            <a:spAutoFit/>
          </a:bodyPr>
          <a:lstStyle>
            <a:lvl1pPr algn="l" defTabSz="1300480">
              <a:defRPr sz="1400">
                <a:latin typeface="Corbel"/>
                <a:ea typeface="Corbel"/>
                <a:cs typeface="Corbel"/>
                <a:sym typeface="Corbel"/>
              </a:defRPr>
            </a:lvl1pPr>
          </a:lstStyle>
          <a:p>
            <a:pPr/>
            <a:r>
              <a:t>Copyright © 2023 Carolina Academic Press. All rights reserved.</a:t>
            </a:r>
          </a:p>
        </p:txBody>
      </p:sp>
      <p:sp>
        <p:nvSpPr>
          <p:cNvPr id="144" name="Shape 14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Advantages of Decentralized </a:t>
            </a:r>
            <a:br/>
            <a:r>
              <a:t>Law Enforcement</a:t>
            </a:r>
          </a:p>
        </p:txBody>
      </p:sp>
      <p:sp>
        <p:nvSpPr>
          <p:cNvPr id="145" name="Shape 14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1) Power is dispersed</a:t>
            </a:r>
          </a:p>
          <a:p>
            <a:pPr lvl="1" marL="857250" indent="-400050">
              <a:defRPr sz="2800"/>
            </a:pPr>
            <a:r>
              <a:t>And shared by national and state sovereigns</a:t>
            </a:r>
          </a:p>
          <a:p>
            <a:pPr lvl="2" marL="1295400" indent="-381000">
              <a:defRPr sz="2400"/>
            </a:pPr>
            <a:r>
              <a:t>State filters down to municipal, county, &amp; special jurisdictions</a:t>
            </a:r>
          </a:p>
          <a:p>
            <a:pPr lvl="2" marL="1295400" indent="-381000">
              <a:defRPr sz="2400"/>
            </a:pPr>
            <a:r>
              <a:t>Abuses of power are more easily identifiable and confined to a given area</a:t>
            </a:r>
          </a:p>
          <a:p>
            <a:pPr/>
            <a:r>
              <a:t>2) Police activity is more manageable and efficient</a:t>
            </a:r>
          </a:p>
          <a:p>
            <a:pPr lvl="1" marL="857250" indent="-400050">
              <a:defRPr sz="2800"/>
            </a:pPr>
            <a:r>
              <a:t>At the local levels, it is easier manage activity and to make direct decisions on policing tactics and strategy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/>
          <p:nvPr/>
        </p:nvSpPr>
        <p:spPr>
          <a:xfrm>
            <a:off x="2805542" y="8773849"/>
            <a:ext cx="7558425" cy="3459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 anchor="ctr">
            <a:spAutoFit/>
          </a:bodyPr>
          <a:lstStyle>
            <a:lvl1pPr algn="l" defTabSz="1300480">
              <a:defRPr sz="1400">
                <a:latin typeface="Corbel"/>
                <a:ea typeface="Corbel"/>
                <a:cs typeface="Corbel"/>
                <a:sym typeface="Corbel"/>
              </a:defRPr>
            </a:lvl1pPr>
          </a:lstStyle>
          <a:p>
            <a:pPr/>
            <a:r>
              <a:t>Copyright © 2023 Carolina Academic Press. All rights reserved.</a:t>
            </a:r>
          </a:p>
        </p:txBody>
      </p:sp>
      <p:sp>
        <p:nvSpPr>
          <p:cNvPr id="148" name="Shape 14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Advantages of Decentralized Law Enforcement (Cont’d)</a:t>
            </a:r>
          </a:p>
        </p:txBody>
      </p:sp>
      <p:sp>
        <p:nvSpPr>
          <p:cNvPr id="149" name="Shape 14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3) Police leaders can be more easily held accountable by local officials and their affected public</a:t>
            </a:r>
          </a:p>
          <a:p>
            <a:pPr lvl="1" marL="857250" indent="-400050">
              <a:defRPr sz="2800"/>
            </a:pPr>
            <a:r>
              <a:t>Unlike lower levels of influence of regular citizens’ criticisms of state and federal officials</a:t>
            </a:r>
          </a:p>
          <a:p>
            <a:pPr/>
            <a:r>
              <a:t>4) Permits the opportunity to observe, chronicle, &amp; study multiple strategies and tactics for policing</a:t>
            </a:r>
          </a:p>
          <a:p>
            <a:pPr lvl="1" marL="857250" indent="-400050">
              <a:defRPr sz="2800"/>
            </a:pPr>
            <a:r>
              <a:t>Thousands of analyses by government jurisdictions = thousands of studies and results leading towards better policing practices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/>
          <p:nvPr/>
        </p:nvSpPr>
        <p:spPr>
          <a:xfrm>
            <a:off x="2805542" y="8773849"/>
            <a:ext cx="7558425" cy="3459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 anchor="ctr">
            <a:spAutoFit/>
          </a:bodyPr>
          <a:lstStyle>
            <a:lvl1pPr algn="l" defTabSz="1300480">
              <a:defRPr sz="1400">
                <a:latin typeface="Corbel"/>
                <a:ea typeface="Corbel"/>
                <a:cs typeface="Corbel"/>
                <a:sym typeface="Corbel"/>
              </a:defRPr>
            </a:lvl1pPr>
          </a:lstStyle>
          <a:p>
            <a:pPr/>
            <a:r>
              <a:t>Copyright © 2023 Carolina Academic Press. All rights reserved.</a:t>
            </a:r>
          </a:p>
        </p:txBody>
      </p:sp>
      <p:sp>
        <p:nvSpPr>
          <p:cNvPr id="152" name="Shape 15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Advantages of Decentralized Law Enforcement (Cont’d)</a:t>
            </a:r>
          </a:p>
        </p:txBody>
      </p:sp>
      <p:sp>
        <p:nvSpPr>
          <p:cNvPr id="153" name="Shape 15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2pPr marL="857250" indent="-400050">
              <a:defRPr sz="2800"/>
            </a:lvl2pPr>
          </a:lstStyle>
          <a:p>
            <a:pPr/>
            <a:r>
              <a:t>Decentralization causes a primary focus on deterring crime at the local level</a:t>
            </a:r>
          </a:p>
          <a:p>
            <a:pPr lvl="1"/>
            <a:r>
              <a:t>However, approx. 14% of gun-carrying, arrest-making law officers in a country are from the federal level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/>
        </p:nvSpPr>
        <p:spPr>
          <a:xfrm>
            <a:off x="2805542" y="8773849"/>
            <a:ext cx="7558425" cy="3459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 anchor="ctr">
            <a:spAutoFit/>
          </a:bodyPr>
          <a:lstStyle>
            <a:lvl1pPr algn="l" defTabSz="1300480">
              <a:defRPr sz="1400">
                <a:latin typeface="Corbel"/>
                <a:ea typeface="Corbel"/>
                <a:cs typeface="Corbel"/>
                <a:sym typeface="Corbel"/>
              </a:defRPr>
            </a:lvl1pPr>
          </a:lstStyle>
          <a:p>
            <a:pPr/>
            <a:r>
              <a:t>Copyright © 2023 Carolina Academic Press. All rights reserved.</a:t>
            </a:r>
          </a:p>
        </p:txBody>
      </p:sp>
      <p:sp>
        <p:nvSpPr>
          <p:cNvPr id="156" name="Shape 15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Federal Law Enforcement by </a:t>
            </a:r>
            <a:br/>
            <a:r>
              <a:t>the Numbers</a:t>
            </a:r>
          </a:p>
        </p:txBody>
      </p:sp>
      <p:sp>
        <p:nvSpPr>
          <p:cNvPr id="157" name="Shape 15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89659" indent="-389659">
              <a:lnSpc>
                <a:spcPct val="80000"/>
              </a:lnSpc>
              <a:defRPr sz="3000"/>
            </a:pPr>
            <a:r>
              <a:t>The primary responsible federal department is the U.S. Department of Justice (DOJ)</a:t>
            </a:r>
          </a:p>
          <a:p>
            <a:pPr lvl="2" marL="1307306" indent="-392906">
              <a:lnSpc>
                <a:spcPct val="80000"/>
              </a:lnSpc>
              <a:defRPr sz="2200"/>
            </a:pPr>
            <a:r>
              <a:t>Employs: criminal investigators, prosecutors, civil attorneys, crime and intelligence analysts, correctional officers, victims advocates, &amp; any others pursing DOJ’s mission</a:t>
            </a:r>
          </a:p>
          <a:p>
            <a:pPr marL="389659" indent="-389659">
              <a:lnSpc>
                <a:spcPct val="80000"/>
              </a:lnSpc>
              <a:defRPr sz="3000"/>
            </a:pPr>
            <a:r>
              <a:t>DOJ’s budget for Fiscal Year 2021 $33.4 billion</a:t>
            </a:r>
          </a:p>
          <a:p>
            <a:pPr marL="389659" indent="-389659">
              <a:lnSpc>
                <a:spcPct val="80000"/>
              </a:lnSpc>
              <a:defRPr sz="3000"/>
            </a:pPr>
            <a:r>
              <a:t>FY 2022 budget request was $35.3 billion</a:t>
            </a:r>
          </a:p>
          <a:p>
            <a:pPr lvl="2" marL="1307306" indent="-392906">
              <a:lnSpc>
                <a:spcPct val="80000"/>
              </a:lnSpc>
              <a:defRPr sz="2200"/>
            </a:pPr>
            <a:r>
              <a:t>Includes funding for 117,954 personnel positions</a:t>
            </a:r>
          </a:p>
          <a:p>
            <a:pPr lvl="2" marL="1307306" indent="-392906">
              <a:lnSpc>
                <a:spcPct val="80000"/>
              </a:lnSpc>
              <a:defRPr sz="2200"/>
            </a:pPr>
            <a:r>
              <a:t>Law enforcement (47%), prisons &amp; detention (27%), litigation (10%), grants (13%), administrative/other (3%)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/>
          <p:nvPr/>
        </p:nvSpPr>
        <p:spPr>
          <a:xfrm>
            <a:off x="160365" y="8648163"/>
            <a:ext cx="7558425" cy="3459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 anchor="ctr">
            <a:spAutoFit/>
          </a:bodyPr>
          <a:lstStyle>
            <a:lvl1pPr algn="l" defTabSz="1300480">
              <a:defRPr sz="1400">
                <a:latin typeface="Corbel"/>
                <a:ea typeface="Corbel"/>
                <a:cs typeface="Corbel"/>
                <a:sym typeface="Corbel"/>
              </a:defRPr>
            </a:lvl1pPr>
          </a:lstStyle>
          <a:p>
            <a:pPr/>
            <a:r>
              <a:t>Copyright © 2023 Carolina Academic Press. All rights reserved.</a:t>
            </a:r>
          </a:p>
        </p:txBody>
      </p:sp>
      <p:pic>
        <p:nvPicPr>
          <p:cNvPr id="160" name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0365" y="1068250"/>
            <a:ext cx="12797990" cy="8527628"/>
          </a:xfrm>
          <a:prstGeom prst="rect">
            <a:avLst/>
          </a:prstGeom>
          <a:ln w="12700">
            <a:miter lim="400000"/>
          </a:ln>
        </p:spPr>
      </p:pic>
      <p:sp>
        <p:nvSpPr>
          <p:cNvPr id="161" name="Shape 161"/>
          <p:cNvSpPr/>
          <p:nvPr>
            <p:ph type="title"/>
          </p:nvPr>
        </p:nvSpPr>
        <p:spPr>
          <a:xfrm>
            <a:off x="758613" y="483487"/>
            <a:ext cx="11704321" cy="584764"/>
          </a:xfrm>
          <a:prstGeom prst="rect">
            <a:avLst/>
          </a:prstGeom>
        </p:spPr>
        <p:txBody>
          <a:bodyPr/>
          <a:lstStyle>
            <a:lvl1pPr defTabSz="546201">
              <a:defRPr sz="2856"/>
            </a:lvl1pPr>
          </a:lstStyle>
          <a:p>
            <a:pPr/>
            <a:r>
              <a:t>U.S. Department of Justice Organization Chart (pg. 19)</a:t>
            </a:r>
          </a:p>
        </p:txBody>
      </p:sp>
      <p:sp>
        <p:nvSpPr>
          <p:cNvPr id="162" name="Shape 162"/>
          <p:cNvSpPr/>
          <p:nvPr>
            <p:ph type="body" sz="quarter" idx="1"/>
          </p:nvPr>
        </p:nvSpPr>
        <p:spPr>
          <a:xfrm>
            <a:off x="325119" y="9038528"/>
            <a:ext cx="6394028" cy="54186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80000"/>
              </a:lnSpc>
              <a:buSzTx/>
              <a:buNone/>
              <a:defRPr sz="1400"/>
            </a:lvl1pPr>
          </a:lstStyle>
          <a:p>
            <a:pPr/>
            <a:r>
              <a:t>U.S. Department of Justice, http://www.justice.gov/agencies/images/orgchart.pdf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/>
          <p:nvPr/>
        </p:nvSpPr>
        <p:spPr>
          <a:xfrm>
            <a:off x="2805542" y="8773849"/>
            <a:ext cx="7558425" cy="3459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 anchor="ctr">
            <a:spAutoFit/>
          </a:bodyPr>
          <a:lstStyle>
            <a:lvl1pPr algn="l" defTabSz="1300480">
              <a:defRPr sz="1400">
                <a:latin typeface="Corbel"/>
                <a:ea typeface="Corbel"/>
                <a:cs typeface="Corbel"/>
                <a:sym typeface="Corbel"/>
              </a:defRPr>
            </a:lvl1pPr>
          </a:lstStyle>
          <a:p>
            <a:pPr/>
            <a:r>
              <a:t>Copyright © 2023 Carolina Academic Press. All rights reserved.</a:t>
            </a:r>
          </a:p>
        </p:txBody>
      </p:sp>
      <p:sp>
        <p:nvSpPr>
          <p:cNvPr id="165" name="Shape 16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Federal Law Enforcement </a:t>
            </a:r>
            <a:br/>
            <a:r>
              <a:t>Census Data</a:t>
            </a:r>
          </a:p>
        </p:txBody>
      </p:sp>
      <p:sp>
        <p:nvSpPr>
          <p:cNvPr id="166" name="Shape 16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Sept 2022 report of DOJ’s Bureau of Justice Statistics (BJS) census of federal law enforcement officers</a:t>
            </a:r>
          </a:p>
          <a:p>
            <a:pPr lvl="2" marL="1295400" indent="-381000">
              <a:defRPr sz="2400"/>
            </a:pPr>
            <a:r>
              <a:t>Results from available 2020 data</a:t>
            </a:r>
          </a:p>
          <a:p>
            <a:pPr lvl="1" marL="857250" indent="-400050">
              <a:defRPr sz="2800"/>
            </a:pPr>
            <a:r>
              <a:t>Approx. 137,000 full-time federal law enforcement officers</a:t>
            </a:r>
          </a:p>
          <a:p>
            <a:pPr lvl="2" marL="1295400" indent="-381000">
              <a:defRPr sz="2400"/>
            </a:pPr>
            <a:r>
              <a:t>93,000 (68%) primarily performed criminal investigative duties</a:t>
            </a:r>
          </a:p>
          <a:p>
            <a:pPr lvl="2" marL="1295400" indent="-381000">
              <a:defRPr sz="2400"/>
            </a:pPr>
            <a:r>
              <a:t>11,800 (9%) focused  on police response and patrol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/>
          <p:nvPr/>
        </p:nvSpPr>
        <p:spPr>
          <a:xfrm>
            <a:off x="2805542" y="8773849"/>
            <a:ext cx="7558425" cy="3459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 anchor="ctr">
            <a:spAutoFit/>
          </a:bodyPr>
          <a:lstStyle>
            <a:lvl1pPr algn="l" defTabSz="1300480">
              <a:defRPr sz="1400">
                <a:latin typeface="Corbel"/>
                <a:ea typeface="Corbel"/>
                <a:cs typeface="Corbel"/>
                <a:sym typeface="Corbel"/>
              </a:defRPr>
            </a:lvl1pPr>
          </a:lstStyle>
          <a:p>
            <a:pPr/>
            <a:r>
              <a:t>Copyright © 2023 Carolina Academic Press. All rights reserved.</a:t>
            </a:r>
          </a:p>
        </p:txBody>
      </p:sp>
      <p:sp>
        <p:nvSpPr>
          <p:cNvPr id="169" name="Shape 16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BJS Census (Cont’d)</a:t>
            </a:r>
          </a:p>
        </p:txBody>
      </p:sp>
      <p:sp>
        <p:nvSpPr>
          <p:cNvPr id="170" name="Shape 17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Federal Bureau of Investigation (FBI)</a:t>
            </a:r>
          </a:p>
          <a:p>
            <a:pPr lvl="1" marL="857250" indent="-400050">
              <a:defRPr sz="2800"/>
            </a:pPr>
            <a:r>
              <a:t>13,575 special agents</a:t>
            </a:r>
          </a:p>
          <a:p>
            <a:pPr/>
            <a:r>
              <a:t>Drug Enforcement Agency (DEA)</a:t>
            </a:r>
          </a:p>
          <a:p>
            <a:pPr lvl="1" marL="857250" indent="-400050">
              <a:defRPr sz="2800"/>
            </a:pPr>
            <a:r>
              <a:t>4,380 special agents</a:t>
            </a:r>
          </a:p>
          <a:p>
            <a:pPr/>
            <a:r>
              <a:t>Bureau of Alcohol, Tobacco, Firearms and Explosives (ATF)</a:t>
            </a:r>
          </a:p>
          <a:p>
            <a:pPr lvl="1" marL="857250" indent="-400050">
              <a:defRPr sz="2800"/>
            </a:pPr>
            <a:r>
              <a:t>2,653 special agents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