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Shape 1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800"/>
            </a:pP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solidFill>
          <a:srgbClr val="E3DED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509966" y="533"/>
            <a:ext cx="243843" cy="9753605"/>
          </a:xfrm>
          <a:prstGeom prst="rect">
            <a:avLst/>
          </a:prstGeom>
          <a:solidFill>
            <a:srgbClr val="455F51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118" name="Shape 118" descr="Side bar"/>
          <p:cNvSpPr/>
          <p:nvPr/>
        </p:nvSpPr>
        <p:spPr>
          <a:xfrm>
            <a:off x="509966" y="533"/>
            <a:ext cx="243843" cy="9753605"/>
          </a:xfrm>
          <a:prstGeom prst="rect">
            <a:avLst/>
          </a:prstGeom>
          <a:solidFill>
            <a:srgbClr val="455F51"/>
          </a:solidFill>
          <a:ln w="12700">
            <a:miter lim="400000"/>
          </a:ln>
        </p:spPr>
        <p:txBody>
          <a:bodyPr lIns="50800" tIns="50800" rIns="50800" bIns="50800"/>
          <a:lstStyle/>
          <a:p>
            <a:pPr algn="l" defTabSz="650240">
              <a:defRPr sz="2400"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</a:p>
        </p:txBody>
      </p:sp>
      <p:sp>
        <p:nvSpPr>
          <p:cNvPr id="119" name="Shape 119"/>
          <p:cNvSpPr/>
          <p:nvPr>
            <p:ph type="title"/>
          </p:nvPr>
        </p:nvSpPr>
        <p:spPr>
          <a:xfrm>
            <a:off x="1463038" y="975358"/>
            <a:ext cx="10241283" cy="2113283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975360">
              <a:lnSpc>
                <a:spcPct val="89000"/>
              </a:lnSpc>
              <a:defRPr sz="6200">
                <a:solidFill>
                  <a:srgbClr val="455F5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1463038" y="3251199"/>
            <a:ext cx="10241283" cy="5093549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537665" indent="-537665" defTabSz="975360">
              <a:lnSpc>
                <a:spcPct val="94000"/>
              </a:lnSpc>
              <a:spcBef>
                <a:spcPts val="1400"/>
              </a:spcBef>
              <a:buSzPct val="100000"/>
              <a:buFont typeface="Franklin Gothic Book"/>
              <a:buChar char="■"/>
              <a:defRPr sz="2800">
                <a:solidFill>
                  <a:srgbClr val="455F5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1068018" indent="-537665" defTabSz="975360">
              <a:lnSpc>
                <a:spcPct val="94000"/>
              </a:lnSpc>
              <a:spcBef>
                <a:spcPts val="1400"/>
              </a:spcBef>
              <a:buSzPct val="100000"/>
              <a:buFont typeface="Franklin Gothic Book"/>
              <a:buChar char="–"/>
              <a:defRPr sz="2800">
                <a:solidFill>
                  <a:srgbClr val="455F5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1584958" indent="-597405" defTabSz="975360">
              <a:lnSpc>
                <a:spcPct val="94000"/>
              </a:lnSpc>
              <a:spcBef>
                <a:spcPts val="1400"/>
              </a:spcBef>
              <a:buSzPct val="100000"/>
              <a:buFont typeface="Franklin Gothic Book"/>
              <a:buChar char="■"/>
              <a:defRPr sz="2800">
                <a:solidFill>
                  <a:srgbClr val="455F5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2042159" indent="-597405" defTabSz="975360">
              <a:lnSpc>
                <a:spcPct val="94000"/>
              </a:lnSpc>
              <a:spcBef>
                <a:spcPts val="1400"/>
              </a:spcBef>
              <a:buSzPct val="100000"/>
              <a:buFont typeface="Franklin Gothic Book"/>
              <a:buChar char="–"/>
              <a:defRPr sz="2800">
                <a:solidFill>
                  <a:srgbClr val="455F5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2574033" indent="-672083" defTabSz="975360">
              <a:lnSpc>
                <a:spcPct val="94000"/>
              </a:lnSpc>
              <a:spcBef>
                <a:spcPts val="1400"/>
              </a:spcBef>
              <a:buSzPct val="100000"/>
              <a:buFont typeface="Franklin Gothic Book"/>
              <a:buChar char="■"/>
              <a:defRPr sz="2800">
                <a:solidFill>
                  <a:srgbClr val="455F5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hape 121"/>
          <p:cNvSpPr/>
          <p:nvPr>
            <p:ph type="sldNum" sz="quarter" idx="2"/>
          </p:nvPr>
        </p:nvSpPr>
        <p:spPr>
          <a:xfrm>
            <a:off x="11462458" y="9299251"/>
            <a:ext cx="344507" cy="333245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650240">
              <a:defRPr sz="1400">
                <a:solidFill>
                  <a:srgbClr val="455F5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2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866986" y="975358"/>
            <a:ext cx="10837335" cy="1192109"/>
          </a:xfrm>
          <a:prstGeom prst="rect">
            <a:avLst/>
          </a:prstGeom>
        </p:spPr>
        <p:txBody>
          <a:bodyPr/>
          <a:lstStyle/>
          <a:p>
            <a:pPr/>
            <a:r>
              <a:t>Introduction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xfrm>
            <a:off x="866986" y="1950718"/>
            <a:ext cx="10837335" cy="6394029"/>
          </a:xfrm>
          <a:prstGeom prst="rect">
            <a:avLst/>
          </a:prstGeom>
        </p:spPr>
        <p:txBody>
          <a:bodyPr/>
          <a:lstStyle/>
          <a:p>
            <a:pPr marL="544066" indent="-544066">
              <a:buFont typeface="Wingdings"/>
              <a:buChar char="❑"/>
              <a:defRPr sz="3400"/>
            </a:pPr>
            <a:r>
              <a:t>Animal cruelty is difficult to define.</a:t>
            </a:r>
          </a:p>
          <a:p>
            <a:pPr marL="544066" indent="-544066">
              <a:buFont typeface="Wingdings"/>
              <a:buChar char="❑"/>
              <a:defRPr sz="3400"/>
            </a:pPr>
            <a:r>
              <a:t>Laws reflect cultural norms</a:t>
            </a:r>
          </a:p>
          <a:p>
            <a:pPr marL="544066" indent="-544066">
              <a:buFont typeface="Wingdings"/>
              <a:buChar char="❑"/>
              <a:defRPr sz="3400"/>
            </a:pPr>
            <a:r>
              <a:t>Historically, concern regarding animal cruelty focused on the loss of the use of the animal(s) as property, or on other harm to humans resulting from the animal cruelty. </a:t>
            </a:r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(e.g., St. Thomas Aquinas, Emmanuel Kant).</a:t>
            </a:r>
          </a:p>
        </p:txBody>
      </p:sp>
      <p:sp>
        <p:nvSpPr>
          <p:cNvPr id="132" name="Shape 132"/>
          <p:cNvSpPr/>
          <p:nvPr/>
        </p:nvSpPr>
        <p:spPr>
          <a:xfrm>
            <a:off x="4187729" y="8147049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xfrm>
            <a:off x="826582" y="975358"/>
            <a:ext cx="10877740" cy="975362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Legislation and Law Enforcement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xfrm>
            <a:off x="826584" y="1950720"/>
            <a:ext cx="11363205" cy="6381794"/>
          </a:xfrm>
          <a:prstGeom prst="rect">
            <a:avLst/>
          </a:prstGeom>
        </p:spPr>
        <p:txBody>
          <a:bodyPr/>
          <a:lstStyle/>
          <a:p>
            <a:pPr lvl="2" marL="485775" indent="-485775">
              <a:spcBef>
                <a:spcPts val="700"/>
              </a:spcBef>
              <a:buFont typeface="Wingdings"/>
              <a:buChar char="❑"/>
              <a:defRPr sz="3400"/>
            </a:pPr>
            <a:r>
              <a:t>Anti-cruelty statutes are most often found among offenses against public morals, order, and decency (with little focus on the victim).</a:t>
            </a:r>
            <a:endParaRPr sz="2400"/>
          </a:p>
          <a:p>
            <a:pPr lvl="2" marL="485775" indent="-485775">
              <a:spcBef>
                <a:spcPts val="700"/>
              </a:spcBef>
              <a:buFont typeface="Wingdings"/>
              <a:buChar char="❑"/>
              <a:defRPr sz="3400"/>
            </a:pPr>
            <a:r>
              <a:t>Animal welfare laws vary from state to state and are ever-changing.</a:t>
            </a:r>
          </a:p>
        </p:txBody>
      </p:sp>
      <p:sp>
        <p:nvSpPr>
          <p:cNvPr id="168" name="Shape 168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1" name="Shape 171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449833">
              <a:defRPr sz="2400"/>
            </a:lvl1pPr>
          </a:lstStyle>
          <a:p>
            <a:pPr/>
            <a:r>
              <a:t>The full set of 340 slides is available upon adoption. If you are a professor using this book for a class, please contact Beth Hall to request your slides</a:t>
            </a:r>
          </a:p>
        </p:txBody>
      </p:sp>
      <p:sp>
        <p:nvSpPr>
          <p:cNvPr id="172" name="Shape 172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758613" y="975358"/>
            <a:ext cx="10945708" cy="1192109"/>
          </a:xfrm>
          <a:prstGeom prst="rect">
            <a:avLst/>
          </a:prstGeom>
        </p:spPr>
        <p:txBody>
          <a:bodyPr/>
          <a:lstStyle/>
          <a:p>
            <a:pPr/>
            <a:r>
              <a:t>Introduction (cont.)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xfrm>
            <a:off x="758613" y="2059092"/>
            <a:ext cx="10945708" cy="6285655"/>
          </a:xfrm>
          <a:prstGeom prst="rect">
            <a:avLst/>
          </a:prstGeom>
        </p:spPr>
        <p:txBody>
          <a:bodyPr/>
          <a:lstStyle/>
          <a:p>
            <a:pPr marL="544066" indent="-544066">
              <a:buFont typeface="Wingdings"/>
              <a:buChar char="❑"/>
              <a:defRPr sz="3400"/>
            </a:pPr>
            <a:r>
              <a:t>Defining animal cruelty as an evil based on the harm to the animal itself is relatively recent. </a:t>
            </a:r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(e.g., Reverend Humphrey Primatt, Jeremy Bentham)</a:t>
            </a:r>
            <a:endParaRPr sz="2400"/>
          </a:p>
          <a:p>
            <a:pPr marL="544066" indent="-544066">
              <a:buFont typeface="Wingdings"/>
              <a:buChar char="❑"/>
              <a:defRPr sz="3400"/>
            </a:pPr>
            <a:r>
              <a:t>Today as in the 18</a:t>
            </a:r>
            <a:r>
              <a:rPr baseline="30588"/>
              <a:t>th</a:t>
            </a:r>
            <a:r>
              <a:t> century, animals are legally viewed as property and animal cruelty is a crime against the property owner.</a:t>
            </a:r>
          </a:p>
        </p:txBody>
      </p:sp>
      <p:sp>
        <p:nvSpPr>
          <p:cNvPr id="136" name="Shape 136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xfrm>
            <a:off x="758613" y="975358"/>
            <a:ext cx="10945708" cy="1083736"/>
          </a:xfrm>
          <a:prstGeom prst="rect">
            <a:avLst/>
          </a:prstGeom>
        </p:spPr>
        <p:txBody>
          <a:bodyPr/>
          <a:lstStyle/>
          <a:p>
            <a:pPr/>
            <a:r>
              <a:t>Definitions of Terms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xfrm>
            <a:off x="758613" y="2059092"/>
            <a:ext cx="10945708" cy="6285655"/>
          </a:xfrm>
          <a:prstGeom prst="rect">
            <a:avLst/>
          </a:prstGeom>
        </p:spPr>
        <p:txBody>
          <a:bodyPr/>
          <a:lstStyle/>
          <a:p>
            <a:pPr marL="544066" indent="-544066">
              <a:buFont typeface="Wingdings"/>
              <a:buChar char="❑"/>
              <a:defRPr sz="3400"/>
            </a:pPr>
            <a:r>
              <a:t>Most state anti-cruelty statutes are composed of six elements:</a:t>
            </a:r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The types of animals protected</a:t>
            </a:r>
            <a:endParaRPr sz="2400"/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The types of acts that are prohibited or duties of care required</a:t>
            </a:r>
            <a:endParaRPr sz="2400"/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The mental culpability required to meet a standard of liability</a:t>
            </a:r>
            <a:endParaRPr sz="2400"/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The defenses to criminal liability</a:t>
            </a:r>
            <a:endParaRPr sz="2400"/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Certain activities exempted from the law</a:t>
            </a:r>
            <a:endParaRPr sz="2400"/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Penalties for each offense</a:t>
            </a:r>
          </a:p>
        </p:txBody>
      </p:sp>
      <p:sp>
        <p:nvSpPr>
          <p:cNvPr id="140" name="Shape 140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xfrm>
            <a:off x="758613" y="975358"/>
            <a:ext cx="10945708" cy="1083736"/>
          </a:xfrm>
          <a:prstGeom prst="rect">
            <a:avLst/>
          </a:prstGeom>
        </p:spPr>
        <p:txBody>
          <a:bodyPr/>
          <a:lstStyle/>
          <a:p>
            <a:pPr/>
            <a:r>
              <a:t>Definitions of terms (cont.)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xfrm>
            <a:off x="975359" y="2059092"/>
            <a:ext cx="10945708" cy="6285655"/>
          </a:xfrm>
          <a:prstGeom prst="rect">
            <a:avLst/>
          </a:prstGeom>
        </p:spPr>
        <p:txBody>
          <a:bodyPr/>
          <a:lstStyle/>
          <a:p>
            <a:pPr marL="544066" indent="-544066">
              <a:buFont typeface="Wingdings"/>
              <a:buChar char="❑"/>
              <a:defRPr sz="3400"/>
            </a:pPr>
            <a:r>
              <a:t>Dimensions affecting societal and legal response to cruel acts</a:t>
            </a:r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The intrinsic or extrinsic value of the animal victim</a:t>
            </a:r>
            <a:endParaRPr sz="2400"/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The deviant nature of the act itself</a:t>
            </a:r>
            <a:endParaRPr sz="2400"/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Public and professional recognition of the victims’ capacity for stress, pain, fear, or suffering</a:t>
            </a:r>
            <a:endParaRPr sz="2400"/>
          </a:p>
          <a:p>
            <a:pPr lvl="2" marL="1531619" indent="-544066">
              <a:spcBef>
                <a:spcPts val="700"/>
              </a:spcBef>
              <a:buFont typeface="Wingdings"/>
              <a:buChar char="❑"/>
              <a:defRPr sz="3400"/>
            </a:pPr>
            <a:r>
              <a:t> The financial costs of enforcement</a:t>
            </a:r>
          </a:p>
        </p:txBody>
      </p:sp>
      <p:sp>
        <p:nvSpPr>
          <p:cNvPr id="144" name="Shape 144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xfrm>
            <a:off x="815010" y="975358"/>
            <a:ext cx="10889313" cy="975362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Definitions of terms (cont.)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xfrm>
            <a:off x="826584" y="1950717"/>
            <a:ext cx="11363205" cy="6381799"/>
          </a:xfrm>
          <a:prstGeom prst="rect">
            <a:avLst/>
          </a:prstGeom>
        </p:spPr>
        <p:txBody>
          <a:bodyPr/>
          <a:lstStyle/>
          <a:p>
            <a:pPr marL="179775" indent="-485775">
              <a:spcBef>
                <a:spcPts val="200"/>
              </a:spcBef>
              <a:buFont typeface="Wingdings"/>
              <a:buChar char="❑"/>
              <a:defRPr sz="3400"/>
            </a:pPr>
            <a:r>
              <a:t>Acts of animal cruelty may be </a:t>
            </a:r>
            <a:r>
              <a:rPr i="1"/>
              <a:t>individualized </a:t>
            </a:r>
            <a:r>
              <a:t>versus  	</a:t>
            </a:r>
            <a:r>
              <a:rPr i="1"/>
              <a:t>institutionalized.</a:t>
            </a:r>
            <a:endParaRPr i="1"/>
          </a:p>
          <a:p>
            <a:pPr marL="544066" indent="-544066">
              <a:buFont typeface="Wingdings"/>
              <a:buChar char="❑"/>
              <a:defRPr sz="3400"/>
            </a:pPr>
            <a:r>
              <a:t>Most cases reported to humane law enforcement agencies are cases of </a:t>
            </a:r>
            <a:r>
              <a:rPr i="1"/>
              <a:t>neglect</a:t>
            </a:r>
            <a:r>
              <a:t>, rather than </a:t>
            </a:r>
            <a:r>
              <a:rPr i="1"/>
              <a:t>abuse</a:t>
            </a:r>
            <a:r>
              <a:t>.</a:t>
            </a:r>
          </a:p>
          <a:p>
            <a:pPr marL="544066" indent="-544066">
              <a:buFont typeface="Wingdings"/>
              <a:buChar char="❑"/>
              <a:defRPr sz="3400"/>
            </a:pPr>
            <a:r>
              <a:t>Definitions of animal cruelty vary between countries and even between time periods in one country. </a:t>
            </a:r>
          </a:p>
        </p:txBody>
      </p:sp>
      <p:sp>
        <p:nvSpPr>
          <p:cNvPr id="148" name="Shape 148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/>
          </p:nvPr>
        </p:nvSpPr>
        <p:spPr>
          <a:xfrm>
            <a:off x="866986" y="975358"/>
            <a:ext cx="10837335" cy="996714"/>
          </a:xfrm>
          <a:prstGeom prst="rect">
            <a:avLst/>
          </a:prstGeom>
        </p:spPr>
        <p:txBody>
          <a:bodyPr/>
          <a:lstStyle>
            <a:lvl1pPr defTabSz="946099">
              <a:defRPr sz="5800"/>
            </a:lvl1pPr>
          </a:lstStyle>
          <a:p>
            <a:pPr/>
            <a:r>
              <a:t>Perspectives on Definitions</a:t>
            </a:r>
          </a:p>
        </p:txBody>
      </p:sp>
      <p:sp>
        <p:nvSpPr>
          <p:cNvPr id="151" name="Shape 151"/>
          <p:cNvSpPr/>
          <p:nvPr>
            <p:ph type="body" idx="1"/>
          </p:nvPr>
        </p:nvSpPr>
        <p:spPr>
          <a:xfrm>
            <a:off x="650237" y="1972066"/>
            <a:ext cx="11539553" cy="6360450"/>
          </a:xfrm>
          <a:prstGeom prst="rect">
            <a:avLst/>
          </a:prstGeom>
        </p:spPr>
        <p:txBody>
          <a:bodyPr/>
          <a:lstStyle/>
          <a:p>
            <a:pPr marL="544066" indent="-544066">
              <a:buFont typeface="Wingdings"/>
              <a:buChar char="❑"/>
              <a:defRPr sz="3400"/>
            </a:pPr>
            <a:r>
              <a:t>Numerous groups have attempted to craft specific definitions of animal maltreatment.</a:t>
            </a:r>
          </a:p>
          <a:p>
            <a:pPr marL="544066" indent="-544066">
              <a:buFont typeface="Wingdings"/>
              <a:buChar char="❑"/>
              <a:defRPr sz="3400"/>
            </a:pPr>
            <a:r>
              <a:t>Scholars have been unsuccessful in producing a definition thus far.</a:t>
            </a:r>
          </a:p>
          <a:p>
            <a:pPr marL="544066" indent="-544066">
              <a:buFont typeface="Wingdings"/>
              <a:buChar char="❑"/>
              <a:defRPr sz="3400"/>
            </a:pPr>
            <a:r>
              <a:t>Felthous and Kellert’s (1987) definition had inherent problems.</a:t>
            </a:r>
          </a:p>
          <a:p>
            <a:pPr lvl="1" marL="1074419" indent="-544066">
              <a:spcBef>
                <a:spcPts val="700"/>
              </a:spcBef>
              <a:buFont typeface="Wingdings"/>
              <a:buChar char="❑"/>
              <a:defRPr i="1" sz="3400"/>
            </a:pPr>
            <a:r>
              <a:t>Substantial cruelty to animals is a “pattern of deliberately, repeatedly, and unnecessarily hurting vertebrate animals in a manner likely to cause serious injury.”</a:t>
            </a:r>
          </a:p>
        </p:txBody>
      </p:sp>
      <p:sp>
        <p:nvSpPr>
          <p:cNvPr id="152" name="Shape 152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xfrm>
            <a:off x="758613" y="975358"/>
            <a:ext cx="10945708" cy="1083736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Perspectives on Definitions (cont.)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xfrm>
            <a:off x="758612" y="2059092"/>
            <a:ext cx="11270830" cy="6285655"/>
          </a:xfrm>
          <a:prstGeom prst="rect">
            <a:avLst/>
          </a:prstGeom>
        </p:spPr>
        <p:txBody>
          <a:bodyPr/>
          <a:lstStyle/>
          <a:p>
            <a:pPr marL="531756" indent="-531756">
              <a:lnSpc>
                <a:spcPct val="90000"/>
              </a:lnSpc>
              <a:buFont typeface="Wingdings"/>
              <a:buChar char="❑"/>
              <a:defRPr sz="3600"/>
            </a:pPr>
            <a:r>
              <a:t>Ascione (1993) defined animal cruelty as “socially unacceptable behavior that intentionally causes unnecessary pain, suffering, or distress to and/or death of an animal.”</a:t>
            </a:r>
          </a:p>
          <a:p>
            <a:pPr marL="531756" indent="-531756">
              <a:lnSpc>
                <a:spcPct val="90000"/>
              </a:lnSpc>
              <a:buFont typeface="Wingdings"/>
              <a:buChar char="❑"/>
              <a:defRPr sz="3600"/>
            </a:pPr>
            <a:r>
              <a:t>Ascione and Shapiro (2009) defined animal abuse.</a:t>
            </a:r>
          </a:p>
          <a:p>
            <a:pPr lvl="1" marL="1062109" indent="-531756">
              <a:lnSpc>
                <a:spcPct val="90000"/>
              </a:lnSpc>
              <a:spcBef>
                <a:spcPts val="700"/>
              </a:spcBef>
              <a:buFont typeface="Wingdings"/>
              <a:buChar char="❑"/>
              <a:defRPr i="1" sz="3600"/>
            </a:pPr>
            <a:r>
              <a:t>They changed the term from “cruelty” to “abuse.”</a:t>
            </a:r>
          </a:p>
          <a:p>
            <a:pPr lvl="1" marL="1062109" indent="-531756">
              <a:lnSpc>
                <a:spcPct val="90000"/>
              </a:lnSpc>
              <a:spcBef>
                <a:spcPts val="700"/>
              </a:spcBef>
              <a:buFont typeface="Wingdings"/>
              <a:buChar char="❑"/>
              <a:defRPr i="1" sz="3600"/>
            </a:pPr>
            <a:r>
              <a:t>They added “non-accidental” to fit with the new veterinary forensics' terminology (Non-Accidental Injury or NAI).</a:t>
            </a:r>
          </a:p>
          <a:p>
            <a:pPr lvl="1" marL="1062109" indent="-531756">
              <a:lnSpc>
                <a:spcPct val="90000"/>
              </a:lnSpc>
              <a:spcBef>
                <a:spcPts val="700"/>
              </a:spcBef>
              <a:buFont typeface="Wingdings"/>
              <a:buChar char="❑"/>
              <a:defRPr i="1" sz="3600"/>
            </a:pPr>
            <a:r>
              <a:t>They eliminated the word “intentionally.”</a:t>
            </a:r>
          </a:p>
        </p:txBody>
      </p:sp>
      <p:sp>
        <p:nvSpPr>
          <p:cNvPr id="156" name="Shape 156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title"/>
          </p:nvPr>
        </p:nvSpPr>
        <p:spPr>
          <a:xfrm>
            <a:off x="758613" y="975358"/>
            <a:ext cx="10945708" cy="975362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Government Panels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xfrm>
            <a:off x="650237" y="1950720"/>
            <a:ext cx="11539553" cy="6381796"/>
          </a:xfrm>
          <a:prstGeom prst="rect">
            <a:avLst/>
          </a:prstGeom>
        </p:spPr>
        <p:txBody>
          <a:bodyPr/>
          <a:lstStyle/>
          <a:p>
            <a:pPr marL="531756" indent="-531756">
              <a:buFont typeface="Wingdings"/>
              <a:buChar char="❑"/>
              <a:defRPr sz="3600"/>
            </a:pPr>
            <a:r>
              <a:t>The Brambell Commission in UK (led by Prof. Brambell) investigated the welfare farmed animals.</a:t>
            </a:r>
          </a:p>
          <a:p>
            <a:pPr marL="531756" indent="-531756">
              <a:buFont typeface="Wingdings"/>
              <a:buChar char="❑"/>
              <a:defRPr sz="3600"/>
            </a:pPr>
            <a:r>
              <a:t>The Farm Animal Welfare Council codified the Five Freedoms:</a:t>
            </a:r>
          </a:p>
          <a:p>
            <a:pPr lvl="1" marL="1062109" indent="-531756">
              <a:spcBef>
                <a:spcPts val="700"/>
              </a:spcBef>
              <a:buFont typeface="Wingdings"/>
              <a:buChar char="❑"/>
              <a:defRPr i="1" sz="3600"/>
            </a:pPr>
            <a:r>
              <a:t>Freedom from hunger and thirst</a:t>
            </a:r>
          </a:p>
          <a:p>
            <a:pPr lvl="1" marL="1062109" indent="-531756">
              <a:spcBef>
                <a:spcPts val="700"/>
              </a:spcBef>
              <a:buFont typeface="Wingdings"/>
              <a:buChar char="❑"/>
              <a:defRPr i="1" sz="3600"/>
            </a:pPr>
            <a:r>
              <a:t>Freedom from discomfort</a:t>
            </a:r>
          </a:p>
          <a:p>
            <a:pPr lvl="1" marL="1062109" indent="-531756">
              <a:spcBef>
                <a:spcPts val="700"/>
              </a:spcBef>
              <a:buFont typeface="Wingdings"/>
              <a:buChar char="❑"/>
              <a:defRPr i="1" sz="3600"/>
            </a:pPr>
            <a:r>
              <a:t>Freedom from pain, injury, and disease</a:t>
            </a:r>
          </a:p>
          <a:p>
            <a:pPr lvl="1" marL="1062109" indent="-531756">
              <a:spcBef>
                <a:spcPts val="700"/>
              </a:spcBef>
              <a:buFont typeface="Wingdings"/>
              <a:buChar char="❑"/>
              <a:defRPr i="1" sz="3600"/>
            </a:pPr>
            <a:r>
              <a:t>Freedom to express normal behavior</a:t>
            </a:r>
          </a:p>
          <a:p>
            <a:pPr lvl="1" marL="1062109" indent="-531756">
              <a:spcBef>
                <a:spcPts val="700"/>
              </a:spcBef>
              <a:buFont typeface="Wingdings"/>
              <a:buChar char="❑"/>
              <a:defRPr i="1" sz="3600"/>
            </a:pPr>
            <a:r>
              <a:t>Freedom from fear and distress</a:t>
            </a:r>
          </a:p>
        </p:txBody>
      </p:sp>
      <p:sp>
        <p:nvSpPr>
          <p:cNvPr id="160" name="Shape 160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/>
          </p:nvPr>
        </p:nvSpPr>
        <p:spPr>
          <a:xfrm>
            <a:off x="758613" y="975358"/>
            <a:ext cx="10945708" cy="975362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/>
            <a:r>
              <a:t>Public Opinion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758612" y="1950718"/>
            <a:ext cx="11162456" cy="6394029"/>
          </a:xfrm>
          <a:prstGeom prst="rect">
            <a:avLst/>
          </a:prstGeom>
        </p:spPr>
        <p:txBody>
          <a:bodyPr/>
          <a:lstStyle/>
          <a:p>
            <a:pPr marL="544066" indent="-544066">
              <a:buFont typeface="Wingdings"/>
              <a:buChar char="❑"/>
              <a:defRPr sz="3400"/>
            </a:pPr>
            <a:r>
              <a:t>Morgan (1983) described a continuum of public attitudes toward  animals.</a:t>
            </a:r>
          </a:p>
          <a:p>
            <a:pPr lvl="1" marL="1074419" indent="-544066">
              <a:spcBef>
                <a:spcPts val="700"/>
              </a:spcBef>
              <a:buFont typeface="Wingdings"/>
              <a:buChar char="❑"/>
              <a:defRPr i="1" sz="3400"/>
            </a:pPr>
            <a:r>
              <a:t>Radical attitudes - Animal Liberation and Activist Animal Rights</a:t>
            </a:r>
          </a:p>
          <a:p>
            <a:pPr lvl="1" marL="1074419" indent="-544066">
              <a:spcBef>
                <a:spcPts val="700"/>
              </a:spcBef>
              <a:buFont typeface="Wingdings"/>
              <a:buChar char="❑"/>
              <a:defRPr i="1" sz="3400"/>
            </a:pPr>
            <a:r>
              <a:t>Centrist attitudes - Animal Welfare and Animal Control</a:t>
            </a:r>
          </a:p>
          <a:p>
            <a:pPr lvl="1" marL="1074419" indent="-544066">
              <a:spcBef>
                <a:spcPts val="700"/>
              </a:spcBef>
              <a:buFont typeface="Wingdings"/>
              <a:buChar char="❑"/>
              <a:defRPr i="1" sz="3400"/>
            </a:pPr>
            <a:r>
              <a:t>Conservative attitudes -  Animal Use and Animal Exploitation</a:t>
            </a:r>
          </a:p>
        </p:txBody>
      </p:sp>
      <p:sp>
        <p:nvSpPr>
          <p:cNvPr id="164" name="Shape 164"/>
          <p:cNvSpPr/>
          <p:nvPr/>
        </p:nvSpPr>
        <p:spPr>
          <a:xfrm>
            <a:off x="4187729" y="8147050"/>
            <a:ext cx="4426142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100"/>
            </a:lvl1pPr>
          </a:lstStyle>
          <a:p>
            <a:pPr/>
            <a:r>
              <a:t>Copyright © 2023 Carolina Academic Press, LLC.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